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4.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5.xml" ContentType="application/vnd.openxmlformats-officedocument.theme+xml"/>
  <Override PartName="/ppt/slideLayouts/slideLayout100.xml" ContentType="application/vnd.openxmlformats-officedocument.presentationml.slideLayout+xml"/>
  <Override PartName="/ppt/theme/theme6.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3"/>
    <p:sldMasterId id="2147483679" r:id="rId4"/>
    <p:sldMasterId id="2147483698" r:id="rId5"/>
    <p:sldMasterId id="2147483714" r:id="rId6"/>
    <p:sldMasterId id="2147483735" r:id="rId7"/>
    <p:sldMasterId id="2147483766" r:id="rId8"/>
    <p:sldMasterId id="2147483769" r:id="rId9"/>
  </p:sldMasterIdLst>
  <p:notesMasterIdLst>
    <p:notesMasterId r:id="rId42"/>
  </p:notesMasterIdLst>
  <p:sldIdLst>
    <p:sldId id="256" r:id="rId10"/>
    <p:sldId id="322" r:id="rId11"/>
    <p:sldId id="1848" r:id="rId12"/>
    <p:sldId id="323" r:id="rId13"/>
    <p:sldId id="328" r:id="rId14"/>
    <p:sldId id="294" r:id="rId15"/>
    <p:sldId id="1851" r:id="rId16"/>
    <p:sldId id="324" r:id="rId17"/>
    <p:sldId id="267" r:id="rId18"/>
    <p:sldId id="309" r:id="rId19"/>
    <p:sldId id="310" r:id="rId20"/>
    <p:sldId id="290" r:id="rId21"/>
    <p:sldId id="275" r:id="rId22"/>
    <p:sldId id="292" r:id="rId23"/>
    <p:sldId id="270" r:id="rId24"/>
    <p:sldId id="337" r:id="rId25"/>
    <p:sldId id="338" r:id="rId26"/>
    <p:sldId id="1854" r:id="rId27"/>
    <p:sldId id="335" r:id="rId28"/>
    <p:sldId id="336" r:id="rId29"/>
    <p:sldId id="1853" r:id="rId30"/>
    <p:sldId id="304" r:id="rId31"/>
    <p:sldId id="305" r:id="rId32"/>
    <p:sldId id="306" r:id="rId33"/>
    <p:sldId id="307" r:id="rId34"/>
    <p:sldId id="308" r:id="rId35"/>
    <p:sldId id="339" r:id="rId36"/>
    <p:sldId id="331" r:id="rId37"/>
    <p:sldId id="1830" r:id="rId38"/>
    <p:sldId id="1852" r:id="rId39"/>
    <p:sldId id="269" r:id="rId40"/>
    <p:sldId id="313"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ladimir Vinogradsky" initials="VV"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179D6"/>
    <a:srgbClr val="3BBA55"/>
    <a:srgbClr val="E6E6E6"/>
    <a:srgbClr val="4885EC"/>
    <a:srgbClr val="DDDCDF"/>
    <a:srgbClr val="E9E7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30"/>
    <p:restoredTop sz="78723" autoAdjust="0"/>
  </p:normalViewPr>
  <p:slideViewPr>
    <p:cSldViewPr snapToGrid="0" snapToObjects="1">
      <p:cViewPr varScale="1">
        <p:scale>
          <a:sx n="167" d="100"/>
          <a:sy n="167" d="100"/>
        </p:scale>
        <p:origin x="1746" y="81"/>
      </p:cViewPr>
      <p:guideLst/>
    </p:cSldViewPr>
  </p:slideViewPr>
  <p:notesTextViewPr>
    <p:cViewPr>
      <p:scale>
        <a:sx n="1" d="1"/>
        <a:sy n="1" d="1"/>
      </p:scale>
      <p:origin x="0" y="0"/>
    </p:cViewPr>
  </p:notesTextViewPr>
  <p:sorterViewPr>
    <p:cViewPr>
      <p:scale>
        <a:sx n="168" d="100"/>
        <a:sy n="168"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3" Type="http://schemas.openxmlformats.org/officeDocument/2006/relationships/slideMaster" Target="slideMasters/slideMaster1.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Master" Target="slideMasters/slideMaster5.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1" Type="http://schemas.openxmlformats.org/officeDocument/2006/relationships/customXml" Target="../customXml/item1.xml"/><Relationship Id="rId6" Type="http://schemas.openxmlformats.org/officeDocument/2006/relationships/slideMaster" Target="slideMasters/slideMaster4.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viewProps" Target="viewProps.xml"/><Relationship Id="rId5"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presProps" Target="presProps.xml"/><Relationship Id="rId4" Type="http://schemas.openxmlformats.org/officeDocument/2006/relationships/slideMaster" Target="slideMasters/slideMaster2.xml"/><Relationship Id="rId9" Type="http://schemas.openxmlformats.org/officeDocument/2006/relationships/slideMaster" Target="slideMasters/slideMaster7.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commentAuthors" Target="commentAuthors.xml"/><Relationship Id="rId4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ladimir Vinogradsky" userId="9b87dcaf-3d45-459f-bace-b1672a913b8f" providerId="ADAL" clId="{47210BB7-5F6A-264D-87E9-633AAD76EFE0}"/>
  </pc:docChgLst>
  <pc:docChgLst>
    <pc:chgData name="Vladimir Vinogradsky" userId="9b87dcaf-3d45-459f-bace-b1672a913b8f" providerId="ADAL" clId="{08268951-D42D-CE46-9907-E8FC1C80C50B}"/>
    <pc:docChg chg="undo custSel addSld delSld modSld">
      <pc:chgData name="Vladimir Vinogradsky" userId="9b87dcaf-3d45-459f-bace-b1672a913b8f" providerId="ADAL" clId="{08268951-D42D-CE46-9907-E8FC1C80C50B}" dt="2018-05-06T19:36:39.288" v="4" actId="2696"/>
      <pc:docMkLst>
        <pc:docMk/>
      </pc:docMkLst>
      <pc:sldChg chg="addSp delSp modSp add del">
        <pc:chgData name="Vladimir Vinogradsky" userId="9b87dcaf-3d45-459f-bace-b1672a913b8f" providerId="ADAL" clId="{08268951-D42D-CE46-9907-E8FC1C80C50B}" dt="2018-05-06T19:36:39.288" v="4" actId="2696"/>
        <pc:sldMkLst>
          <pc:docMk/>
          <pc:sldMk cId="1234653161" sldId="257"/>
        </pc:sldMkLst>
        <pc:spChg chg="add del">
          <ac:chgData name="Vladimir Vinogradsky" userId="9b87dcaf-3d45-459f-bace-b1672a913b8f" providerId="ADAL" clId="{08268951-D42D-CE46-9907-E8FC1C80C50B}" dt="2018-05-06T19:36:38.650" v="2" actId="478"/>
          <ac:spMkLst>
            <pc:docMk/>
            <pc:sldMk cId="1234653161" sldId="257"/>
            <ac:spMk id="3" creationId="{00000000-0000-0000-0000-000000000000}"/>
          </ac:spMkLst>
        </pc:spChg>
        <pc:spChg chg="mod">
          <ac:chgData name="Vladimir Vinogradsky" userId="9b87dcaf-3d45-459f-bace-b1672a913b8f" providerId="ADAL" clId="{08268951-D42D-CE46-9907-E8FC1C80C50B}" dt="2018-05-06T19:36:26.476" v="0" actId="207"/>
          <ac:spMkLst>
            <pc:docMk/>
            <pc:sldMk cId="1234653161" sldId="257"/>
            <ac:spMk id="8" creationId="{00000000-0000-0000-0000-000000000000}"/>
          </ac:spMkLst>
        </pc:spChg>
        <pc:spChg chg="mod">
          <ac:chgData name="Vladimir Vinogradsky" userId="9b87dcaf-3d45-459f-bace-b1672a913b8f" providerId="ADAL" clId="{08268951-D42D-CE46-9907-E8FC1C80C50B}" dt="2018-05-06T19:36:26.476" v="0" actId="207"/>
          <ac:spMkLst>
            <pc:docMk/>
            <pc:sldMk cId="1234653161" sldId="257"/>
            <ac:spMk id="14" creationId="{00000000-0000-0000-0000-000000000000}"/>
          </ac:spMkLst>
        </pc:spChg>
        <pc:spChg chg="mod">
          <ac:chgData name="Vladimir Vinogradsky" userId="9b87dcaf-3d45-459f-bace-b1672a913b8f" providerId="ADAL" clId="{08268951-D42D-CE46-9907-E8FC1C80C50B}" dt="2018-05-06T19:36:26.476" v="0" actId="207"/>
          <ac:spMkLst>
            <pc:docMk/>
            <pc:sldMk cId="1234653161" sldId="257"/>
            <ac:spMk id="1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D28347-BD6A-044F-A197-ABD251B4871B}" type="datetimeFigureOut">
              <a:rPr lang="en-US" smtClean="0"/>
              <a:t>8/9/18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80EB3E-5A84-6942-8D29-EE544E5A0995}" type="slidenum">
              <a:rPr lang="en-US" smtClean="0"/>
              <a:t>‹#›</a:t>
            </a:fld>
            <a:endParaRPr lang="en-US"/>
          </a:p>
        </p:txBody>
      </p:sp>
    </p:spTree>
    <p:extLst>
      <p:ext uri="{BB962C8B-B14F-4D97-AF65-F5344CB8AC3E}">
        <p14:creationId xmlns:p14="http://schemas.microsoft.com/office/powerpoint/2010/main" val="1828679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46F712-07B0-674A-BF47-051E935C8D54}" type="slidenum">
              <a:rPr lang="en-US" smtClean="0"/>
              <a:t>2</a:t>
            </a:fld>
            <a:endParaRPr lang="en-US"/>
          </a:p>
        </p:txBody>
      </p:sp>
    </p:spTree>
    <p:extLst>
      <p:ext uri="{BB962C8B-B14F-4D97-AF65-F5344CB8AC3E}">
        <p14:creationId xmlns:p14="http://schemas.microsoft.com/office/powerpoint/2010/main" val="7160018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46F712-07B0-674A-BF47-051E935C8D54}"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949111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46F712-07B0-674A-BF47-051E935C8D54}"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49843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46F712-07B0-674A-BF47-051E935C8D54}"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1602976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3D590B-7899-4B44-8EC6-5D3094166467}" type="slidenum">
              <a:rPr lang="en-US" smtClean="0"/>
              <a:t>22</a:t>
            </a:fld>
            <a:endParaRPr lang="en-US"/>
          </a:p>
        </p:txBody>
      </p:sp>
    </p:spTree>
    <p:extLst>
      <p:ext uri="{BB962C8B-B14F-4D97-AF65-F5344CB8AC3E}">
        <p14:creationId xmlns:p14="http://schemas.microsoft.com/office/powerpoint/2010/main" val="5094686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3D590B-7899-4B44-8EC6-5D3094166467}" type="slidenum">
              <a:rPr lang="en-US" smtClean="0"/>
              <a:t>23</a:t>
            </a:fld>
            <a:endParaRPr lang="en-US"/>
          </a:p>
        </p:txBody>
      </p:sp>
    </p:spTree>
    <p:extLst>
      <p:ext uri="{BB962C8B-B14F-4D97-AF65-F5344CB8AC3E}">
        <p14:creationId xmlns:p14="http://schemas.microsoft.com/office/powerpoint/2010/main" val="2336257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3D590B-7899-4B44-8EC6-5D3094166467}" type="slidenum">
              <a:rPr lang="en-US" smtClean="0"/>
              <a:t>24</a:t>
            </a:fld>
            <a:endParaRPr lang="en-US"/>
          </a:p>
        </p:txBody>
      </p:sp>
    </p:spTree>
    <p:extLst>
      <p:ext uri="{BB962C8B-B14F-4D97-AF65-F5344CB8AC3E}">
        <p14:creationId xmlns:p14="http://schemas.microsoft.com/office/powerpoint/2010/main" val="4995180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3D590B-7899-4B44-8EC6-5D3094166467}" type="slidenum">
              <a:rPr lang="en-US" smtClean="0"/>
              <a:t>25</a:t>
            </a:fld>
            <a:endParaRPr lang="en-US"/>
          </a:p>
        </p:txBody>
      </p:sp>
    </p:spTree>
    <p:extLst>
      <p:ext uri="{BB962C8B-B14F-4D97-AF65-F5344CB8AC3E}">
        <p14:creationId xmlns:p14="http://schemas.microsoft.com/office/powerpoint/2010/main" val="2596813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3D590B-7899-4B44-8EC6-5D3094166467}" type="slidenum">
              <a:rPr lang="en-US" smtClean="0"/>
              <a:t>26</a:t>
            </a:fld>
            <a:endParaRPr lang="en-US"/>
          </a:p>
        </p:txBody>
      </p:sp>
    </p:spTree>
    <p:extLst>
      <p:ext uri="{BB962C8B-B14F-4D97-AF65-F5344CB8AC3E}">
        <p14:creationId xmlns:p14="http://schemas.microsoft.com/office/powerpoint/2010/main" val="8656541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3D590B-7899-4B44-8EC6-5D3094166467}" type="slidenum">
              <a:rPr lang="en-US" smtClean="0"/>
              <a:t>27</a:t>
            </a:fld>
            <a:endParaRPr lang="en-US"/>
          </a:p>
        </p:txBody>
      </p:sp>
    </p:spTree>
    <p:extLst>
      <p:ext uri="{BB962C8B-B14F-4D97-AF65-F5344CB8AC3E}">
        <p14:creationId xmlns:p14="http://schemas.microsoft.com/office/powerpoint/2010/main" val="39666314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3D590B-7899-4B44-8EC6-5D3094166467}" type="slidenum">
              <a:rPr lang="en-US" smtClean="0"/>
              <a:t>28</a:t>
            </a:fld>
            <a:endParaRPr lang="en-US"/>
          </a:p>
        </p:txBody>
      </p:sp>
    </p:spTree>
    <p:extLst>
      <p:ext uri="{BB962C8B-B14F-4D97-AF65-F5344CB8AC3E}">
        <p14:creationId xmlns:p14="http://schemas.microsoft.com/office/powerpoint/2010/main" val="2439802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44CF7B-68E9-C94C-B8BB-6E6B14511C7D}" type="slidenum">
              <a:rPr lang="en-US" smtClean="0"/>
              <a:t>4</a:t>
            </a:fld>
            <a:endParaRPr lang="en-US"/>
          </a:p>
        </p:txBody>
      </p:sp>
    </p:spTree>
    <p:extLst>
      <p:ext uri="{BB962C8B-B14F-4D97-AF65-F5344CB8AC3E}">
        <p14:creationId xmlns:p14="http://schemas.microsoft.com/office/powerpoint/2010/main" val="7880629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46F712-07B0-674A-BF47-051E935C8D54}" type="slidenum">
              <a:rPr lang="en-US" smtClean="0"/>
              <a:t>30</a:t>
            </a:fld>
            <a:endParaRPr lang="en-US"/>
          </a:p>
        </p:txBody>
      </p:sp>
    </p:spTree>
    <p:extLst>
      <p:ext uri="{BB962C8B-B14F-4D97-AF65-F5344CB8AC3E}">
        <p14:creationId xmlns:p14="http://schemas.microsoft.com/office/powerpoint/2010/main" val="2367941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44CF7B-68E9-C94C-B8BB-6E6B14511C7D}" type="slidenum">
              <a:rPr lang="en-US" smtClean="0"/>
              <a:t>31</a:t>
            </a:fld>
            <a:endParaRPr lang="en-US"/>
          </a:p>
        </p:txBody>
      </p:sp>
    </p:spTree>
    <p:extLst>
      <p:ext uri="{BB962C8B-B14F-4D97-AF65-F5344CB8AC3E}">
        <p14:creationId xmlns:p14="http://schemas.microsoft.com/office/powerpoint/2010/main" val="1148786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CEEDB7F-621F-4815-B179-3FE7CD327FF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613946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B19E6B89-C993-43EF-A5B2-1FA42E883F78}" type="slidenum">
              <a:rPr lang="en-US" smtClean="0"/>
              <a:t>6</a:t>
            </a:fld>
            <a:endParaRPr lang="en-US"/>
          </a:p>
        </p:txBody>
      </p:sp>
    </p:spTree>
    <p:extLst>
      <p:ext uri="{BB962C8B-B14F-4D97-AF65-F5344CB8AC3E}">
        <p14:creationId xmlns:p14="http://schemas.microsoft.com/office/powerpoint/2010/main" val="64306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12</a:t>
            </a:r>
          </a:p>
        </p:txBody>
      </p:sp>
      <p:sp>
        <p:nvSpPr>
          <p:cNvPr id="4" name="Slide Number Placeholder 3"/>
          <p:cNvSpPr>
            <a:spLocks noGrp="1"/>
          </p:cNvSpPr>
          <p:nvPr>
            <p:ph type="sldNum" sz="quarter" idx="10"/>
          </p:nvPr>
        </p:nvSpPr>
        <p:spPr/>
        <p:txBody>
          <a:bodyPr/>
          <a:lstStyle/>
          <a:p>
            <a:fld id="{B19E6B89-C993-43EF-A5B2-1FA42E883F78}" type="slidenum">
              <a:rPr lang="en-US" smtClean="0"/>
              <a:t>7</a:t>
            </a:fld>
            <a:endParaRPr lang="en-US"/>
          </a:p>
        </p:txBody>
      </p:sp>
    </p:spTree>
    <p:extLst>
      <p:ext uri="{BB962C8B-B14F-4D97-AF65-F5344CB8AC3E}">
        <p14:creationId xmlns:p14="http://schemas.microsoft.com/office/powerpoint/2010/main" val="2209986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44CF7B-68E9-C94C-B8BB-6E6B14511C7D}" type="slidenum">
              <a:rPr lang="en-US" smtClean="0"/>
              <a:t>8</a:t>
            </a:fld>
            <a:endParaRPr lang="en-US"/>
          </a:p>
        </p:txBody>
      </p:sp>
    </p:spTree>
    <p:extLst>
      <p:ext uri="{BB962C8B-B14F-4D97-AF65-F5344CB8AC3E}">
        <p14:creationId xmlns:p14="http://schemas.microsoft.com/office/powerpoint/2010/main" val="1060170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80EB3E-5A84-6942-8D29-EE544E5A0995}" type="slidenum">
              <a:rPr lang="en-US" smtClean="0"/>
              <a:t>10</a:t>
            </a:fld>
            <a:endParaRPr lang="en-US"/>
          </a:p>
        </p:txBody>
      </p:sp>
    </p:spTree>
    <p:extLst>
      <p:ext uri="{BB962C8B-B14F-4D97-AF65-F5344CB8AC3E}">
        <p14:creationId xmlns:p14="http://schemas.microsoft.com/office/powerpoint/2010/main" val="2956776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80EB3E-5A84-6942-8D29-EE544E5A0995}" type="slidenum">
              <a:rPr lang="en-US" smtClean="0"/>
              <a:t>12</a:t>
            </a:fld>
            <a:endParaRPr lang="en-US"/>
          </a:p>
        </p:txBody>
      </p:sp>
    </p:spTree>
    <p:extLst>
      <p:ext uri="{BB962C8B-B14F-4D97-AF65-F5344CB8AC3E}">
        <p14:creationId xmlns:p14="http://schemas.microsoft.com/office/powerpoint/2010/main" val="206433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44CF7B-68E9-C94C-B8BB-6E6B14511C7D}" type="slidenum">
              <a:rPr lang="en-US" smtClean="0"/>
              <a:t>14</a:t>
            </a:fld>
            <a:endParaRPr lang="en-US"/>
          </a:p>
        </p:txBody>
      </p:sp>
    </p:spTree>
    <p:extLst>
      <p:ext uri="{BB962C8B-B14F-4D97-AF65-F5344CB8AC3E}">
        <p14:creationId xmlns:p14="http://schemas.microsoft.com/office/powerpoint/2010/main" val="22203800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gif"/><Relationship Id="rId1" Type="http://schemas.openxmlformats.org/officeDocument/2006/relationships/slideMaster" Target="../slideMasters/slideMaster5.xml"/><Relationship Id="rId6" Type="http://schemas.openxmlformats.org/officeDocument/2006/relationships/image" Target="file://localhost/Users/zf568d/Desktop/309063_BGS_Presentation_Update/02_In_Work/Deliverables/02_BGS%20PPT%20Template%20-%20New%20Version/Inwork/Links/BGS_3Bar_Graphic_Thin.jpg" TargetMode="External"/><Relationship Id="rId5" Type="http://schemas.openxmlformats.org/officeDocument/2006/relationships/image" Target="../media/image16.jpeg"/><Relationship Id="rId4" Type="http://schemas.openxmlformats.org/officeDocument/2006/relationships/image" Target="../media/image15.emf"/></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7.jpg"/><Relationship Id="rId1" Type="http://schemas.openxmlformats.org/officeDocument/2006/relationships/slideMaster" Target="../slideMasters/slideMaster5.xml"/><Relationship Id="rId6" Type="http://schemas.openxmlformats.org/officeDocument/2006/relationships/image" Target="file://localhost/Users/zf568d/Desktop/309063_BGS_Presentation_Update/02_In_Work/Deliverables/02_BGS%20PPT%20Template%20-%20New%20Version/Inwork/Links/BGS_3Bar_Graphic_Thin.jpg" TargetMode="External"/><Relationship Id="rId5" Type="http://schemas.openxmlformats.org/officeDocument/2006/relationships/image" Target="../media/image16.jpeg"/><Relationship Id="rId4" Type="http://schemas.openxmlformats.org/officeDocument/2006/relationships/image" Target="../media/image15.emf"/></Relationships>
</file>

<file path=ppt/slideLayouts/_rels/slideLayout74.xml.rels><?xml version="1.0" encoding="UTF-8" standalone="yes"?>
<Relationships xmlns="http://schemas.openxmlformats.org/package/2006/relationships"><Relationship Id="rId3" Type="http://schemas.openxmlformats.org/officeDocument/2006/relationships/image" Target="file://localhost/Users/zf568d/Desktop/309063_BGS_Presentation_Update/02_In_Work/Deliverables/02_BGS%20PPT%20Template%20-%20New%20Version/Inwork/Links/309063_BGS_PPT_Template_Update_v1/BGS_BG_3Bar_Large.png" TargetMode="External"/><Relationship Id="rId2" Type="http://schemas.openxmlformats.org/officeDocument/2006/relationships/image" Target="../media/image18.png"/><Relationship Id="rId1" Type="http://schemas.openxmlformats.org/officeDocument/2006/relationships/slideMaster" Target="../slideMasters/slideMaster5.xml"/><Relationship Id="rId5" Type="http://schemas.openxmlformats.org/officeDocument/2006/relationships/image" Target="file://localhost/Users/zf568d/Desktop/309063_BGS_Presentation_Update/02_In_Work/Deliverables/02_BGS%20PPT%20Template%20-%20New%20Version/Inwork/Links/BGS_3Bar_Graphic_Thin.jpg" TargetMode="External"/><Relationship Id="rId4" Type="http://schemas.openxmlformats.org/officeDocument/2006/relationships/image" Target="../media/image16.jpeg"/></Relationships>
</file>

<file path=ppt/slideLayouts/_rels/slideLayout75.xml.rels><?xml version="1.0" encoding="UTF-8" standalone="yes"?>
<Relationships xmlns="http://schemas.openxmlformats.org/package/2006/relationships"><Relationship Id="rId3" Type="http://schemas.openxmlformats.org/officeDocument/2006/relationships/image" Target="file://localhost/Users/zf568d/Desktop/309063_BGS_Presentation_Update/02_In_Work/Deliverables/02_BGS%20PPT%20Template%20-%20New%20Version/Inwork/Links/309063_BGS_PPT_Template_Update_v1/BGS_BG_3Bar_Large.png" TargetMode="External"/><Relationship Id="rId2" Type="http://schemas.openxmlformats.org/officeDocument/2006/relationships/image" Target="../media/image18.png"/><Relationship Id="rId1" Type="http://schemas.openxmlformats.org/officeDocument/2006/relationships/slideMaster" Target="../slideMasters/slideMaster5.xml"/><Relationship Id="rId5" Type="http://schemas.openxmlformats.org/officeDocument/2006/relationships/image" Target="file://localhost/Users/zf568d/Desktop/309063_BGS_Presentation_Update/02_In_Work/Deliverables/02_BGS%20PPT%20Template%20-%20New%20Version/Inwork/Links/BGS_3Bar_Graphic_Thin.jpg" TargetMode="External"/><Relationship Id="rId4" Type="http://schemas.openxmlformats.org/officeDocument/2006/relationships/image" Target="../media/image16.jpeg"/></Relationships>
</file>

<file path=ppt/slideLayouts/_rels/slideLayout76.xml.rels><?xml version="1.0" encoding="UTF-8" standalone="yes"?>
<Relationships xmlns="http://schemas.openxmlformats.org/package/2006/relationships"><Relationship Id="rId3" Type="http://schemas.openxmlformats.org/officeDocument/2006/relationships/image" Target="file://localhost/Users/zf568d/Desktop/309063_BGS_Presentation_Update/02_In_Work/Deliverables/02_BGS%20PPT%20Template%20-%20New%20Version/Inwork/Links/BGS_3Bar_Graphic_Thin_2.png" TargetMode="External"/><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image" Target="../media/image14.emf"/></Relationships>
</file>

<file path=ppt/slideLayouts/_rels/slideLayout77.xml.rels><?xml version="1.0" encoding="UTF-8" standalone="yes"?>
<Relationships xmlns="http://schemas.openxmlformats.org/package/2006/relationships"><Relationship Id="rId3" Type="http://schemas.openxmlformats.org/officeDocument/2006/relationships/image" Target="file://localhost/Users/zf568d/Desktop/309063_BGS_Presentation_Update/02_In_Work/Deliverables/02_BGS%20PPT%20Template%20-%20New%20Version/Inwork/Links/BGS_3Bar_Graphic_Thin_2.png" TargetMode="External"/><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image" Target="../media/image14.emf"/></Relationships>
</file>

<file path=ppt/slideLayouts/_rels/slideLayout78.xml.rels><?xml version="1.0" encoding="UTF-8" standalone="yes"?>
<Relationships xmlns="http://schemas.openxmlformats.org/package/2006/relationships"><Relationship Id="rId3" Type="http://schemas.openxmlformats.org/officeDocument/2006/relationships/image" Target="file://localhost/Users/zf568d/Desktop/309063_BGS_Presentation_Update/02_In_Work/Deliverables/02_BGS%20PPT%20Template%20-%20New%20Version/Inwork/Links/BGS_3Bar_Graphic_Thin_2.png" TargetMode="External"/><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image" Target="../media/image14.emf"/></Relationships>
</file>

<file path=ppt/slideLayouts/_rels/slideLayout79.xml.rels><?xml version="1.0" encoding="UTF-8" standalone="yes"?>
<Relationships xmlns="http://schemas.openxmlformats.org/package/2006/relationships"><Relationship Id="rId3" Type="http://schemas.openxmlformats.org/officeDocument/2006/relationships/image" Target="file://localhost/Users/zf568d/Desktop/309063_BGS_Presentation_Update/02_In_Work/Deliverables/02_BGS%20PPT%20Template%20-%20New%20Version/Inwork/Links/BGS_3Bar_Graphic_Thin_2.png" TargetMode="External"/><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image" Target="../media/image14.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file://localhost/Users/zf568d/Desktop/309063_BGS_Presentation_Update/02_In_Work/Deliverables/02_BGS%20PPT%20Template%20-%20New%20Version/Inwork/Links/BGS_3Bar_Graphic_Thin_2.png" TargetMode="External"/><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image" Target="../media/image14.emf"/></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emf"/><Relationship Id="rId1" Type="http://schemas.openxmlformats.org/officeDocument/2006/relationships/slideMaster" Target="../slideMasters/slideMaster5.xml"/><Relationship Id="rId4" Type="http://schemas.openxmlformats.org/officeDocument/2006/relationships/image" Target="file://localhost/Users/zf568d/Desktop/309063_BGS_Presentation_Update/02_In_Work/Deliverables/02_BGS%20PPT%20Template%20-%20New%20Version/Inwork/Links/BGS_3Bar_Graphic_Thin_2.png" TargetMode="Externa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emf"/><Relationship Id="rId1" Type="http://schemas.openxmlformats.org/officeDocument/2006/relationships/slideMaster" Target="../slideMasters/slideMaster5.xml"/><Relationship Id="rId4" Type="http://schemas.openxmlformats.org/officeDocument/2006/relationships/image" Target="file://localhost/Users/zf568d/Desktop/309063_BGS_Presentation_Update/02_In_Work/Deliverables/02_BGS%20PPT%20Template%20-%20New%20Version/Inwork/Links/BGS_3Bar_Graphic_Thin_2.png" TargetMode="Externa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emf"/><Relationship Id="rId1" Type="http://schemas.openxmlformats.org/officeDocument/2006/relationships/slideMaster" Target="../slideMasters/slideMaster5.xml"/><Relationship Id="rId4" Type="http://schemas.openxmlformats.org/officeDocument/2006/relationships/image" Target="file://localhost/Users/zf568d/Desktop/309063_BGS_Presentation_Update/02_In_Work/Deliverables/02_BGS%20PPT%20Template%20-%20New%20Version/Inwork/Links/BGS_3Bar_Graphic_Thin_2.png" TargetMode="Externa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gif"/><Relationship Id="rId1" Type="http://schemas.openxmlformats.org/officeDocument/2006/relationships/slideMaster" Target="../slideMasters/slideMaster5.xml"/><Relationship Id="rId6" Type="http://schemas.openxmlformats.org/officeDocument/2006/relationships/image" Target="file://localhost/Users/zf568d/Desktop/309063_BGS_Presentation_Update/02_In_Work/Deliverables/02_BGS%20PPT%20Template%20-%20New%20Version/Inwork/Links/BGS_3Bar_Graphic_Thin.jpg" TargetMode="External"/><Relationship Id="rId5" Type="http://schemas.openxmlformats.org/officeDocument/2006/relationships/image" Target="../media/image16.jpeg"/><Relationship Id="rId4" Type="http://schemas.openxmlformats.org/officeDocument/2006/relationships/image" Target="../media/image15.emf"/></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7.jpg"/><Relationship Id="rId1" Type="http://schemas.openxmlformats.org/officeDocument/2006/relationships/slideMaster" Target="../slideMasters/slideMaster5.xml"/><Relationship Id="rId6" Type="http://schemas.openxmlformats.org/officeDocument/2006/relationships/image" Target="file://localhost/Users/zf568d/Desktop/309063_BGS_Presentation_Update/02_In_Work/Deliverables/02_BGS%20PPT%20Template%20-%20New%20Version/Inwork/Links/BGS_3Bar_Graphic_Thin.jpg" TargetMode="External"/><Relationship Id="rId5" Type="http://schemas.openxmlformats.org/officeDocument/2006/relationships/image" Target="../media/image16.jpeg"/><Relationship Id="rId4" Type="http://schemas.openxmlformats.org/officeDocument/2006/relationships/image" Target="../media/image15.emf"/></Relationships>
</file>

<file path=ppt/slideLayouts/_rels/slideLayout88.xml.rels><?xml version="1.0" encoding="UTF-8" standalone="yes"?>
<Relationships xmlns="http://schemas.openxmlformats.org/package/2006/relationships"><Relationship Id="rId3" Type="http://schemas.openxmlformats.org/officeDocument/2006/relationships/image" Target="file://localhost/Users/zf568d/Desktop/309063_BGS_Presentation_Update/02_In_Work/Deliverables/02_BGS%20PPT%20Template%20-%20New%20Version/Inwork/Links/309063_BGS_PPT_Template_Update_v1/BGS_BG_3Bar_Large.png" TargetMode="External"/><Relationship Id="rId2" Type="http://schemas.openxmlformats.org/officeDocument/2006/relationships/image" Target="../media/image18.png"/><Relationship Id="rId1" Type="http://schemas.openxmlformats.org/officeDocument/2006/relationships/slideMaster" Target="../slideMasters/slideMaster5.xml"/><Relationship Id="rId5" Type="http://schemas.openxmlformats.org/officeDocument/2006/relationships/image" Target="file://localhost/Users/zf568d/Desktop/309063_BGS_Presentation_Update/02_In_Work/Deliverables/02_BGS%20PPT%20Template%20-%20New%20Version/Inwork/Links/BGS_3Bar_Graphic_Thin.jpg" TargetMode="External"/><Relationship Id="rId4" Type="http://schemas.openxmlformats.org/officeDocument/2006/relationships/image" Target="../media/image16.jpeg"/></Relationships>
</file>

<file path=ppt/slideLayouts/_rels/slideLayout89.xml.rels><?xml version="1.0" encoding="UTF-8" standalone="yes"?>
<Relationships xmlns="http://schemas.openxmlformats.org/package/2006/relationships"><Relationship Id="rId3" Type="http://schemas.openxmlformats.org/officeDocument/2006/relationships/image" Target="file://localhost/Users/zf568d/Desktop/309063_BGS_Presentation_Update/02_In_Work/Deliverables/02_BGS%20PPT%20Template%20-%20New%20Version/Inwork/Links/309063_BGS_PPT_Template_Update_v1/BGS_BG_3Bar_Large.png" TargetMode="External"/><Relationship Id="rId2" Type="http://schemas.openxmlformats.org/officeDocument/2006/relationships/image" Target="../media/image18.png"/><Relationship Id="rId1" Type="http://schemas.openxmlformats.org/officeDocument/2006/relationships/slideMaster" Target="../slideMasters/slideMaster5.xml"/><Relationship Id="rId5" Type="http://schemas.openxmlformats.org/officeDocument/2006/relationships/image" Target="file://localhost/Users/zf568d/Desktop/309063_BGS_Presentation_Update/02_In_Work/Deliverables/02_BGS%20PPT%20Template%20-%20New%20Version/Inwork/Links/BGS_3Bar_Graphic_Thin.jpg" TargetMode="External"/><Relationship Id="rId4" Type="http://schemas.openxmlformats.org/officeDocument/2006/relationships/image" Target="../media/image16.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file://localhost/Users/zf568d/Desktop/309063_BGS_Presentation_Update/02_In_Work/Deliverables/02_BGS%20PPT%20Template%20-%20New%20Version/Inwork/Links/BGS_3Bar_Graphic_Thin_2.png" TargetMode="External"/><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image" Target="../media/image14.emf"/></Relationships>
</file>

<file path=ppt/slideLayouts/_rels/slideLayout91.xml.rels><?xml version="1.0" encoding="UTF-8" standalone="yes"?>
<Relationships xmlns="http://schemas.openxmlformats.org/package/2006/relationships"><Relationship Id="rId3" Type="http://schemas.openxmlformats.org/officeDocument/2006/relationships/image" Target="file://localhost/Users/zf568d/Desktop/309063_BGS_Presentation_Update/02_In_Work/Deliverables/02_BGS%20PPT%20Template%20-%20New%20Version/Inwork/Links/BGS_3Bar_Graphic_Thin_2.png" TargetMode="External"/><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image" Target="../media/image14.emf"/></Relationships>
</file>

<file path=ppt/slideLayouts/_rels/slideLayout92.xml.rels><?xml version="1.0" encoding="UTF-8" standalone="yes"?>
<Relationships xmlns="http://schemas.openxmlformats.org/package/2006/relationships"><Relationship Id="rId3" Type="http://schemas.openxmlformats.org/officeDocument/2006/relationships/image" Target="file://localhost/Users/zf568d/Desktop/309063_BGS_Presentation_Update/02_In_Work/Deliverables/02_BGS%20PPT%20Template%20-%20New%20Version/Inwork/Links/BGS_3Bar_Graphic_Thin_2.png" TargetMode="External"/><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image" Target="../media/image14.emf"/></Relationships>
</file>

<file path=ppt/slideLayouts/_rels/slideLayout93.xml.rels><?xml version="1.0" encoding="UTF-8" standalone="yes"?>
<Relationships xmlns="http://schemas.openxmlformats.org/package/2006/relationships"><Relationship Id="rId3" Type="http://schemas.openxmlformats.org/officeDocument/2006/relationships/image" Target="file://localhost/Users/zf568d/Desktop/309063_BGS_Presentation_Update/02_In_Work/Deliverables/02_BGS%20PPT%20Template%20-%20New%20Version/Inwork/Links/BGS_3Bar_Graphic_Thin_2.png" TargetMode="External"/><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image" Target="../media/image14.emf"/></Relationships>
</file>

<file path=ppt/slideLayouts/_rels/slideLayout94.xml.rels><?xml version="1.0" encoding="UTF-8" standalone="yes"?>
<Relationships xmlns="http://schemas.openxmlformats.org/package/2006/relationships"><Relationship Id="rId3" Type="http://schemas.openxmlformats.org/officeDocument/2006/relationships/image" Target="file://localhost/Users/zf568d/Desktop/309063_BGS_Presentation_Update/02_In_Work/Deliverables/02_BGS%20PPT%20Template%20-%20New%20Version/Inwork/Links/BGS_3Bar_Graphic_Thin_2.png" TargetMode="External"/><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image" Target="../media/image14.emf"/></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emf"/><Relationship Id="rId1" Type="http://schemas.openxmlformats.org/officeDocument/2006/relationships/slideMaster" Target="../slideMasters/slideMaster5.xml"/><Relationship Id="rId4" Type="http://schemas.openxmlformats.org/officeDocument/2006/relationships/image" Target="file://localhost/Users/zf568d/Desktop/309063_BGS_Presentation_Update/02_In_Work/Deliverables/02_BGS%20PPT%20Template%20-%20New%20Version/Inwork/Links/BGS_3Bar_Graphic_Thin_2.png" TargetMode="Externa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emf"/><Relationship Id="rId1" Type="http://schemas.openxmlformats.org/officeDocument/2006/relationships/slideMaster" Target="../slideMasters/slideMaster5.xml"/><Relationship Id="rId4" Type="http://schemas.openxmlformats.org/officeDocument/2006/relationships/image" Target="file://localhost/Users/zf568d/Desktop/309063_BGS_Presentation_Update/02_In_Work/Deliverables/02_BGS%20PPT%20Template%20-%20New%20Version/Inwork/Links/BGS_3Bar_Graphic_Thin_2.png" TargetMode="Externa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emf"/><Relationship Id="rId1" Type="http://schemas.openxmlformats.org/officeDocument/2006/relationships/slideMaster" Target="../slideMasters/slideMaster5.xml"/><Relationship Id="rId4" Type="http://schemas.openxmlformats.org/officeDocument/2006/relationships/image" Target="file://localhost/Users/zf568d/Desktop/309063_BGS_Presentation_Update/02_In_Work/Deliverables/02_BGS%20PPT%20Template%20-%20New%20Version/Inwork/Links/BGS_3Bar_Graphic_Thin_2.png" TargetMode="Externa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2"/>
          <a:stretch>
            <a:fillRect/>
          </a:stretch>
        </p:blipFill>
        <p:spPr>
          <a:xfrm>
            <a:off x="453192" y="6087890"/>
            <a:ext cx="1427788"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oeing Logo">
    <p:spTree>
      <p:nvGrpSpPr>
        <p:cNvPr id="1" name=""/>
        <p:cNvGrpSpPr/>
        <p:nvPr/>
      </p:nvGrpSpPr>
      <p:grpSpPr>
        <a:xfrm>
          <a:off x="0" y="0"/>
          <a:ext cx="0" cy="0"/>
          <a:chOff x="0" y="0"/>
          <a:chExt cx="0" cy="0"/>
        </a:xfrm>
      </p:grpSpPr>
    </p:spTree>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a:stretch>
            <a:fillRect/>
          </a:stretch>
        </p:blipFill>
        <p:spPr bwMode="black">
          <a:xfrm>
            <a:off x="451632" y="470067"/>
            <a:ext cx="1423303"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5071269-66B1-A34D-8F2B-D36DA040104B}" type="datetimeFigureOut">
              <a:rPr lang="en-US" smtClean="0">
                <a:solidFill>
                  <a:srgbClr val="353535"/>
                </a:solidFill>
              </a:rPr>
              <a:pPr/>
              <a:t>8/9/18</a:t>
            </a:fld>
            <a:endParaRPr lang="en-US">
              <a:solidFill>
                <a:srgbClr val="353535"/>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solidFill>
                <a:srgbClr val="353535"/>
              </a:solidFill>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E678BC27-B687-C14B-8F1F-7CF5EBF9B869}" type="slidenum">
              <a:rPr lang="en-US" smtClean="0">
                <a:solidFill>
                  <a:srgbClr val="353535"/>
                </a:solidFill>
              </a:rPr>
              <a:pPr/>
              <a:t>‹#›</a:t>
            </a:fld>
            <a:endParaRPr lang="en-US">
              <a:solidFill>
                <a:srgbClr val="353535"/>
              </a:solidFill>
            </a:endParaRPr>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endParaRPr lang="en-US" dirty="0"/>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p:nvPicPr>
        <p:blipFill rotWithShape="1">
          <a:blip r:embed="rId2"/>
          <a:srcRect l="17119" r="5881"/>
          <a:stretch/>
        </p:blipFill>
        <p:spPr>
          <a:xfrm>
            <a:off x="0" y="-1"/>
            <a:ext cx="4828867" cy="6858623"/>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a:stretch>
            <a:fillRect/>
          </a:stretch>
        </p:blipFill>
        <p:spPr bwMode="black">
          <a:xfrm>
            <a:off x="451632" y="470067"/>
            <a:ext cx="1423303"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96743"/>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91130"/>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Drag picture to placeholder or click icon to add</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Click to 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Click to edit Master text styles</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endParaRPr lang="en-US" dirty="0"/>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a:stretch>
            <a:fillRect/>
          </a:stretch>
        </p:blipFill>
        <p:spPr bwMode="invGray">
          <a:xfrm>
            <a:off x="454892" y="470067"/>
            <a:ext cx="1408078" cy="300619"/>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1792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solidFill>
                  <a:schemeClr val="bg1">
                    <a:lumMod val="50000"/>
                  </a:schemeClr>
                </a:soli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solidFill>
                  <a:schemeClr val="bg1">
                    <a:lumMod val="50000"/>
                  </a:schemeClr>
                </a:solidFill>
                <a:latin typeface="+mn-lt"/>
              </a:defRPr>
            </a:lvl1pPr>
          </a:lstStyle>
          <a:p>
            <a:pPr lvl="0"/>
            <a:r>
              <a:rPr lang="en-US"/>
              <a:t>Speaker name</a:t>
            </a:r>
          </a:p>
        </p:txBody>
      </p:sp>
      <p:pic>
        <p:nvPicPr>
          <p:cNvPr id="6" name="MS logo white - EMF"/>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l="-33002"/>
          <a:stretch/>
        </p:blipFill>
        <p:spPr>
          <a:xfrm>
            <a:off x="7599824" y="4985515"/>
            <a:ext cx="4592176" cy="1872486"/>
          </a:xfrm>
          <a:prstGeom prst="rect">
            <a:avLst/>
          </a:prstGeom>
        </p:spPr>
      </p:pic>
      <p:sp>
        <p:nvSpPr>
          <p:cNvPr id="4" name="Rectangle 3"/>
          <p:cNvSpPr/>
          <p:nvPr/>
        </p:nvSpPr>
        <p:spPr>
          <a:xfrm>
            <a:off x="277180" y="5923422"/>
            <a:ext cx="2290228" cy="651821"/>
          </a:xfrm>
          <a:prstGeom prst="rect">
            <a:avLst/>
          </a:prstGeom>
        </p:spPr>
        <p:txBody>
          <a:bodyPr wrap="none" lIns="179285" tIns="143428" rIns="179285" bIns="143428">
            <a:spAutoFit/>
          </a:bodyPr>
          <a:lstStyle/>
          <a:p>
            <a:r>
              <a:rPr lang="en-US" sz="2353">
                <a:gradFill>
                  <a:gsLst>
                    <a:gs pos="2597">
                      <a:srgbClr val="FFFFFF"/>
                    </a:gs>
                    <a:gs pos="18182">
                      <a:srgbClr val="FFFFFF"/>
                    </a:gs>
                  </a:gsLst>
                  <a:lin ang="5400000" scaled="1"/>
                </a:gradFill>
              </a:rPr>
              <a:t>#Integrate2017</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F1792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nk">
    <p:bg>
      <p:bgPr>
        <a:solidFill>
          <a:srgbClr val="F1792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_Title &amp; Non-bulleted text">
    <p:bg>
      <p:bgPr>
        <a:solidFill>
          <a:srgbClr val="F1792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Additional Resources/Links</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p:cNvPicPr>
            <a:picLocks noChangeAspect="1"/>
          </p:cNvPicPr>
          <p:nvPr/>
        </p:nvPicPr>
        <p:blipFill>
          <a:blip r:embed="rId2"/>
          <a:stretch>
            <a:fillRect/>
          </a:stretch>
        </p:blipFill>
        <p:spPr>
          <a:xfrm>
            <a:off x="269239" y="6297935"/>
            <a:ext cx="1422451" cy="30485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F1792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4892" y="481159"/>
            <a:ext cx="1408078" cy="300619"/>
          </a:xfrm>
          <a:prstGeom prst="rect">
            <a:avLst/>
          </a:prstGeom>
        </p:spPr>
      </p:pic>
      <p:sp>
        <p:nvSpPr>
          <p:cNvPr id="12" name="Freeform 11"/>
          <p:cNvSpPr>
            <a:spLocks noEditPoints="1"/>
          </p:cNvSpPr>
          <p:nvPr userDrawn="1"/>
        </p:nvSpPr>
        <p:spPr bwMode="black">
          <a:xfrm>
            <a:off x="2095549" y="2425050"/>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505050"/>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3" y="3878574"/>
            <a:ext cx="9860611"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9"/>
            <a:ext cx="1421436" cy="300619"/>
          </a:xfrm>
          <a:prstGeom prst="rect">
            <a:avLst/>
          </a:prstGeom>
        </p:spPr>
      </p:pic>
      <p:sp>
        <p:nvSpPr>
          <p:cNvPr id="7" name="Text Placeholder 2"/>
          <p:cNvSpPr>
            <a:spLocks noGrp="1"/>
          </p:cNvSpPr>
          <p:nvPr>
            <p:ph type="body" sz="quarter" idx="13" hasCustomPrompt="1"/>
          </p:nvPr>
        </p:nvSpPr>
        <p:spPr>
          <a:xfrm>
            <a:off x="8337064" y="301618"/>
            <a:ext cx="3584143" cy="567015"/>
          </a:xfrm>
        </p:spPr>
        <p:txBody>
          <a:bodyPr lIns="182880" tIns="146304" rIns="182880" bIns="146304"/>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 Here</a:t>
            </a:r>
          </a:p>
        </p:txBody>
      </p:sp>
      <p:sp>
        <p:nvSpPr>
          <p:cNvPr id="8" name="TextBox 7"/>
          <p:cNvSpPr txBox="1"/>
          <p:nvPr userDrawn="1"/>
        </p:nvSpPr>
        <p:spPr>
          <a:xfrm>
            <a:off x="283308" y="5954047"/>
            <a:ext cx="1857621" cy="615473"/>
          </a:xfrm>
          <a:prstGeom prst="rect">
            <a:avLst/>
          </a:prstGeom>
          <a:noFill/>
        </p:spPr>
        <p:txBody>
          <a:bodyPr wrap="none" lIns="179259" tIns="143407" rIns="179259" bIns="143407" rtlCol="0">
            <a:spAutoFit/>
          </a:bodyPr>
          <a:lstStyle/>
          <a:p>
            <a:pPr defTabSz="914225">
              <a:lnSpc>
                <a:spcPct val="90000"/>
              </a:lnSpc>
              <a:spcAft>
                <a:spcPts val="588"/>
              </a:spcAft>
            </a:pPr>
            <a:r>
              <a:rPr lang="en-US" sz="2353">
                <a:gradFill>
                  <a:gsLst>
                    <a:gs pos="2917">
                      <a:srgbClr val="FFFFFF"/>
                    </a:gs>
                    <a:gs pos="30000">
                      <a:srgbClr val="FFFFFF"/>
                    </a:gs>
                  </a:gsLst>
                  <a:lin ang="5400000" scaled="0"/>
                </a:gradFill>
              </a:rPr>
              <a:t>#Build2016</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3" y="3878574"/>
            <a:ext cx="9860611"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
        <p:nvSpPr>
          <p:cNvPr id="7" name="Text Placeholder 2"/>
          <p:cNvSpPr>
            <a:spLocks noGrp="1"/>
          </p:cNvSpPr>
          <p:nvPr>
            <p:ph type="body" sz="quarter" idx="13" hasCustomPrompt="1"/>
          </p:nvPr>
        </p:nvSpPr>
        <p:spPr>
          <a:xfrm>
            <a:off x="8337064" y="301618"/>
            <a:ext cx="3584143" cy="567015"/>
          </a:xfrm>
        </p:spPr>
        <p:txBody>
          <a:bodyPr lIns="182880" tIns="146304" rIns="182880" bIns="146304"/>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404040"/>
              </a:solidFill>
            </a:endParaRPr>
          </a:p>
        </p:txBody>
      </p:sp>
      <p:sp>
        <p:nvSpPr>
          <p:cNvPr id="9" name="TextBox 8"/>
          <p:cNvSpPr txBox="1"/>
          <p:nvPr userDrawn="1"/>
        </p:nvSpPr>
        <p:spPr>
          <a:xfrm>
            <a:off x="283308" y="5954047"/>
            <a:ext cx="1857621" cy="615473"/>
          </a:xfrm>
          <a:prstGeom prst="rect">
            <a:avLst/>
          </a:prstGeom>
          <a:noFill/>
        </p:spPr>
        <p:txBody>
          <a:bodyPr wrap="none" lIns="179259" tIns="143407" rIns="179259" bIns="143407" rtlCol="0">
            <a:spAutoFit/>
          </a:bodyPr>
          <a:lstStyle/>
          <a:p>
            <a:pPr defTabSz="914225">
              <a:lnSpc>
                <a:spcPct val="90000"/>
              </a:lnSpc>
              <a:spcAft>
                <a:spcPts val="588"/>
              </a:spcAft>
            </a:pPr>
            <a:r>
              <a:rPr lang="en-US" sz="2353">
                <a:gradFill>
                  <a:gsLst>
                    <a:gs pos="2917">
                      <a:srgbClr val="FFFFFF"/>
                    </a:gs>
                    <a:gs pos="30000">
                      <a:srgbClr val="FFFFFF"/>
                    </a:gs>
                  </a:gsLst>
                  <a:lin ang="5400000" scaled="0"/>
                </a:gradFill>
              </a:rPr>
              <a:t>#Build2016</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3"/>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3"/>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2"/>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7"/>
            <a:ext cx="8964248" cy="1158793"/>
          </a:xfrm>
          <a:noFill/>
        </p:spPr>
        <p:txBody>
          <a:bodyPr wrap="square" tIns="91440" bIns="91440" anchor="t" anchorCtr="0">
            <a:spAutoFit/>
          </a:bodyPr>
          <a:lstStyle>
            <a:lvl1pPr>
              <a:defRPr sz="7056" spc="-98" baseline="0">
                <a:gradFill>
                  <a:gsLst>
                    <a:gs pos="6195">
                      <a:schemeClr val="tx1"/>
                    </a:gs>
                    <a:gs pos="24779">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8964247" cy="724246"/>
          </a:xfrm>
          <a:noFill/>
        </p:spPr>
        <p:txBody>
          <a:bodyPr wrap="square" lIns="182880" tIns="146304" rIns="182880" bIns="146304">
            <a:spAutoFit/>
          </a:bodyPr>
          <a:lstStyle>
            <a:lvl1pPr marL="0" indent="0">
              <a:spcBef>
                <a:spcPts val="0"/>
              </a:spcBef>
              <a:buNone/>
              <a:defRPr sz="3136" spc="0" baseline="0">
                <a:gradFill>
                  <a:gsLst>
                    <a:gs pos="6195">
                      <a:schemeClr val="tx1"/>
                    </a:gs>
                    <a:gs pos="24779">
                      <a:schemeClr val="tx1"/>
                    </a:gs>
                  </a:gsLst>
                  <a:lin ang="5400000" scaled="0"/>
                </a:gradFill>
                <a:latin typeface="+mj-lt"/>
              </a:defRPr>
            </a:lvl1pPr>
          </a:lstStyle>
          <a:p>
            <a:pPr lvl="0"/>
            <a:r>
              <a:rPr lang="en-US"/>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964247"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21239">
                      <a:srgbClr val="FFFFFF"/>
                    </a:gs>
                    <a:gs pos="52000">
                      <a:srgbClr val="FFFFFF"/>
                    </a:gs>
                  </a:gsLst>
                  <a:lin ang="5400000" scaled="0"/>
                </a:gradFill>
              </a:defRPr>
            </a:lvl1pPr>
          </a:lstStyle>
          <a:p>
            <a:r>
              <a:rPr lang="en-US"/>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Drag picture to placeholder or click icon to add</a:t>
            </a:r>
            <a:endParaRPr lang="en-US" dirty="0"/>
          </a:p>
        </p:txBody>
      </p:sp>
      <p:sp>
        <p:nvSpPr>
          <p:cNvPr id="5" name="Rectangle 4"/>
          <p:cNvSpPr/>
          <p:nvPr/>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Click to 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Click to edit Master text styles</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14" name="BGS_BG_Image.jpg"/>
          <p:cNvPicPr>
            <a:picLocks noChangeAspect="1"/>
          </p:cNvPicPr>
          <p:nvPr/>
        </p:nvPicPr>
        <p:blipFill rotWithShape="1">
          <a:blip r:embed="rId2">
            <a:extLst>
              <a:ext uri="{28A0092B-C50C-407E-A947-70E740481C1C}">
                <a14:useLocalDpi xmlns:a14="http://schemas.microsoft.com/office/drawing/2010/main"/>
              </a:ext>
            </a:extLst>
          </a:blip>
          <a:srcRect b="3916"/>
          <a:stretch/>
        </p:blipFill>
        <p:spPr>
          <a:xfrm>
            <a:off x="2975" y="212832"/>
            <a:ext cx="12182875" cy="6246157"/>
          </a:xfrm>
          <a:prstGeom prst="rect">
            <a:avLst/>
          </a:prstGeom>
        </p:spPr>
      </p:pic>
      <p:sp>
        <p:nvSpPr>
          <p:cNvPr id="7" name="Rectangle 7"/>
          <p:cNvSpPr>
            <a:spLocks noGrp="1" noChangeArrowheads="1"/>
          </p:cNvSpPr>
          <p:nvPr>
            <p:ph type="sldNum" sz="quarter" idx="4"/>
          </p:nvPr>
        </p:nvSpPr>
        <p:spPr bwMode="auto">
          <a:xfrm>
            <a:off x="9395792" y="6532563"/>
            <a:ext cx="2376397" cy="246062"/>
          </a:xfrm>
          <a:prstGeom prst="rect">
            <a:avLst/>
          </a:prstGeom>
          <a:noFill/>
          <a:ln w="9525">
            <a:noFill/>
            <a:miter lim="800000"/>
            <a:headEnd/>
            <a:tailEnd/>
          </a:ln>
          <a:effectLst/>
        </p:spPr>
        <p:txBody>
          <a:bodyPr vert="horz" wrap="square" lIns="9144" tIns="9144" rIns="9144" bIns="9144" numCol="1" anchor="b" anchorCtr="0" compatLnSpc="1">
            <a:prstTxWarp prst="textNoShape">
              <a:avLst/>
            </a:prstTxWarp>
          </a:bodyPr>
          <a:lstStyle>
            <a:lvl1pPr algn="r" eaLnBrk="0" hangingPunct="0">
              <a:defRPr sz="600"/>
            </a:lvl1pPr>
          </a:lstStyle>
          <a:p>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pic>
        <p:nvPicPr>
          <p:cNvPr id="9" name="Picture 8" descr="BGS_Wordmark_Blue.ai"/>
          <p:cNvPicPr>
            <a:picLocks noChangeAspect="1"/>
          </p:cNvPicPr>
          <p:nvPr/>
        </p:nvPicPr>
        <p:blipFill rotWithShape="1">
          <a:blip r:embed="rId3" cstate="email">
            <a:extLst>
              <a:ext uri="{28A0092B-C50C-407E-A947-70E740481C1C}">
                <a14:useLocalDpi xmlns:a14="http://schemas.microsoft.com/office/drawing/2010/main"/>
              </a:ext>
            </a:extLst>
          </a:blip>
          <a:srcRect l="42351" t="46544" r="28181" b="46668"/>
          <a:stretch/>
        </p:blipFill>
        <p:spPr>
          <a:xfrm>
            <a:off x="10167456" y="438727"/>
            <a:ext cx="1557680" cy="235825"/>
          </a:xfrm>
          <a:prstGeom prst="rect">
            <a:avLst/>
          </a:prstGeom>
        </p:spPr>
      </p:pic>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6693" y="132399"/>
            <a:ext cx="2362859" cy="861131"/>
          </a:xfrm>
          <a:prstGeom prst="rect">
            <a:avLst/>
          </a:prstGeom>
        </p:spPr>
      </p:pic>
      <p:sp>
        <p:nvSpPr>
          <p:cNvPr id="11" name="Title 1"/>
          <p:cNvSpPr>
            <a:spLocks noGrp="1"/>
          </p:cNvSpPr>
          <p:nvPr>
            <p:ph type="title" hasCustomPrompt="1"/>
          </p:nvPr>
        </p:nvSpPr>
        <p:spPr>
          <a:xfrm>
            <a:off x="419100" y="3748311"/>
            <a:ext cx="11279688" cy="804495"/>
          </a:xfrm>
        </p:spPr>
        <p:txBody>
          <a:bodyPr lIns="0" tIns="0" rIns="0" bIns="0"/>
          <a:lstStyle>
            <a:lvl1pPr>
              <a:defRPr sz="4000" b="1" baseline="0">
                <a:latin typeface="Arial" charset="0"/>
                <a:ea typeface="Arial" charset="0"/>
                <a:cs typeface="Arial" charset="0"/>
              </a:defRPr>
            </a:lvl1pPr>
          </a:lstStyle>
          <a:p>
            <a:r>
              <a:rPr lang="en-US" dirty="0"/>
              <a:t>Presentation title</a:t>
            </a:r>
          </a:p>
        </p:txBody>
      </p:sp>
      <p:sp>
        <p:nvSpPr>
          <p:cNvPr id="12" name="Text Placeholder 5"/>
          <p:cNvSpPr>
            <a:spLocks noGrp="1"/>
          </p:cNvSpPr>
          <p:nvPr>
            <p:ph type="body" sz="quarter" idx="19" hasCustomPrompt="1"/>
          </p:nvPr>
        </p:nvSpPr>
        <p:spPr>
          <a:xfrm>
            <a:off x="434434" y="4658503"/>
            <a:ext cx="11264354" cy="276999"/>
          </a:xfrm>
        </p:spPr>
        <p:txBody>
          <a:bodyPr lIns="0" tIns="0" rIns="0" bIns="0"/>
          <a:lstStyle>
            <a:lvl1pPr marL="0" indent="0">
              <a:buNone/>
              <a:defRPr sz="2000" b="0" baseline="0">
                <a:solidFill>
                  <a:srgbClr val="258AD0"/>
                </a:solidFill>
                <a:latin typeface="Arial" charset="0"/>
                <a:ea typeface="Arial" charset="0"/>
                <a:cs typeface="Arial" charset="0"/>
              </a:defRPr>
            </a:lvl1pPr>
            <a:lvl2pPr marL="100584" indent="-164592">
              <a:buClr>
                <a:srgbClr val="48545C"/>
              </a:buClr>
              <a:defRPr sz="1600" baseline="0">
                <a:solidFill>
                  <a:srgbClr val="48545C"/>
                </a:solidFill>
              </a:defRPr>
            </a:lvl2pPr>
            <a:lvl3pPr marL="329184" indent="-164592">
              <a:buClr>
                <a:srgbClr val="48545C"/>
              </a:buClr>
              <a:buFont typeface="Wingdings" charset="2"/>
              <a:buChar char="§"/>
              <a:defRPr sz="1600">
                <a:solidFill>
                  <a:srgbClr val="48545C"/>
                </a:solidFill>
              </a:defRPr>
            </a:lvl3pPr>
            <a:lvl4pPr marL="512064" indent="-163513">
              <a:buClr>
                <a:srgbClr val="48545C"/>
              </a:buClr>
              <a:buFont typeface="Wingdings" charset="2"/>
              <a:buChar char="§"/>
              <a:defRPr sz="1200">
                <a:solidFill>
                  <a:srgbClr val="48545C"/>
                </a:solidFill>
              </a:defRPr>
            </a:lvl4pPr>
            <a:lvl5pPr marL="957263" indent="-163513">
              <a:buFont typeface="Wingdings" charset="2"/>
              <a:buChar char="§"/>
              <a:defRPr/>
            </a:lvl5pPr>
          </a:lstStyle>
          <a:p>
            <a:pPr lvl="0"/>
            <a:r>
              <a:rPr lang="en-US" dirty="0"/>
              <a:t>Presentation sub-title</a:t>
            </a:r>
          </a:p>
        </p:txBody>
      </p:sp>
      <p:sp>
        <p:nvSpPr>
          <p:cNvPr id="13" name="Text Placeholder 5"/>
          <p:cNvSpPr>
            <a:spLocks noGrp="1"/>
          </p:cNvSpPr>
          <p:nvPr>
            <p:ph type="body" sz="quarter" idx="20" hasCustomPrompt="1"/>
          </p:nvPr>
        </p:nvSpPr>
        <p:spPr>
          <a:xfrm>
            <a:off x="434434" y="5137623"/>
            <a:ext cx="5756450" cy="276999"/>
          </a:xfrm>
        </p:spPr>
        <p:txBody>
          <a:bodyPr lIns="0" tIns="0" rIns="0" bIns="0"/>
          <a:lstStyle>
            <a:lvl1pPr marL="0" indent="0">
              <a:buNone/>
              <a:defRPr sz="2000" b="0" baseline="0">
                <a:solidFill>
                  <a:srgbClr val="0E182F"/>
                </a:solidFill>
                <a:latin typeface="Arial" charset="0"/>
                <a:ea typeface="Arial" charset="0"/>
                <a:cs typeface="Arial" charset="0"/>
              </a:defRPr>
            </a:lvl1pPr>
            <a:lvl2pPr marL="100584" indent="-164592">
              <a:buClr>
                <a:srgbClr val="48545C"/>
              </a:buClr>
              <a:defRPr sz="1600" baseline="0">
                <a:solidFill>
                  <a:srgbClr val="48545C"/>
                </a:solidFill>
              </a:defRPr>
            </a:lvl2pPr>
            <a:lvl3pPr marL="329184" indent="-164592">
              <a:buClr>
                <a:srgbClr val="48545C"/>
              </a:buClr>
              <a:buFont typeface="Wingdings" charset="2"/>
              <a:buChar char="§"/>
              <a:defRPr sz="1600">
                <a:solidFill>
                  <a:srgbClr val="48545C"/>
                </a:solidFill>
              </a:defRPr>
            </a:lvl3pPr>
            <a:lvl4pPr marL="512064" indent="-163513">
              <a:buClr>
                <a:srgbClr val="48545C"/>
              </a:buClr>
              <a:buFont typeface="Wingdings" charset="2"/>
              <a:buChar char="§"/>
              <a:defRPr sz="1200">
                <a:solidFill>
                  <a:srgbClr val="48545C"/>
                </a:solidFill>
              </a:defRPr>
            </a:lvl4pPr>
            <a:lvl5pPr marL="957263" indent="-163513">
              <a:buFont typeface="Wingdings" charset="2"/>
              <a:buChar char="§"/>
              <a:defRPr/>
            </a:lvl5pPr>
          </a:lstStyle>
          <a:p>
            <a:pPr lvl="0"/>
            <a:r>
              <a:rPr lang="en-US" dirty="0"/>
              <a:t>Month XX, 2017</a:t>
            </a:r>
          </a:p>
        </p:txBody>
      </p:sp>
      <p:pic>
        <p:nvPicPr>
          <p:cNvPr id="15" name="BGS_3Bar_Graphic_Thin.jpg" descr="/Users/zf568d/Desktop/309063_BGS_Presentation_Update/02_In_Work/Deliverables/02_BGS PPT Template - New Version/Inwork/Links/BGS_3Bar_Graphic_Thin.jpg"/>
          <p:cNvPicPr>
            <a:picLocks noChangeAspect="1"/>
          </p:cNvPicPr>
          <p:nvPr/>
        </p:nvPicPr>
        <p:blipFill>
          <a:blip r:embed="rId5" r:link="rId6" cstate="screen">
            <a:extLst>
              <a:ext uri="{28A0092B-C50C-407E-A947-70E740481C1C}">
                <a14:useLocalDpi xmlns:a14="http://schemas.microsoft.com/office/drawing/2010/main"/>
              </a:ext>
            </a:extLst>
          </a:blip>
          <a:stretch>
            <a:fillRect/>
          </a:stretch>
        </p:blipFill>
        <p:spPr>
          <a:xfrm>
            <a:off x="0" y="3601531"/>
            <a:ext cx="12188825" cy="137159"/>
          </a:xfrm>
          <a:prstGeom prst="rect">
            <a:avLst/>
          </a:prstGeom>
        </p:spPr>
      </p:pic>
      <p:pic>
        <p:nvPicPr>
          <p:cNvPr id="16" name="BGS_BG_Image.jpg"/>
          <p:cNvPicPr>
            <a:picLocks noChangeAspect="1"/>
          </p:cNvPicPr>
          <p:nvPr/>
        </p:nvPicPr>
        <p:blipFill rotWithShape="1">
          <a:blip r:embed="rId2">
            <a:extLst>
              <a:ext uri="{28A0092B-C50C-407E-A947-70E740481C1C}">
                <a14:useLocalDpi xmlns:a14="http://schemas.microsoft.com/office/drawing/2010/main"/>
              </a:ext>
            </a:extLst>
          </a:blip>
          <a:srcRect b="3916"/>
          <a:stretch/>
        </p:blipFill>
        <p:spPr>
          <a:xfrm>
            <a:off x="2975" y="212832"/>
            <a:ext cx="12182875" cy="6246157"/>
          </a:xfrm>
          <a:prstGeom prst="rect">
            <a:avLst/>
          </a:prstGeom>
        </p:spPr>
      </p:pic>
      <p:pic>
        <p:nvPicPr>
          <p:cNvPr id="17" name="Picture 16" descr="BGS_Wordmark_Blue.ai"/>
          <p:cNvPicPr>
            <a:picLocks noChangeAspect="1"/>
          </p:cNvPicPr>
          <p:nvPr/>
        </p:nvPicPr>
        <p:blipFill rotWithShape="1">
          <a:blip r:embed="rId3" cstate="email">
            <a:extLst>
              <a:ext uri="{28A0092B-C50C-407E-A947-70E740481C1C}">
                <a14:useLocalDpi xmlns:a14="http://schemas.microsoft.com/office/drawing/2010/main"/>
              </a:ext>
            </a:extLst>
          </a:blip>
          <a:srcRect l="42351" t="46544" r="28181" b="46668"/>
          <a:stretch/>
        </p:blipFill>
        <p:spPr>
          <a:xfrm>
            <a:off x="10167456" y="438727"/>
            <a:ext cx="1557680" cy="235825"/>
          </a:xfrm>
          <a:prstGeom prst="rect">
            <a:avLst/>
          </a:prstGeom>
        </p:spPr>
      </p:pic>
      <p:pic>
        <p:nvPicPr>
          <p:cNvPr id="18" name="Picture 1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6693" y="132399"/>
            <a:ext cx="2362859" cy="861131"/>
          </a:xfrm>
          <a:prstGeom prst="rect">
            <a:avLst/>
          </a:prstGeom>
        </p:spPr>
      </p:pic>
      <p:pic>
        <p:nvPicPr>
          <p:cNvPr id="19" name="BGS_3Bar_Graphic_Thin.jpg" descr="/Users/zf568d/Desktop/309063_BGS_Presentation_Update/02_In_Work/Deliverables/02_BGS PPT Template - New Version/Inwork/Links/BGS_3Bar_Graphic_Thin.jpg"/>
          <p:cNvPicPr>
            <a:picLocks noChangeAspect="1"/>
          </p:cNvPicPr>
          <p:nvPr/>
        </p:nvPicPr>
        <p:blipFill>
          <a:blip r:embed="rId5" r:link="rId6" cstate="screen">
            <a:extLst>
              <a:ext uri="{28A0092B-C50C-407E-A947-70E740481C1C}">
                <a14:useLocalDpi xmlns:a14="http://schemas.microsoft.com/office/drawing/2010/main"/>
              </a:ext>
            </a:extLst>
          </a:blip>
          <a:stretch>
            <a:fillRect/>
          </a:stretch>
        </p:blipFill>
        <p:spPr>
          <a:xfrm>
            <a:off x="0" y="3601531"/>
            <a:ext cx="12188825" cy="137159"/>
          </a:xfrm>
          <a:prstGeom prst="rect">
            <a:avLst/>
          </a:prstGeom>
        </p:spPr>
      </p:pic>
    </p:spTree>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264">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3904735"/>
            <a:ext cx="12192616" cy="1018032"/>
          </a:xfrm>
          <a:prstGeom prst="rect">
            <a:avLst/>
          </a:prstGeom>
        </p:spPr>
      </p:pic>
      <p:sp>
        <p:nvSpPr>
          <p:cNvPr id="7" name="Rectangle 7"/>
          <p:cNvSpPr>
            <a:spLocks noGrp="1" noChangeArrowheads="1"/>
          </p:cNvSpPr>
          <p:nvPr>
            <p:ph type="sldNum" sz="quarter" idx="4"/>
          </p:nvPr>
        </p:nvSpPr>
        <p:spPr bwMode="auto">
          <a:xfrm>
            <a:off x="9395792" y="6532563"/>
            <a:ext cx="2376397" cy="246062"/>
          </a:xfrm>
          <a:prstGeom prst="rect">
            <a:avLst/>
          </a:prstGeom>
          <a:noFill/>
          <a:ln w="9525">
            <a:noFill/>
            <a:miter lim="800000"/>
            <a:headEnd/>
            <a:tailEnd/>
          </a:ln>
          <a:effectLst/>
        </p:spPr>
        <p:txBody>
          <a:bodyPr vert="horz" wrap="square" lIns="9144" tIns="9144" rIns="9144" bIns="9144" numCol="1" anchor="b" anchorCtr="0" compatLnSpc="1">
            <a:prstTxWarp prst="textNoShape">
              <a:avLst/>
            </a:prstTxWarp>
          </a:bodyPr>
          <a:lstStyle>
            <a:lvl1pPr algn="r" eaLnBrk="0" hangingPunct="0">
              <a:defRPr sz="600"/>
            </a:lvl1pPr>
          </a:lstStyle>
          <a:p>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pic>
        <p:nvPicPr>
          <p:cNvPr id="9" name="Picture 8" descr="BGS_Wordmark_Blue.ai"/>
          <p:cNvPicPr>
            <a:picLocks noChangeAspect="1"/>
          </p:cNvPicPr>
          <p:nvPr/>
        </p:nvPicPr>
        <p:blipFill rotWithShape="1">
          <a:blip r:embed="rId3" cstate="email">
            <a:extLst>
              <a:ext uri="{28A0092B-C50C-407E-A947-70E740481C1C}">
                <a14:useLocalDpi xmlns:a14="http://schemas.microsoft.com/office/drawing/2010/main"/>
              </a:ext>
            </a:extLst>
          </a:blip>
          <a:srcRect l="42351" t="46544" r="28181" b="46668"/>
          <a:stretch/>
        </p:blipFill>
        <p:spPr>
          <a:xfrm>
            <a:off x="10167456" y="438727"/>
            <a:ext cx="1557680" cy="235825"/>
          </a:xfrm>
          <a:prstGeom prst="rect">
            <a:avLst/>
          </a:prstGeom>
        </p:spPr>
      </p:pic>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6693" y="132399"/>
            <a:ext cx="2362859" cy="861131"/>
          </a:xfrm>
          <a:prstGeom prst="rect">
            <a:avLst/>
          </a:prstGeom>
        </p:spPr>
      </p:pic>
      <p:pic>
        <p:nvPicPr>
          <p:cNvPr id="17" name="BGS_3Bar_Graphic_Thin.jpg" descr="/Users/zf568d/Desktop/309063_BGS_Presentation_Update/02_In_Work/Deliverables/02_BGS PPT Template - New Version/Inwork/Links/BGS_3Bar_Graphic_Thin.jpg"/>
          <p:cNvPicPr>
            <a:picLocks noChangeAspect="1"/>
          </p:cNvPicPr>
          <p:nvPr/>
        </p:nvPicPr>
        <p:blipFill>
          <a:blip r:embed="rId5" r:link="rId6" cstate="screen">
            <a:extLst>
              <a:ext uri="{28A0092B-C50C-407E-A947-70E740481C1C}">
                <a14:useLocalDpi xmlns:a14="http://schemas.microsoft.com/office/drawing/2010/main"/>
              </a:ext>
            </a:extLst>
          </a:blip>
          <a:stretch>
            <a:fillRect/>
          </a:stretch>
        </p:blipFill>
        <p:spPr>
          <a:xfrm>
            <a:off x="0" y="3601531"/>
            <a:ext cx="12188825" cy="137159"/>
          </a:xfrm>
          <a:prstGeom prst="rect">
            <a:avLst/>
          </a:prstGeom>
        </p:spPr>
      </p:pic>
      <p:sp>
        <p:nvSpPr>
          <p:cNvPr id="18" name="Title 1"/>
          <p:cNvSpPr>
            <a:spLocks noGrp="1"/>
          </p:cNvSpPr>
          <p:nvPr>
            <p:ph type="title" hasCustomPrompt="1"/>
          </p:nvPr>
        </p:nvSpPr>
        <p:spPr>
          <a:xfrm>
            <a:off x="396915" y="4082554"/>
            <a:ext cx="11279688" cy="804495"/>
          </a:xfrm>
        </p:spPr>
        <p:txBody>
          <a:bodyPr lIns="0" rIns="0"/>
          <a:lstStyle>
            <a:lvl1pPr>
              <a:defRPr sz="4000" b="1" baseline="0">
                <a:solidFill>
                  <a:schemeClr val="bg1"/>
                </a:solidFill>
                <a:latin typeface="Arial" charset="0"/>
                <a:ea typeface="Arial" charset="0"/>
                <a:cs typeface="Arial" charset="0"/>
              </a:defRPr>
            </a:lvl1pPr>
          </a:lstStyle>
          <a:p>
            <a:r>
              <a:rPr lang="en-US" dirty="0"/>
              <a:t>Presentation title</a:t>
            </a:r>
          </a:p>
        </p:txBody>
      </p:sp>
      <p:sp>
        <p:nvSpPr>
          <p:cNvPr id="19" name="Text Placeholder 5"/>
          <p:cNvSpPr>
            <a:spLocks noGrp="1"/>
          </p:cNvSpPr>
          <p:nvPr>
            <p:ph type="body" sz="quarter" idx="19" hasCustomPrompt="1"/>
          </p:nvPr>
        </p:nvSpPr>
        <p:spPr>
          <a:xfrm>
            <a:off x="428445" y="4992746"/>
            <a:ext cx="4605864" cy="276999"/>
          </a:xfrm>
        </p:spPr>
        <p:txBody>
          <a:bodyPr lIns="0" rIns="0"/>
          <a:lstStyle>
            <a:lvl1pPr marL="0" indent="0">
              <a:buNone/>
              <a:defRPr sz="2000" b="0" baseline="0">
                <a:solidFill>
                  <a:srgbClr val="258AD0"/>
                </a:solidFill>
                <a:latin typeface="Arial" charset="0"/>
                <a:ea typeface="Arial" charset="0"/>
                <a:cs typeface="Arial" charset="0"/>
              </a:defRPr>
            </a:lvl1pPr>
            <a:lvl2pPr marL="100584" indent="-164592">
              <a:buClr>
                <a:srgbClr val="48545C"/>
              </a:buClr>
              <a:defRPr sz="1600" baseline="0">
                <a:solidFill>
                  <a:srgbClr val="48545C"/>
                </a:solidFill>
              </a:defRPr>
            </a:lvl2pPr>
            <a:lvl3pPr marL="329184" indent="-164592">
              <a:buClr>
                <a:srgbClr val="48545C"/>
              </a:buClr>
              <a:buFont typeface="Wingdings" charset="2"/>
              <a:buChar char="§"/>
              <a:defRPr sz="1600">
                <a:solidFill>
                  <a:srgbClr val="48545C"/>
                </a:solidFill>
              </a:defRPr>
            </a:lvl3pPr>
            <a:lvl4pPr marL="512064" indent="-163513">
              <a:buClr>
                <a:srgbClr val="48545C"/>
              </a:buClr>
              <a:buFont typeface="Wingdings" charset="2"/>
              <a:buChar char="§"/>
              <a:defRPr sz="1200">
                <a:solidFill>
                  <a:srgbClr val="48545C"/>
                </a:solidFill>
              </a:defRPr>
            </a:lvl4pPr>
            <a:lvl5pPr marL="957263" indent="-163513">
              <a:buFont typeface="Wingdings" charset="2"/>
              <a:buChar char="§"/>
              <a:defRPr/>
            </a:lvl5pPr>
          </a:lstStyle>
          <a:p>
            <a:pPr lvl="0"/>
            <a:r>
              <a:rPr lang="en-US" dirty="0"/>
              <a:t>Presentation sub-title</a:t>
            </a:r>
          </a:p>
        </p:txBody>
      </p:sp>
      <p:sp>
        <p:nvSpPr>
          <p:cNvPr id="20" name="Text Placeholder 5"/>
          <p:cNvSpPr>
            <a:spLocks noGrp="1"/>
          </p:cNvSpPr>
          <p:nvPr>
            <p:ph type="body" sz="quarter" idx="20" hasCustomPrompt="1"/>
          </p:nvPr>
        </p:nvSpPr>
        <p:spPr>
          <a:xfrm>
            <a:off x="6015739" y="4992746"/>
            <a:ext cx="5756450" cy="276999"/>
          </a:xfrm>
        </p:spPr>
        <p:txBody>
          <a:bodyPr/>
          <a:lstStyle>
            <a:lvl1pPr marL="0" indent="0" algn="r">
              <a:buNone/>
              <a:defRPr sz="2000" b="0" baseline="0">
                <a:solidFill>
                  <a:srgbClr val="0E182F"/>
                </a:solidFill>
                <a:latin typeface="Arial" charset="0"/>
                <a:ea typeface="Arial" charset="0"/>
                <a:cs typeface="Arial" charset="0"/>
              </a:defRPr>
            </a:lvl1pPr>
            <a:lvl2pPr marL="100584" indent="-164592">
              <a:buClr>
                <a:srgbClr val="48545C"/>
              </a:buClr>
              <a:defRPr sz="1600" baseline="0">
                <a:solidFill>
                  <a:srgbClr val="48545C"/>
                </a:solidFill>
              </a:defRPr>
            </a:lvl2pPr>
            <a:lvl3pPr marL="329184" indent="-164592">
              <a:buClr>
                <a:srgbClr val="48545C"/>
              </a:buClr>
              <a:buFont typeface="Wingdings" charset="2"/>
              <a:buChar char="§"/>
              <a:defRPr sz="1600">
                <a:solidFill>
                  <a:srgbClr val="48545C"/>
                </a:solidFill>
              </a:defRPr>
            </a:lvl3pPr>
            <a:lvl4pPr marL="512064" indent="-163513">
              <a:buClr>
                <a:srgbClr val="48545C"/>
              </a:buClr>
              <a:buFont typeface="Wingdings" charset="2"/>
              <a:buChar char="§"/>
              <a:defRPr sz="1200">
                <a:solidFill>
                  <a:srgbClr val="48545C"/>
                </a:solidFill>
              </a:defRPr>
            </a:lvl4pPr>
            <a:lvl5pPr marL="957263" indent="-163513">
              <a:buFont typeface="Wingdings" charset="2"/>
              <a:buChar char="§"/>
              <a:defRPr/>
            </a:lvl5pPr>
          </a:lstStyle>
          <a:p>
            <a:pPr lvl="0"/>
            <a:r>
              <a:rPr lang="en-US" dirty="0"/>
              <a:t>Month XX, 2017</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3904735"/>
            <a:ext cx="12192616" cy="1018032"/>
          </a:xfrm>
          <a:prstGeom prst="rect">
            <a:avLst/>
          </a:prstGeom>
        </p:spPr>
      </p:pic>
      <p:pic>
        <p:nvPicPr>
          <p:cNvPr id="13" name="Picture 12" descr="BGS_Wordmark_Blue.ai"/>
          <p:cNvPicPr>
            <a:picLocks noChangeAspect="1"/>
          </p:cNvPicPr>
          <p:nvPr/>
        </p:nvPicPr>
        <p:blipFill rotWithShape="1">
          <a:blip r:embed="rId3" cstate="email">
            <a:extLst>
              <a:ext uri="{28A0092B-C50C-407E-A947-70E740481C1C}">
                <a14:useLocalDpi xmlns:a14="http://schemas.microsoft.com/office/drawing/2010/main"/>
              </a:ext>
            </a:extLst>
          </a:blip>
          <a:srcRect l="42351" t="46544" r="28181" b="46668"/>
          <a:stretch/>
        </p:blipFill>
        <p:spPr>
          <a:xfrm>
            <a:off x="10167456" y="438727"/>
            <a:ext cx="1557680" cy="235825"/>
          </a:xfrm>
          <a:prstGeom prst="rect">
            <a:avLst/>
          </a:prstGeom>
        </p:spPr>
      </p:pic>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6693" y="132399"/>
            <a:ext cx="2362859" cy="861131"/>
          </a:xfrm>
          <a:prstGeom prst="rect">
            <a:avLst/>
          </a:prstGeom>
        </p:spPr>
      </p:pic>
      <p:pic>
        <p:nvPicPr>
          <p:cNvPr id="15" name="BGS_3Bar_Graphic_Thin.jpg" descr="/Users/zf568d/Desktop/309063_BGS_Presentation_Update/02_In_Work/Deliverables/02_BGS PPT Template - New Version/Inwork/Links/BGS_3Bar_Graphic_Thin.jpg"/>
          <p:cNvPicPr>
            <a:picLocks noChangeAspect="1"/>
          </p:cNvPicPr>
          <p:nvPr/>
        </p:nvPicPr>
        <p:blipFill>
          <a:blip r:embed="rId5" r:link="rId6" cstate="screen">
            <a:extLst>
              <a:ext uri="{28A0092B-C50C-407E-A947-70E740481C1C}">
                <a14:useLocalDpi xmlns:a14="http://schemas.microsoft.com/office/drawing/2010/main"/>
              </a:ext>
            </a:extLst>
          </a:blip>
          <a:stretch>
            <a:fillRect/>
          </a:stretch>
        </p:blipFill>
        <p:spPr>
          <a:xfrm>
            <a:off x="0" y="3601531"/>
            <a:ext cx="12188825" cy="137159"/>
          </a:xfrm>
          <a:prstGeom prst="rect">
            <a:avLst/>
          </a:prstGeom>
        </p:spPr>
      </p:pic>
    </p:spTree>
    <p:extLst/>
  </p:cSld>
  <p:clrMapOvr>
    <a:masterClrMapping/>
  </p:clrMapOvr>
  <p:extLst mod="1">
    <p:ext uri="{DCECCB84-F9BA-43D5-87BE-67443E8EF086}">
      <p15:sldGuideLst xmlns:p15="http://schemas.microsoft.com/office/powerpoint/2012/main">
        <p15:guide id="1" orient="horz" pos="2256">
          <p15:clr>
            <a:srgbClr val="FBAE40"/>
          </p15:clr>
        </p15:guide>
        <p15:guide id="2" pos="3840">
          <p15:clr>
            <a:srgbClr val="FBAE40"/>
          </p15:clr>
        </p15:guide>
        <p15:guide id="3" pos="264">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1_Divider">
    <p:spTree>
      <p:nvGrpSpPr>
        <p:cNvPr id="1" name=""/>
        <p:cNvGrpSpPr/>
        <p:nvPr/>
      </p:nvGrpSpPr>
      <p:grpSpPr>
        <a:xfrm>
          <a:off x="0" y="0"/>
          <a:ext cx="0" cy="0"/>
          <a:chOff x="0" y="0"/>
          <a:chExt cx="0" cy="0"/>
        </a:xfrm>
      </p:grpSpPr>
      <p:sp>
        <p:nvSpPr>
          <p:cNvPr id="15" name="Rectangle 14"/>
          <p:cNvSpPr/>
          <p:nvPr/>
        </p:nvSpPr>
        <p:spPr>
          <a:xfrm>
            <a:off x="0" y="1"/>
            <a:ext cx="12188825" cy="6858000"/>
          </a:xfrm>
          <a:prstGeom prst="rect">
            <a:avLst/>
          </a:prstGeom>
          <a:gradFill>
            <a:gsLst>
              <a:gs pos="0">
                <a:srgbClr val="75B6D9"/>
              </a:gs>
              <a:gs pos="100000">
                <a:schemeClr val="bg1"/>
              </a:gs>
              <a:gs pos="16000">
                <a:srgbClr val="AED4D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11" name="Group 10"/>
          <p:cNvGrpSpPr/>
          <p:nvPr/>
        </p:nvGrpSpPr>
        <p:grpSpPr>
          <a:xfrm>
            <a:off x="0" y="5916488"/>
            <a:ext cx="12188825" cy="731541"/>
            <a:chOff x="0" y="5798858"/>
            <a:chExt cx="12188825" cy="731541"/>
          </a:xfrm>
        </p:grpSpPr>
        <p:pic>
          <p:nvPicPr>
            <p:cNvPr id="12" name="BGS_BG_3Bar_Large.png" descr="/Users/zf568d/Desktop/309063_BGS_Presentation_Update/02_In_Work/Deliverables/02_BGS PPT Template - New Version/Inwork/Links/309063_BGS_PPT_Template_Update_v1/BGS_BG_3Bar_Large.png"/>
            <p:cNvPicPr>
              <a:picLocks noChangeAspect="1"/>
            </p:cNvPicPr>
            <p:nvPr/>
          </p:nvPicPr>
          <p:blipFill rotWithShape="1">
            <a:blip r:embed="rId2" r:link="rId3" cstate="screen">
              <a:extLst>
                <a:ext uri="{28A0092B-C50C-407E-A947-70E740481C1C}">
                  <a14:useLocalDpi xmlns:a14="http://schemas.microsoft.com/office/drawing/2010/main"/>
                </a:ext>
              </a:extLst>
            </a:blip>
            <a:srcRect/>
            <a:stretch>
              <a:fillRect/>
            </a:stretch>
          </p:blipFill>
          <p:spPr>
            <a:xfrm>
              <a:off x="0" y="6060533"/>
              <a:ext cx="12188825" cy="469866"/>
            </a:xfrm>
            <a:prstGeom prst="rect">
              <a:avLst/>
            </a:prstGeom>
          </p:spPr>
        </p:pic>
        <p:pic>
          <p:nvPicPr>
            <p:cNvPr id="13" name="BGS_3Bar_Graphic_Thin.jpg" descr="/Users/zf568d/Desktop/309063_BGS_Presentation_Update/02_In_Work/Deliverables/02_BGS PPT Template - New Version/Inwork/Links/BGS_3Bar_Graphic_Thin.jpg"/>
            <p:cNvPicPr>
              <a:picLocks noChangeAspect="1"/>
            </p:cNvPicPr>
            <p:nvPr/>
          </p:nvPicPr>
          <p:blipFill>
            <a:blip r:embed="rId4" r:link="rId5" cstate="screen">
              <a:extLst>
                <a:ext uri="{28A0092B-C50C-407E-A947-70E740481C1C}">
                  <a14:useLocalDpi xmlns:a14="http://schemas.microsoft.com/office/drawing/2010/main"/>
                </a:ext>
              </a:extLst>
            </a:blip>
            <a:stretch>
              <a:fillRect/>
            </a:stretch>
          </p:blipFill>
          <p:spPr>
            <a:xfrm>
              <a:off x="0" y="5798858"/>
              <a:ext cx="12188825" cy="137159"/>
            </a:xfrm>
            <a:prstGeom prst="rect">
              <a:avLst/>
            </a:prstGeom>
          </p:spPr>
        </p:pic>
      </p:grpSp>
      <p:sp>
        <p:nvSpPr>
          <p:cNvPr id="7" name="Rectangle 7"/>
          <p:cNvSpPr>
            <a:spLocks noGrp="1" noChangeArrowheads="1"/>
          </p:cNvSpPr>
          <p:nvPr>
            <p:ph type="sldNum" sz="quarter" idx="4"/>
          </p:nvPr>
        </p:nvSpPr>
        <p:spPr bwMode="auto">
          <a:xfrm>
            <a:off x="9395792" y="6322591"/>
            <a:ext cx="2376397" cy="246062"/>
          </a:xfrm>
          <a:prstGeom prst="rect">
            <a:avLst/>
          </a:prstGeom>
          <a:noFill/>
          <a:ln w="9525">
            <a:noFill/>
            <a:miter lim="800000"/>
            <a:headEnd/>
            <a:tailEnd/>
          </a:ln>
          <a:effectLst/>
        </p:spPr>
        <p:txBody>
          <a:bodyPr vert="horz" wrap="square" lIns="9144" tIns="9144" rIns="9144" bIns="9144" numCol="1" anchor="b" anchorCtr="0" compatLnSpc="1">
            <a:prstTxWarp prst="textNoShape">
              <a:avLst/>
            </a:prstTxWarp>
          </a:bodyPr>
          <a:lstStyle>
            <a:lvl1pPr algn="r" eaLnBrk="0" hangingPunct="0">
              <a:defRPr sz="600">
                <a:solidFill>
                  <a:schemeClr val="accent1"/>
                </a:solidFill>
              </a:defRPr>
            </a:lvl1pPr>
          </a:lstStyle>
          <a:p>
            <a:fld id="{689318A1-174D-4DEE-8106-03A37B9BCF15}" type="slidenum">
              <a:rPr lang="en-US" sz="1000" smtClean="0">
                <a:solidFill>
                  <a:srgbClr val="009BDE"/>
                </a:solidFill>
              </a:rPr>
              <a:pPr/>
              <a:t>‹#›</a:t>
            </a:fld>
            <a:endParaRPr lang="en-US" sz="1000" dirty="0">
              <a:solidFill>
                <a:srgbClr val="009BDE"/>
              </a:solidFill>
            </a:endParaRPr>
          </a:p>
        </p:txBody>
      </p:sp>
      <p:sp>
        <p:nvSpPr>
          <p:cNvPr id="8" name="Footer Placeholder 4"/>
          <p:cNvSpPr txBox="1">
            <a:spLocks/>
          </p:cNvSpPr>
          <p:nvPr/>
        </p:nvSpPr>
        <p:spPr bwMode="auto">
          <a:xfrm>
            <a:off x="3961368" y="6181303"/>
            <a:ext cx="4266089" cy="374650"/>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defPPr>
              <a:defRPr lang="en-US"/>
            </a:defPPr>
            <a:lvl1pPr algn="ctr" rtl="0" eaLnBrk="0" fontAlgn="base" hangingPunct="0">
              <a:spcBef>
                <a:spcPct val="0"/>
              </a:spcBef>
              <a:spcAft>
                <a:spcPct val="0"/>
              </a:spcAft>
              <a:defRPr sz="1000" b="1" kern="1200">
                <a:solidFill>
                  <a:schemeClr val="bg1">
                    <a:lumMod val="50000"/>
                  </a:schemeClr>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a:solidFill>
                  <a:srgbClr val="FFFFFF"/>
                </a:solidFill>
              </a:rPr>
              <a:t>BOEING PROPRIETARY</a:t>
            </a:r>
          </a:p>
        </p:txBody>
      </p:sp>
      <p:sp>
        <p:nvSpPr>
          <p:cNvPr id="14" name="Rectangle 5"/>
          <p:cNvSpPr>
            <a:spLocks noChangeArrowheads="1"/>
          </p:cNvSpPr>
          <p:nvPr/>
        </p:nvSpPr>
        <p:spPr bwMode="auto">
          <a:xfrm>
            <a:off x="414521" y="6448004"/>
            <a:ext cx="2753066" cy="111125"/>
          </a:xfrm>
          <a:prstGeom prst="rect">
            <a:avLst/>
          </a:prstGeom>
          <a:noFill/>
          <a:ln w="12700">
            <a:noFill/>
            <a:miter lim="800000"/>
            <a:headEnd type="none" w="sm" len="sm"/>
            <a:tailEnd type="none" w="sm" len="sm"/>
          </a:ln>
          <a:effectLst/>
        </p:spPr>
        <p:txBody>
          <a:bodyPr lIns="9144" tIns="9144" rIns="9144" bIns="9144" anchor="b">
            <a:spAutoFit/>
          </a:bodyPr>
          <a:lstStyle/>
          <a:p>
            <a:pPr defTabSz="820738" eaLnBrk="0" hangingPunct="0"/>
            <a:r>
              <a:rPr lang="en-US" sz="600" dirty="0">
                <a:solidFill>
                  <a:srgbClr val="FFFFFF"/>
                </a:solidFill>
                <a:latin typeface="Arial" charset="0"/>
                <a:ea typeface="Arial" charset="0"/>
                <a:cs typeface="Arial" charset="0"/>
              </a:rPr>
              <a:t>Copyright © 2017 Boeing. All rights reserved.</a:t>
            </a:r>
          </a:p>
        </p:txBody>
      </p:sp>
      <p:sp>
        <p:nvSpPr>
          <p:cNvPr id="10" name="Text Placeholder 2"/>
          <p:cNvSpPr>
            <a:spLocks noGrp="1"/>
          </p:cNvSpPr>
          <p:nvPr>
            <p:ph type="body" sz="quarter" idx="10" hasCustomPrompt="1"/>
          </p:nvPr>
        </p:nvSpPr>
        <p:spPr>
          <a:xfrm>
            <a:off x="325438" y="2880948"/>
            <a:ext cx="10972800" cy="546100"/>
          </a:xfrm>
        </p:spPr>
        <p:txBody>
          <a:bodyPr>
            <a:normAutofit/>
          </a:bodyPr>
          <a:lstStyle>
            <a:lvl1pPr marL="0" indent="0">
              <a:buNone/>
              <a:defRPr sz="3000" b="1">
                <a:latin typeface="Arial" charset="0"/>
                <a:ea typeface="Arial" charset="0"/>
                <a:cs typeface="Arial" charset="0"/>
              </a:defRPr>
            </a:lvl1pPr>
          </a:lstStyle>
          <a:p>
            <a:pPr lvl="0"/>
            <a:r>
              <a:rPr lang="en-US" dirty="0"/>
              <a:t>Divider Title (Arial 30pt)</a:t>
            </a:r>
          </a:p>
        </p:txBody>
      </p:sp>
      <p:sp>
        <p:nvSpPr>
          <p:cNvPr id="16" name="Rectangle 15"/>
          <p:cNvSpPr/>
          <p:nvPr/>
        </p:nvSpPr>
        <p:spPr>
          <a:xfrm>
            <a:off x="0" y="1"/>
            <a:ext cx="12188825" cy="6858000"/>
          </a:xfrm>
          <a:prstGeom prst="rect">
            <a:avLst/>
          </a:prstGeom>
          <a:gradFill>
            <a:gsLst>
              <a:gs pos="0">
                <a:srgbClr val="75B6D9"/>
              </a:gs>
              <a:gs pos="100000">
                <a:schemeClr val="bg1"/>
              </a:gs>
              <a:gs pos="16000">
                <a:srgbClr val="AED4D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17" name="Group 16"/>
          <p:cNvGrpSpPr/>
          <p:nvPr/>
        </p:nvGrpSpPr>
        <p:grpSpPr>
          <a:xfrm>
            <a:off x="0" y="5916488"/>
            <a:ext cx="12188825" cy="731541"/>
            <a:chOff x="0" y="5798858"/>
            <a:chExt cx="12188825" cy="731541"/>
          </a:xfrm>
        </p:grpSpPr>
        <p:pic>
          <p:nvPicPr>
            <p:cNvPr id="18" name="BGS_BG_3Bar_Large.png" descr="/Users/zf568d/Desktop/309063_BGS_Presentation_Update/02_In_Work/Deliverables/02_BGS PPT Template - New Version/Inwork/Links/309063_BGS_PPT_Template_Update_v1/BGS_BG_3Bar_Large.png"/>
            <p:cNvPicPr>
              <a:picLocks noChangeAspect="1"/>
            </p:cNvPicPr>
            <p:nvPr/>
          </p:nvPicPr>
          <p:blipFill rotWithShape="1">
            <a:blip r:embed="rId2" r:link="rId3" cstate="screen">
              <a:extLst>
                <a:ext uri="{28A0092B-C50C-407E-A947-70E740481C1C}">
                  <a14:useLocalDpi xmlns:a14="http://schemas.microsoft.com/office/drawing/2010/main"/>
                </a:ext>
              </a:extLst>
            </a:blip>
            <a:srcRect/>
            <a:stretch>
              <a:fillRect/>
            </a:stretch>
          </p:blipFill>
          <p:spPr>
            <a:xfrm>
              <a:off x="0" y="6060533"/>
              <a:ext cx="12188825" cy="469866"/>
            </a:xfrm>
            <a:prstGeom prst="rect">
              <a:avLst/>
            </a:prstGeom>
          </p:spPr>
        </p:pic>
        <p:pic>
          <p:nvPicPr>
            <p:cNvPr id="19" name="BGS_3Bar_Graphic_Thin.jpg" descr="/Users/zf568d/Desktop/309063_BGS_Presentation_Update/02_In_Work/Deliverables/02_BGS PPT Template - New Version/Inwork/Links/BGS_3Bar_Graphic_Thin.jpg"/>
            <p:cNvPicPr>
              <a:picLocks noChangeAspect="1"/>
            </p:cNvPicPr>
            <p:nvPr/>
          </p:nvPicPr>
          <p:blipFill>
            <a:blip r:embed="rId4" r:link="rId5" cstate="screen">
              <a:extLst>
                <a:ext uri="{28A0092B-C50C-407E-A947-70E740481C1C}">
                  <a14:useLocalDpi xmlns:a14="http://schemas.microsoft.com/office/drawing/2010/main"/>
                </a:ext>
              </a:extLst>
            </a:blip>
            <a:stretch>
              <a:fillRect/>
            </a:stretch>
          </p:blipFill>
          <p:spPr>
            <a:xfrm>
              <a:off x="0" y="5798858"/>
              <a:ext cx="12188825" cy="137159"/>
            </a:xfrm>
            <a:prstGeom prst="rect">
              <a:avLst/>
            </a:prstGeom>
          </p:spPr>
        </p:pic>
      </p:grpSp>
      <p:sp>
        <p:nvSpPr>
          <p:cNvPr id="20" name="Footer Placeholder 4"/>
          <p:cNvSpPr txBox="1">
            <a:spLocks/>
          </p:cNvSpPr>
          <p:nvPr/>
        </p:nvSpPr>
        <p:spPr bwMode="auto">
          <a:xfrm>
            <a:off x="3961368" y="6181303"/>
            <a:ext cx="4266089" cy="374650"/>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defPPr>
              <a:defRPr lang="en-US"/>
            </a:defPPr>
            <a:lvl1pPr algn="ctr" rtl="0" eaLnBrk="0" fontAlgn="base" hangingPunct="0">
              <a:spcBef>
                <a:spcPct val="0"/>
              </a:spcBef>
              <a:spcAft>
                <a:spcPct val="0"/>
              </a:spcAft>
              <a:defRPr sz="1000" b="1" kern="1200">
                <a:solidFill>
                  <a:schemeClr val="bg1">
                    <a:lumMod val="50000"/>
                  </a:schemeClr>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a:solidFill>
                  <a:srgbClr val="FFFFFF"/>
                </a:solidFill>
              </a:rPr>
              <a:t>BOEING PROPRIETARY</a:t>
            </a:r>
          </a:p>
        </p:txBody>
      </p:sp>
      <p:sp>
        <p:nvSpPr>
          <p:cNvPr id="21" name="Rectangle 5"/>
          <p:cNvSpPr>
            <a:spLocks noChangeArrowheads="1"/>
          </p:cNvSpPr>
          <p:nvPr/>
        </p:nvSpPr>
        <p:spPr bwMode="auto">
          <a:xfrm>
            <a:off x="414521" y="6448004"/>
            <a:ext cx="2753066" cy="111125"/>
          </a:xfrm>
          <a:prstGeom prst="rect">
            <a:avLst/>
          </a:prstGeom>
          <a:noFill/>
          <a:ln w="12700">
            <a:noFill/>
            <a:miter lim="800000"/>
            <a:headEnd type="none" w="sm" len="sm"/>
            <a:tailEnd type="none" w="sm" len="sm"/>
          </a:ln>
          <a:effectLst/>
        </p:spPr>
        <p:txBody>
          <a:bodyPr lIns="9144" tIns="9144" rIns="9144" bIns="9144" anchor="b">
            <a:spAutoFit/>
          </a:bodyPr>
          <a:lstStyle/>
          <a:p>
            <a:pPr defTabSz="820738" eaLnBrk="0" hangingPunct="0"/>
            <a:r>
              <a:rPr lang="en-US" sz="600" dirty="0">
                <a:solidFill>
                  <a:srgbClr val="FFFFFF"/>
                </a:solidFill>
                <a:latin typeface="Arial" charset="0"/>
                <a:ea typeface="Arial" charset="0"/>
                <a:cs typeface="Arial" charset="0"/>
              </a:rPr>
              <a:t>Copyright © 2017 Boeing. All rights reserved.</a:t>
            </a:r>
          </a:p>
        </p:txBody>
      </p:sp>
    </p:spTree>
    <p:extLst/>
  </p:cSld>
  <p:clrMapOvr>
    <a:masterClrMapping/>
  </p:clrMapOvr>
  <p:extLst mod="1">
    <p:ext uri="{DCECCB84-F9BA-43D5-87BE-67443E8EF086}">
      <p15:sldGuideLst xmlns:p15="http://schemas.microsoft.com/office/powerpoint/2012/main">
        <p15:guide id="1" orient="horz" pos="3904">
          <p15:clr>
            <a:srgbClr val="FBAE40"/>
          </p15:clr>
        </p15:guide>
        <p15:guide id="2" pos="3840">
          <p15:clr>
            <a:srgbClr val="FBAE40"/>
          </p15:clr>
        </p15:guide>
        <p15:guide id="3" pos="264">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2_Divider">
    <p:spTree>
      <p:nvGrpSpPr>
        <p:cNvPr id="1" name=""/>
        <p:cNvGrpSpPr/>
        <p:nvPr/>
      </p:nvGrpSpPr>
      <p:grpSpPr>
        <a:xfrm>
          <a:off x="0" y="0"/>
          <a:ext cx="0" cy="0"/>
          <a:chOff x="0" y="0"/>
          <a:chExt cx="0" cy="0"/>
        </a:xfrm>
      </p:grpSpPr>
      <p:sp>
        <p:nvSpPr>
          <p:cNvPr id="10" name="Text Placeholder 2"/>
          <p:cNvSpPr>
            <a:spLocks noGrp="1"/>
          </p:cNvSpPr>
          <p:nvPr>
            <p:ph type="body" sz="quarter" idx="10" hasCustomPrompt="1"/>
          </p:nvPr>
        </p:nvSpPr>
        <p:spPr>
          <a:xfrm>
            <a:off x="325438" y="2880948"/>
            <a:ext cx="10972800" cy="546100"/>
          </a:xfrm>
        </p:spPr>
        <p:txBody>
          <a:bodyPr>
            <a:normAutofit/>
          </a:bodyPr>
          <a:lstStyle>
            <a:lvl1pPr marL="0" indent="0">
              <a:buNone/>
              <a:defRPr sz="3000" b="1">
                <a:latin typeface="Arial" charset="0"/>
                <a:ea typeface="Arial" charset="0"/>
                <a:cs typeface="Arial" charset="0"/>
              </a:defRPr>
            </a:lvl1pPr>
          </a:lstStyle>
          <a:p>
            <a:pPr lvl="0"/>
            <a:r>
              <a:rPr lang="en-US" dirty="0"/>
              <a:t>Divider Title (Arial 30pt)</a:t>
            </a:r>
          </a:p>
        </p:txBody>
      </p:sp>
      <p:grpSp>
        <p:nvGrpSpPr>
          <p:cNvPr id="20" name="Group 19"/>
          <p:cNvGrpSpPr/>
          <p:nvPr/>
        </p:nvGrpSpPr>
        <p:grpSpPr>
          <a:xfrm>
            <a:off x="0" y="5916488"/>
            <a:ext cx="12188825" cy="731541"/>
            <a:chOff x="0" y="5798858"/>
            <a:chExt cx="12188825" cy="731541"/>
          </a:xfrm>
        </p:grpSpPr>
        <p:pic>
          <p:nvPicPr>
            <p:cNvPr id="21" name="BGS_BG_3Bar_Large.png" descr="/Users/zf568d/Desktop/309063_BGS_Presentation_Update/02_In_Work/Deliverables/02_BGS PPT Template - New Version/Inwork/Links/309063_BGS_PPT_Template_Update_v1/BGS_BG_3Bar_Large.png"/>
            <p:cNvPicPr>
              <a:picLocks noChangeAspect="1"/>
            </p:cNvPicPr>
            <p:nvPr/>
          </p:nvPicPr>
          <p:blipFill rotWithShape="1">
            <a:blip r:embed="rId2" r:link="rId3" cstate="screen">
              <a:extLst>
                <a:ext uri="{28A0092B-C50C-407E-A947-70E740481C1C}">
                  <a14:useLocalDpi xmlns:a14="http://schemas.microsoft.com/office/drawing/2010/main"/>
                </a:ext>
              </a:extLst>
            </a:blip>
            <a:srcRect/>
            <a:stretch>
              <a:fillRect/>
            </a:stretch>
          </p:blipFill>
          <p:spPr>
            <a:xfrm>
              <a:off x="0" y="6060533"/>
              <a:ext cx="12188825" cy="469866"/>
            </a:xfrm>
            <a:prstGeom prst="rect">
              <a:avLst/>
            </a:prstGeom>
          </p:spPr>
        </p:pic>
        <p:pic>
          <p:nvPicPr>
            <p:cNvPr id="22" name="BGS_3Bar_Graphic_Thin.jpg" descr="/Users/zf568d/Desktop/309063_BGS_Presentation_Update/02_In_Work/Deliverables/02_BGS PPT Template - New Version/Inwork/Links/BGS_3Bar_Graphic_Thin.jpg"/>
            <p:cNvPicPr>
              <a:picLocks noChangeAspect="1"/>
            </p:cNvPicPr>
            <p:nvPr/>
          </p:nvPicPr>
          <p:blipFill>
            <a:blip r:embed="rId4" r:link="rId5" cstate="screen">
              <a:extLst>
                <a:ext uri="{28A0092B-C50C-407E-A947-70E740481C1C}">
                  <a14:useLocalDpi xmlns:a14="http://schemas.microsoft.com/office/drawing/2010/main"/>
                </a:ext>
              </a:extLst>
            </a:blip>
            <a:stretch>
              <a:fillRect/>
            </a:stretch>
          </p:blipFill>
          <p:spPr>
            <a:xfrm>
              <a:off x="0" y="5798858"/>
              <a:ext cx="12188825" cy="137159"/>
            </a:xfrm>
            <a:prstGeom prst="rect">
              <a:avLst/>
            </a:prstGeom>
          </p:spPr>
        </p:pic>
      </p:grpSp>
      <p:sp>
        <p:nvSpPr>
          <p:cNvPr id="23" name="Rectangle 7"/>
          <p:cNvSpPr>
            <a:spLocks noGrp="1" noChangeArrowheads="1"/>
          </p:cNvSpPr>
          <p:nvPr>
            <p:ph type="sldNum" sz="quarter" idx="4"/>
          </p:nvPr>
        </p:nvSpPr>
        <p:spPr bwMode="auto">
          <a:xfrm>
            <a:off x="9395792" y="6322591"/>
            <a:ext cx="2376397" cy="246062"/>
          </a:xfrm>
          <a:prstGeom prst="rect">
            <a:avLst/>
          </a:prstGeom>
          <a:noFill/>
          <a:ln w="9525">
            <a:noFill/>
            <a:miter lim="800000"/>
            <a:headEnd/>
            <a:tailEnd/>
          </a:ln>
          <a:effectLst/>
        </p:spPr>
        <p:txBody>
          <a:bodyPr vert="horz" wrap="square" lIns="9144" tIns="9144" rIns="9144" bIns="9144" numCol="1" anchor="b" anchorCtr="0" compatLnSpc="1">
            <a:prstTxWarp prst="textNoShape">
              <a:avLst/>
            </a:prstTxWarp>
          </a:bodyPr>
          <a:lstStyle>
            <a:lvl1pPr algn="r" eaLnBrk="0" hangingPunct="0">
              <a:defRPr sz="600">
                <a:solidFill>
                  <a:schemeClr val="accent1"/>
                </a:solidFill>
              </a:defRPr>
            </a:lvl1pPr>
          </a:lstStyle>
          <a:p>
            <a:fld id="{689318A1-174D-4DEE-8106-03A37B9BCF15}" type="slidenum">
              <a:rPr lang="en-US" sz="1000" smtClean="0">
                <a:solidFill>
                  <a:srgbClr val="009BDE"/>
                </a:solidFill>
              </a:rPr>
              <a:pPr/>
              <a:t>‹#›</a:t>
            </a:fld>
            <a:endParaRPr lang="en-US" sz="1000" dirty="0">
              <a:solidFill>
                <a:srgbClr val="009BDE"/>
              </a:solidFill>
            </a:endParaRPr>
          </a:p>
        </p:txBody>
      </p:sp>
      <p:sp>
        <p:nvSpPr>
          <p:cNvPr id="24" name="Footer Placeholder 4"/>
          <p:cNvSpPr txBox="1">
            <a:spLocks/>
          </p:cNvSpPr>
          <p:nvPr/>
        </p:nvSpPr>
        <p:spPr bwMode="auto">
          <a:xfrm>
            <a:off x="3961368" y="6181303"/>
            <a:ext cx="4266089" cy="374650"/>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defPPr>
              <a:defRPr lang="en-US"/>
            </a:defPPr>
            <a:lvl1pPr algn="ctr" rtl="0" eaLnBrk="0" fontAlgn="base" hangingPunct="0">
              <a:spcBef>
                <a:spcPct val="0"/>
              </a:spcBef>
              <a:spcAft>
                <a:spcPct val="0"/>
              </a:spcAft>
              <a:defRPr sz="1000" b="1" kern="1200">
                <a:solidFill>
                  <a:schemeClr val="bg1">
                    <a:lumMod val="50000"/>
                  </a:schemeClr>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a:solidFill>
                  <a:srgbClr val="FFFFFF"/>
                </a:solidFill>
              </a:rPr>
              <a:t>BOEING PROPRIETARY</a:t>
            </a:r>
          </a:p>
        </p:txBody>
      </p:sp>
      <p:sp>
        <p:nvSpPr>
          <p:cNvPr id="25" name="Rectangle 5"/>
          <p:cNvSpPr>
            <a:spLocks noChangeArrowheads="1"/>
          </p:cNvSpPr>
          <p:nvPr/>
        </p:nvSpPr>
        <p:spPr bwMode="auto">
          <a:xfrm>
            <a:off x="414521" y="6448004"/>
            <a:ext cx="2753066" cy="111125"/>
          </a:xfrm>
          <a:prstGeom prst="rect">
            <a:avLst/>
          </a:prstGeom>
          <a:noFill/>
          <a:ln w="12700">
            <a:noFill/>
            <a:miter lim="800000"/>
            <a:headEnd type="none" w="sm" len="sm"/>
            <a:tailEnd type="none" w="sm" len="sm"/>
          </a:ln>
          <a:effectLst/>
        </p:spPr>
        <p:txBody>
          <a:bodyPr lIns="9144" tIns="9144" rIns="9144" bIns="9144" anchor="b">
            <a:spAutoFit/>
          </a:bodyPr>
          <a:lstStyle/>
          <a:p>
            <a:pPr defTabSz="820738" eaLnBrk="0" hangingPunct="0"/>
            <a:r>
              <a:rPr lang="en-US" sz="600" dirty="0">
                <a:solidFill>
                  <a:srgbClr val="FFFFFF"/>
                </a:solidFill>
                <a:latin typeface="Arial" charset="0"/>
                <a:ea typeface="Arial" charset="0"/>
                <a:cs typeface="Arial" charset="0"/>
              </a:rPr>
              <a:t>Copyright © 2017 Boeing. All rights reserved.</a:t>
            </a:r>
          </a:p>
        </p:txBody>
      </p:sp>
      <p:grpSp>
        <p:nvGrpSpPr>
          <p:cNvPr id="9" name="Group 8"/>
          <p:cNvGrpSpPr/>
          <p:nvPr/>
        </p:nvGrpSpPr>
        <p:grpSpPr>
          <a:xfrm>
            <a:off x="0" y="5916488"/>
            <a:ext cx="12188825" cy="731541"/>
            <a:chOff x="0" y="5798858"/>
            <a:chExt cx="12188825" cy="731541"/>
          </a:xfrm>
        </p:grpSpPr>
        <p:pic>
          <p:nvPicPr>
            <p:cNvPr id="11" name="BGS_BG_3Bar_Large.png" descr="/Users/zf568d/Desktop/309063_BGS_Presentation_Update/02_In_Work/Deliverables/02_BGS PPT Template - New Version/Inwork/Links/309063_BGS_PPT_Template_Update_v1/BGS_BG_3Bar_Large.png"/>
            <p:cNvPicPr>
              <a:picLocks noChangeAspect="1"/>
            </p:cNvPicPr>
            <p:nvPr/>
          </p:nvPicPr>
          <p:blipFill rotWithShape="1">
            <a:blip r:embed="rId2" r:link="rId3" cstate="screen">
              <a:extLst>
                <a:ext uri="{28A0092B-C50C-407E-A947-70E740481C1C}">
                  <a14:useLocalDpi xmlns:a14="http://schemas.microsoft.com/office/drawing/2010/main"/>
                </a:ext>
              </a:extLst>
            </a:blip>
            <a:srcRect/>
            <a:stretch>
              <a:fillRect/>
            </a:stretch>
          </p:blipFill>
          <p:spPr>
            <a:xfrm>
              <a:off x="0" y="6060533"/>
              <a:ext cx="12188825" cy="469866"/>
            </a:xfrm>
            <a:prstGeom prst="rect">
              <a:avLst/>
            </a:prstGeom>
          </p:spPr>
        </p:pic>
        <p:pic>
          <p:nvPicPr>
            <p:cNvPr id="12" name="BGS_3Bar_Graphic_Thin.jpg" descr="/Users/zf568d/Desktop/309063_BGS_Presentation_Update/02_In_Work/Deliverables/02_BGS PPT Template - New Version/Inwork/Links/BGS_3Bar_Graphic_Thin.jpg"/>
            <p:cNvPicPr>
              <a:picLocks noChangeAspect="1"/>
            </p:cNvPicPr>
            <p:nvPr/>
          </p:nvPicPr>
          <p:blipFill>
            <a:blip r:embed="rId4" r:link="rId5" cstate="screen">
              <a:extLst>
                <a:ext uri="{28A0092B-C50C-407E-A947-70E740481C1C}">
                  <a14:useLocalDpi xmlns:a14="http://schemas.microsoft.com/office/drawing/2010/main"/>
                </a:ext>
              </a:extLst>
            </a:blip>
            <a:stretch>
              <a:fillRect/>
            </a:stretch>
          </p:blipFill>
          <p:spPr>
            <a:xfrm>
              <a:off x="0" y="5798858"/>
              <a:ext cx="12188825" cy="137159"/>
            </a:xfrm>
            <a:prstGeom prst="rect">
              <a:avLst/>
            </a:prstGeom>
          </p:spPr>
        </p:pic>
      </p:grpSp>
      <p:sp>
        <p:nvSpPr>
          <p:cNvPr id="13" name="Footer Placeholder 4"/>
          <p:cNvSpPr txBox="1">
            <a:spLocks/>
          </p:cNvSpPr>
          <p:nvPr/>
        </p:nvSpPr>
        <p:spPr bwMode="auto">
          <a:xfrm>
            <a:off x="3961368" y="6181303"/>
            <a:ext cx="4266089" cy="374650"/>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defPPr>
              <a:defRPr lang="en-US"/>
            </a:defPPr>
            <a:lvl1pPr algn="ctr" rtl="0" eaLnBrk="0" fontAlgn="base" hangingPunct="0">
              <a:spcBef>
                <a:spcPct val="0"/>
              </a:spcBef>
              <a:spcAft>
                <a:spcPct val="0"/>
              </a:spcAft>
              <a:defRPr sz="1000" b="1" kern="1200">
                <a:solidFill>
                  <a:schemeClr val="bg1">
                    <a:lumMod val="50000"/>
                  </a:schemeClr>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a:solidFill>
                  <a:srgbClr val="FFFFFF"/>
                </a:solidFill>
              </a:rPr>
              <a:t>BOEING PROPRIETARY</a:t>
            </a:r>
          </a:p>
        </p:txBody>
      </p:sp>
      <p:sp>
        <p:nvSpPr>
          <p:cNvPr id="14" name="Rectangle 5"/>
          <p:cNvSpPr>
            <a:spLocks noChangeArrowheads="1"/>
          </p:cNvSpPr>
          <p:nvPr/>
        </p:nvSpPr>
        <p:spPr bwMode="auto">
          <a:xfrm>
            <a:off x="414521" y="6448004"/>
            <a:ext cx="2753066" cy="111125"/>
          </a:xfrm>
          <a:prstGeom prst="rect">
            <a:avLst/>
          </a:prstGeom>
          <a:noFill/>
          <a:ln w="12700">
            <a:noFill/>
            <a:miter lim="800000"/>
            <a:headEnd type="none" w="sm" len="sm"/>
            <a:tailEnd type="none" w="sm" len="sm"/>
          </a:ln>
          <a:effectLst/>
        </p:spPr>
        <p:txBody>
          <a:bodyPr lIns="9144" tIns="9144" rIns="9144" bIns="9144" anchor="b">
            <a:spAutoFit/>
          </a:bodyPr>
          <a:lstStyle/>
          <a:p>
            <a:pPr defTabSz="820738" eaLnBrk="0" hangingPunct="0"/>
            <a:r>
              <a:rPr lang="en-US" sz="600" dirty="0">
                <a:solidFill>
                  <a:srgbClr val="FFFFFF"/>
                </a:solidFill>
                <a:latin typeface="Arial" charset="0"/>
                <a:ea typeface="Arial" charset="0"/>
                <a:cs typeface="Arial" charset="0"/>
              </a:rPr>
              <a:t>Copyright © 2017 Boeing. All rights reserved.</a:t>
            </a:r>
          </a:p>
        </p:txBody>
      </p:sp>
    </p:spTree>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264">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1_Column Text Slide">
    <p:spTree>
      <p:nvGrpSpPr>
        <p:cNvPr id="1" name=""/>
        <p:cNvGrpSpPr/>
        <p:nvPr/>
      </p:nvGrpSpPr>
      <p:grpSpPr>
        <a:xfrm>
          <a:off x="0" y="0"/>
          <a:ext cx="0" cy="0"/>
          <a:chOff x="0" y="0"/>
          <a:chExt cx="0" cy="0"/>
        </a:xfrm>
      </p:grpSpPr>
      <p:sp>
        <p:nvSpPr>
          <p:cNvPr id="7" name="Rectangle 7"/>
          <p:cNvSpPr>
            <a:spLocks noGrp="1" noChangeArrowheads="1"/>
          </p:cNvSpPr>
          <p:nvPr>
            <p:ph type="sldNum" sz="quarter" idx="4"/>
          </p:nvPr>
        </p:nvSpPr>
        <p:spPr bwMode="auto">
          <a:xfrm>
            <a:off x="9395792" y="6532563"/>
            <a:ext cx="2376397" cy="246062"/>
          </a:xfrm>
          <a:prstGeom prst="rect">
            <a:avLst/>
          </a:prstGeom>
          <a:noFill/>
          <a:ln w="9525">
            <a:noFill/>
            <a:miter lim="800000"/>
            <a:headEnd/>
            <a:tailEnd/>
          </a:ln>
          <a:effectLst/>
        </p:spPr>
        <p:txBody>
          <a:bodyPr vert="horz" wrap="square" lIns="9144" tIns="9144" rIns="9144" bIns="9144" numCol="1" anchor="b" anchorCtr="0" compatLnSpc="1">
            <a:prstTxWarp prst="textNoShape">
              <a:avLst/>
            </a:prstTxWarp>
          </a:bodyPr>
          <a:lstStyle>
            <a:lvl1pPr algn="r" eaLnBrk="0" hangingPunct="0">
              <a:defRPr sz="600"/>
            </a:lvl1pPr>
          </a:lstStyle>
          <a:p>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pic>
        <p:nvPicPr>
          <p:cNvPr id="9" name="BGS_3Bar_Graphic_Thin_2.png" descr="/Users/zf568d/Desktop/309063_BGS_Presentation_Update/02_In_Work/Deliverables/02_BGS PPT Template - New Version/Inwork/Links/BGS_3Bar_Graphic_Thin_2.png"/>
          <p:cNvPicPr>
            <a:picLocks noChangeAspect="1"/>
          </p:cNvPicPr>
          <p:nvPr/>
        </p:nvPicPr>
        <p:blipFill>
          <a:blip r:embed="rId2" r:link="rId3" cstate="screen">
            <a:extLst>
              <a:ext uri="{28A0092B-C50C-407E-A947-70E740481C1C}">
                <a14:useLocalDpi xmlns:a14="http://schemas.microsoft.com/office/drawing/2010/main"/>
              </a:ext>
            </a:extLst>
          </a:blip>
          <a:stretch>
            <a:fillRect/>
          </a:stretch>
        </p:blipFill>
        <p:spPr>
          <a:xfrm>
            <a:off x="0" y="1001183"/>
            <a:ext cx="12188825" cy="82275"/>
          </a:xfrm>
          <a:prstGeom prst="rect">
            <a:avLst/>
          </a:prstGeom>
        </p:spPr>
      </p:pic>
      <p:pic>
        <p:nvPicPr>
          <p:cNvPr id="10" name="Picture 9" descr="BGS_Wordmark_Blue.ai"/>
          <p:cNvPicPr>
            <a:picLocks noChangeAspect="1"/>
          </p:cNvPicPr>
          <p:nvPr/>
        </p:nvPicPr>
        <p:blipFill rotWithShape="1">
          <a:blip r:embed="rId4" cstate="email">
            <a:extLst>
              <a:ext uri="{28A0092B-C50C-407E-A947-70E740481C1C}">
                <a14:useLocalDpi xmlns:a14="http://schemas.microsoft.com/office/drawing/2010/main"/>
              </a:ext>
            </a:extLst>
          </a:blip>
          <a:srcRect l="42351" t="46544" r="28181" b="46668"/>
          <a:stretch/>
        </p:blipFill>
        <p:spPr>
          <a:xfrm>
            <a:off x="10215220" y="494901"/>
            <a:ext cx="1557680" cy="235825"/>
          </a:xfrm>
          <a:prstGeom prst="rect">
            <a:avLst/>
          </a:prstGeom>
        </p:spPr>
      </p:pic>
      <p:sp>
        <p:nvSpPr>
          <p:cNvPr id="13" name="Content Placeholder 2"/>
          <p:cNvSpPr>
            <a:spLocks noGrp="1"/>
          </p:cNvSpPr>
          <p:nvPr>
            <p:ph idx="1"/>
          </p:nvPr>
        </p:nvSpPr>
        <p:spPr>
          <a:xfrm>
            <a:off x="322290" y="1412876"/>
            <a:ext cx="11450609" cy="4830030"/>
          </a:xfrm>
          <a:prstGeom prst="rect">
            <a:avLst/>
          </a:prstGeom>
        </p:spPr>
        <p:txBody>
          <a:bodyPr vert="horz" lIns="91440" tIns="45720" rIns="91440" bIns="45720" rtlCol="0">
            <a:noAutofit/>
          </a:bodyPr>
          <a:lstStyle>
            <a:lvl1pPr>
              <a:defRPr lang="en-US" dirty="0" smtClean="0">
                <a:latin typeface="Arial" panose="020B0604020202020204" pitchFamily="34" charset="0"/>
                <a:cs typeface="Arial" panose="020B0604020202020204" pitchFamily="34" charset="0"/>
              </a:defRPr>
            </a:lvl1pPr>
            <a:lvl2pPr>
              <a:defRPr lang="en-US" dirty="0" smtClean="0">
                <a:latin typeface="Arial" panose="020B0604020202020204" pitchFamily="34" charset="0"/>
                <a:cs typeface="Arial" panose="020B0604020202020204" pitchFamily="34" charset="0"/>
              </a:defRPr>
            </a:lvl2pPr>
            <a:lvl3pPr>
              <a:defRPr lang="en-US" dirty="0" smtClean="0">
                <a:latin typeface="Arial" panose="020B0604020202020204" pitchFamily="34" charset="0"/>
                <a:cs typeface="Arial" panose="020B0604020202020204" pitchFamily="34" charset="0"/>
              </a:defRPr>
            </a:lvl3pPr>
            <a:lvl4pPr>
              <a:defRPr lang="en-US" dirty="0" smtClean="0">
                <a:latin typeface="Arial" panose="020B0604020202020204" pitchFamily="34" charset="0"/>
                <a:cs typeface="Arial" panose="020B0604020202020204" pitchFamily="34" charset="0"/>
              </a:defRPr>
            </a:lvl4pPr>
            <a:lvl5pPr>
              <a:defRPr lang="en-US" dirty="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9"/>
          <p:cNvSpPr>
            <a:spLocks noGrp="1"/>
          </p:cNvSpPr>
          <p:nvPr>
            <p:ph type="title" hasCustomPrompt="1"/>
          </p:nvPr>
        </p:nvSpPr>
        <p:spPr>
          <a:xfrm>
            <a:off x="324946" y="0"/>
            <a:ext cx="11447953" cy="1001183"/>
          </a:xfrm>
        </p:spPr>
        <p:txBody>
          <a:bodyPr>
            <a:normAutofit/>
          </a:bodyPr>
          <a:lstStyle>
            <a:lvl1pPr>
              <a:defRPr sz="3000" b="1">
                <a:latin typeface="Arial" charset="0"/>
                <a:ea typeface="Arial" charset="0"/>
                <a:cs typeface="Arial" charset="0"/>
              </a:defRPr>
            </a:lvl1pPr>
          </a:lstStyle>
          <a:p>
            <a:r>
              <a:rPr lang="en-US" dirty="0"/>
              <a:t>Slide title (Arial 30pt)</a:t>
            </a:r>
          </a:p>
        </p:txBody>
      </p:sp>
      <p:pic>
        <p:nvPicPr>
          <p:cNvPr id="8" name="BGS_3Bar_Graphic_Thin_2.png" descr="/Users/zf568d/Desktop/309063_BGS_Presentation_Update/02_In_Work/Deliverables/02_BGS PPT Template - New Version/Inwork/Links/BGS_3Bar_Graphic_Thin_2.png"/>
          <p:cNvPicPr>
            <a:picLocks noChangeAspect="1"/>
          </p:cNvPicPr>
          <p:nvPr/>
        </p:nvPicPr>
        <p:blipFill>
          <a:blip r:embed="rId2" r:link="rId3" cstate="screen">
            <a:extLst>
              <a:ext uri="{28A0092B-C50C-407E-A947-70E740481C1C}">
                <a14:useLocalDpi xmlns:a14="http://schemas.microsoft.com/office/drawing/2010/main"/>
              </a:ext>
            </a:extLst>
          </a:blip>
          <a:stretch>
            <a:fillRect/>
          </a:stretch>
        </p:blipFill>
        <p:spPr>
          <a:xfrm>
            <a:off x="0" y="1001183"/>
            <a:ext cx="12188825" cy="82275"/>
          </a:xfrm>
          <a:prstGeom prst="rect">
            <a:avLst/>
          </a:prstGeom>
        </p:spPr>
      </p:pic>
      <p:pic>
        <p:nvPicPr>
          <p:cNvPr id="12" name="Picture 11" descr="BGS_Wordmark_Blue.ai"/>
          <p:cNvPicPr>
            <a:picLocks noChangeAspect="1"/>
          </p:cNvPicPr>
          <p:nvPr/>
        </p:nvPicPr>
        <p:blipFill rotWithShape="1">
          <a:blip r:embed="rId4" cstate="email">
            <a:extLst>
              <a:ext uri="{28A0092B-C50C-407E-A947-70E740481C1C}">
                <a14:useLocalDpi xmlns:a14="http://schemas.microsoft.com/office/drawing/2010/main"/>
              </a:ext>
            </a:extLst>
          </a:blip>
          <a:srcRect l="42351" t="46544" r="28181" b="46668"/>
          <a:stretch/>
        </p:blipFill>
        <p:spPr>
          <a:xfrm>
            <a:off x="10215220" y="494901"/>
            <a:ext cx="1557680" cy="235825"/>
          </a:xfrm>
          <a:prstGeom prst="rect">
            <a:avLst/>
          </a:prstGeom>
        </p:spPr>
      </p:pic>
    </p:spTree>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2_Column Text Slide">
    <p:spTree>
      <p:nvGrpSpPr>
        <p:cNvPr id="1" name=""/>
        <p:cNvGrpSpPr/>
        <p:nvPr/>
      </p:nvGrpSpPr>
      <p:grpSpPr>
        <a:xfrm>
          <a:off x="0" y="0"/>
          <a:ext cx="0" cy="0"/>
          <a:chOff x="0" y="0"/>
          <a:chExt cx="0" cy="0"/>
        </a:xfrm>
      </p:grpSpPr>
      <p:sp>
        <p:nvSpPr>
          <p:cNvPr id="7" name="Rectangle 7"/>
          <p:cNvSpPr>
            <a:spLocks noGrp="1" noChangeArrowheads="1"/>
          </p:cNvSpPr>
          <p:nvPr>
            <p:ph type="sldNum" sz="quarter" idx="4"/>
          </p:nvPr>
        </p:nvSpPr>
        <p:spPr bwMode="auto">
          <a:xfrm>
            <a:off x="9395792" y="6532563"/>
            <a:ext cx="2376397" cy="246062"/>
          </a:xfrm>
          <a:prstGeom prst="rect">
            <a:avLst/>
          </a:prstGeom>
          <a:noFill/>
          <a:ln w="9525">
            <a:noFill/>
            <a:miter lim="800000"/>
            <a:headEnd/>
            <a:tailEnd/>
          </a:ln>
          <a:effectLst/>
        </p:spPr>
        <p:txBody>
          <a:bodyPr vert="horz" wrap="square" lIns="9144" tIns="9144" rIns="9144" bIns="9144" numCol="1" anchor="b" anchorCtr="0" compatLnSpc="1">
            <a:prstTxWarp prst="textNoShape">
              <a:avLst/>
            </a:prstTxWarp>
          </a:bodyPr>
          <a:lstStyle>
            <a:lvl1pPr algn="r" eaLnBrk="0" hangingPunct="0">
              <a:defRPr sz="600"/>
            </a:lvl1pPr>
          </a:lstStyle>
          <a:p>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pic>
        <p:nvPicPr>
          <p:cNvPr id="9" name="BGS_3Bar_Graphic_Thin_2.png" descr="/Users/zf568d/Desktop/309063_BGS_Presentation_Update/02_In_Work/Deliverables/02_BGS PPT Template - New Version/Inwork/Links/BGS_3Bar_Graphic_Thin_2.png"/>
          <p:cNvPicPr>
            <a:picLocks noChangeAspect="1"/>
          </p:cNvPicPr>
          <p:nvPr/>
        </p:nvPicPr>
        <p:blipFill>
          <a:blip r:embed="rId2" r:link="rId3" cstate="screen">
            <a:extLst>
              <a:ext uri="{28A0092B-C50C-407E-A947-70E740481C1C}">
                <a14:useLocalDpi xmlns:a14="http://schemas.microsoft.com/office/drawing/2010/main"/>
              </a:ext>
            </a:extLst>
          </a:blip>
          <a:stretch>
            <a:fillRect/>
          </a:stretch>
        </p:blipFill>
        <p:spPr>
          <a:xfrm>
            <a:off x="0" y="1001183"/>
            <a:ext cx="12188825" cy="82275"/>
          </a:xfrm>
          <a:prstGeom prst="rect">
            <a:avLst/>
          </a:prstGeom>
        </p:spPr>
      </p:pic>
      <p:pic>
        <p:nvPicPr>
          <p:cNvPr id="10" name="Picture 9" descr="BGS_Wordmark_Blue.ai"/>
          <p:cNvPicPr>
            <a:picLocks noChangeAspect="1"/>
          </p:cNvPicPr>
          <p:nvPr/>
        </p:nvPicPr>
        <p:blipFill rotWithShape="1">
          <a:blip r:embed="rId4" cstate="email">
            <a:extLst>
              <a:ext uri="{28A0092B-C50C-407E-A947-70E740481C1C}">
                <a14:useLocalDpi xmlns:a14="http://schemas.microsoft.com/office/drawing/2010/main"/>
              </a:ext>
            </a:extLst>
          </a:blip>
          <a:srcRect l="42351" t="46544" r="28181" b="46668"/>
          <a:stretch/>
        </p:blipFill>
        <p:spPr>
          <a:xfrm>
            <a:off x="10215220" y="494901"/>
            <a:ext cx="1557680" cy="235825"/>
          </a:xfrm>
          <a:prstGeom prst="rect">
            <a:avLst/>
          </a:prstGeom>
        </p:spPr>
      </p:pic>
      <p:sp>
        <p:nvSpPr>
          <p:cNvPr id="13" name="Content Placeholder 2"/>
          <p:cNvSpPr>
            <a:spLocks noGrp="1"/>
          </p:cNvSpPr>
          <p:nvPr>
            <p:ph idx="1"/>
          </p:nvPr>
        </p:nvSpPr>
        <p:spPr>
          <a:xfrm>
            <a:off x="322290" y="1412876"/>
            <a:ext cx="5671186" cy="4830030"/>
          </a:xfrm>
          <a:prstGeom prst="rect">
            <a:avLst/>
          </a:prstGeom>
        </p:spPr>
        <p:txBody>
          <a:bodyPr vert="horz" lIns="91440" tIns="45720" rIns="91440" bIns="45720" rtlCol="0">
            <a:noAutofit/>
          </a:bodyPr>
          <a:lstStyle>
            <a:lvl1pPr>
              <a:defRPr lang="en-US" dirty="0" smtClean="0">
                <a:latin typeface="Arial" panose="020B0604020202020204" pitchFamily="34" charset="0"/>
                <a:cs typeface="Arial" panose="020B0604020202020204" pitchFamily="34" charset="0"/>
              </a:defRPr>
            </a:lvl1pPr>
            <a:lvl2pPr>
              <a:defRPr lang="en-US" dirty="0" smtClean="0">
                <a:latin typeface="Arial" panose="020B0604020202020204" pitchFamily="34" charset="0"/>
                <a:cs typeface="Arial" panose="020B0604020202020204" pitchFamily="34" charset="0"/>
              </a:defRPr>
            </a:lvl2pPr>
            <a:lvl3pPr>
              <a:defRPr lang="en-US" dirty="0" smtClean="0">
                <a:latin typeface="Arial" panose="020B0604020202020204" pitchFamily="34" charset="0"/>
                <a:cs typeface="Arial" panose="020B0604020202020204" pitchFamily="34" charset="0"/>
              </a:defRPr>
            </a:lvl3pPr>
            <a:lvl4pPr>
              <a:defRPr lang="en-US" dirty="0" smtClean="0">
                <a:latin typeface="Arial" panose="020B0604020202020204" pitchFamily="34" charset="0"/>
                <a:cs typeface="Arial" panose="020B0604020202020204" pitchFamily="34" charset="0"/>
              </a:defRPr>
            </a:lvl4pPr>
            <a:lvl5pPr>
              <a:defRPr lang="en-US" dirty="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22"/>
          </p:nvPr>
        </p:nvSpPr>
        <p:spPr>
          <a:xfrm>
            <a:off x="6226405" y="1412876"/>
            <a:ext cx="5546495" cy="4830030"/>
          </a:xfrm>
          <a:prstGeom prst="rect">
            <a:avLst/>
          </a:prstGeom>
        </p:spPr>
        <p:txBody>
          <a:bodyPr vert="horz" lIns="91440" tIns="45720" rIns="91440" bIns="45720" rtlCol="0">
            <a:noAutofit/>
          </a:bodyPr>
          <a:lstStyle>
            <a:lvl1pPr>
              <a:defRPr lang="en-US" dirty="0" smtClean="0">
                <a:latin typeface="Arial" panose="020B0604020202020204" pitchFamily="34" charset="0"/>
                <a:cs typeface="Arial" panose="020B0604020202020204" pitchFamily="34" charset="0"/>
              </a:defRPr>
            </a:lvl1pPr>
            <a:lvl2pPr>
              <a:defRPr lang="en-US" dirty="0" smtClean="0">
                <a:latin typeface="Arial" panose="020B0604020202020204" pitchFamily="34" charset="0"/>
                <a:cs typeface="Arial" panose="020B0604020202020204" pitchFamily="34" charset="0"/>
              </a:defRPr>
            </a:lvl2pPr>
            <a:lvl3pPr>
              <a:defRPr lang="en-US" dirty="0" smtClean="0">
                <a:latin typeface="Arial" panose="020B0604020202020204" pitchFamily="34" charset="0"/>
                <a:cs typeface="Arial" panose="020B0604020202020204" pitchFamily="34" charset="0"/>
              </a:defRPr>
            </a:lvl3pPr>
            <a:lvl4pPr>
              <a:defRPr lang="en-US" dirty="0" smtClean="0">
                <a:latin typeface="Arial" panose="020B0604020202020204" pitchFamily="34" charset="0"/>
                <a:cs typeface="Arial" panose="020B0604020202020204" pitchFamily="34" charset="0"/>
              </a:defRPr>
            </a:lvl4pPr>
            <a:lvl5pPr>
              <a:defRPr lang="en-US" dirty="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9"/>
          <p:cNvSpPr>
            <a:spLocks noGrp="1"/>
          </p:cNvSpPr>
          <p:nvPr>
            <p:ph type="title" hasCustomPrompt="1"/>
          </p:nvPr>
        </p:nvSpPr>
        <p:spPr>
          <a:xfrm>
            <a:off x="324946" y="0"/>
            <a:ext cx="11447953" cy="1001183"/>
          </a:xfrm>
        </p:spPr>
        <p:txBody>
          <a:bodyPr>
            <a:normAutofit/>
          </a:bodyPr>
          <a:lstStyle>
            <a:lvl1pPr>
              <a:defRPr sz="3000" b="1">
                <a:latin typeface="Arial" charset="0"/>
                <a:ea typeface="Arial" charset="0"/>
                <a:cs typeface="Arial" charset="0"/>
              </a:defRPr>
            </a:lvl1pPr>
          </a:lstStyle>
          <a:p>
            <a:r>
              <a:rPr lang="en-US" dirty="0"/>
              <a:t>Slide title (Arial 30pt)</a:t>
            </a:r>
          </a:p>
        </p:txBody>
      </p:sp>
      <p:pic>
        <p:nvPicPr>
          <p:cNvPr id="8" name="BGS_3Bar_Graphic_Thin_2.png" descr="/Users/zf568d/Desktop/309063_BGS_Presentation_Update/02_In_Work/Deliverables/02_BGS PPT Template - New Version/Inwork/Links/BGS_3Bar_Graphic_Thin_2.png"/>
          <p:cNvPicPr>
            <a:picLocks noChangeAspect="1"/>
          </p:cNvPicPr>
          <p:nvPr/>
        </p:nvPicPr>
        <p:blipFill>
          <a:blip r:embed="rId2" r:link="rId3" cstate="screen">
            <a:extLst>
              <a:ext uri="{28A0092B-C50C-407E-A947-70E740481C1C}">
                <a14:useLocalDpi xmlns:a14="http://schemas.microsoft.com/office/drawing/2010/main"/>
              </a:ext>
            </a:extLst>
          </a:blip>
          <a:stretch>
            <a:fillRect/>
          </a:stretch>
        </p:blipFill>
        <p:spPr>
          <a:xfrm>
            <a:off x="0" y="1001183"/>
            <a:ext cx="12188825" cy="82275"/>
          </a:xfrm>
          <a:prstGeom prst="rect">
            <a:avLst/>
          </a:prstGeom>
        </p:spPr>
      </p:pic>
      <p:pic>
        <p:nvPicPr>
          <p:cNvPr id="14" name="Picture 13" descr="BGS_Wordmark_Blue.ai"/>
          <p:cNvPicPr>
            <a:picLocks noChangeAspect="1"/>
          </p:cNvPicPr>
          <p:nvPr/>
        </p:nvPicPr>
        <p:blipFill rotWithShape="1">
          <a:blip r:embed="rId4" cstate="email">
            <a:extLst>
              <a:ext uri="{28A0092B-C50C-407E-A947-70E740481C1C}">
                <a14:useLocalDpi xmlns:a14="http://schemas.microsoft.com/office/drawing/2010/main"/>
              </a:ext>
            </a:extLst>
          </a:blip>
          <a:srcRect l="42351" t="46544" r="28181" b="46668"/>
          <a:stretch/>
        </p:blipFill>
        <p:spPr>
          <a:xfrm>
            <a:off x="10215220" y="494901"/>
            <a:ext cx="1557680" cy="235825"/>
          </a:xfrm>
          <a:prstGeom prst="rect">
            <a:avLst/>
          </a:prstGeom>
        </p:spPr>
      </p:pic>
    </p:spTree>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1_Column_Graphic/Chart">
    <p:spTree>
      <p:nvGrpSpPr>
        <p:cNvPr id="1" name=""/>
        <p:cNvGrpSpPr/>
        <p:nvPr/>
      </p:nvGrpSpPr>
      <p:grpSpPr>
        <a:xfrm>
          <a:off x="0" y="0"/>
          <a:ext cx="0" cy="0"/>
          <a:chOff x="0" y="0"/>
          <a:chExt cx="0" cy="0"/>
        </a:xfrm>
      </p:grpSpPr>
      <p:sp>
        <p:nvSpPr>
          <p:cNvPr id="7" name="Rectangle 7"/>
          <p:cNvSpPr>
            <a:spLocks noGrp="1" noChangeArrowheads="1"/>
          </p:cNvSpPr>
          <p:nvPr>
            <p:ph type="sldNum" sz="quarter" idx="4"/>
          </p:nvPr>
        </p:nvSpPr>
        <p:spPr bwMode="auto">
          <a:xfrm>
            <a:off x="9395792" y="6532563"/>
            <a:ext cx="2376397" cy="246062"/>
          </a:xfrm>
          <a:prstGeom prst="rect">
            <a:avLst/>
          </a:prstGeom>
          <a:noFill/>
          <a:ln w="9525">
            <a:noFill/>
            <a:miter lim="800000"/>
            <a:headEnd/>
            <a:tailEnd/>
          </a:ln>
          <a:effectLst/>
        </p:spPr>
        <p:txBody>
          <a:bodyPr vert="horz" wrap="square" lIns="9144" tIns="9144" rIns="9144" bIns="9144" numCol="1" anchor="b" anchorCtr="0" compatLnSpc="1">
            <a:prstTxWarp prst="textNoShape">
              <a:avLst/>
            </a:prstTxWarp>
          </a:bodyPr>
          <a:lstStyle>
            <a:lvl1pPr algn="r" eaLnBrk="0" hangingPunct="0">
              <a:defRPr sz="600"/>
            </a:lvl1pPr>
          </a:lstStyle>
          <a:p>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pic>
        <p:nvPicPr>
          <p:cNvPr id="9" name="BGS_3Bar_Graphic_Thin_2.png" descr="/Users/zf568d/Desktop/309063_BGS_Presentation_Update/02_In_Work/Deliverables/02_BGS PPT Template - New Version/Inwork/Links/BGS_3Bar_Graphic_Thin_2.png"/>
          <p:cNvPicPr>
            <a:picLocks noChangeAspect="1"/>
          </p:cNvPicPr>
          <p:nvPr/>
        </p:nvPicPr>
        <p:blipFill>
          <a:blip r:embed="rId2" r:link="rId3" cstate="screen">
            <a:extLst>
              <a:ext uri="{28A0092B-C50C-407E-A947-70E740481C1C}">
                <a14:useLocalDpi xmlns:a14="http://schemas.microsoft.com/office/drawing/2010/main"/>
              </a:ext>
            </a:extLst>
          </a:blip>
          <a:stretch>
            <a:fillRect/>
          </a:stretch>
        </p:blipFill>
        <p:spPr>
          <a:xfrm>
            <a:off x="0" y="1001183"/>
            <a:ext cx="12188825" cy="82275"/>
          </a:xfrm>
          <a:prstGeom prst="rect">
            <a:avLst/>
          </a:prstGeom>
        </p:spPr>
      </p:pic>
      <p:pic>
        <p:nvPicPr>
          <p:cNvPr id="10" name="Picture 9" descr="BGS_Wordmark_Blue.ai"/>
          <p:cNvPicPr>
            <a:picLocks noChangeAspect="1"/>
          </p:cNvPicPr>
          <p:nvPr/>
        </p:nvPicPr>
        <p:blipFill rotWithShape="1">
          <a:blip r:embed="rId4" cstate="email">
            <a:extLst>
              <a:ext uri="{28A0092B-C50C-407E-A947-70E740481C1C}">
                <a14:useLocalDpi xmlns:a14="http://schemas.microsoft.com/office/drawing/2010/main"/>
              </a:ext>
            </a:extLst>
          </a:blip>
          <a:srcRect l="42351" t="46544" r="28181" b="46668"/>
          <a:stretch/>
        </p:blipFill>
        <p:spPr>
          <a:xfrm>
            <a:off x="10215220" y="494901"/>
            <a:ext cx="1557680" cy="235825"/>
          </a:xfrm>
          <a:prstGeom prst="rect">
            <a:avLst/>
          </a:prstGeom>
        </p:spPr>
      </p:pic>
      <p:sp>
        <p:nvSpPr>
          <p:cNvPr id="11" name="Rectangle 4"/>
          <p:cNvSpPr>
            <a:spLocks noGrp="1" noChangeArrowheads="1"/>
          </p:cNvSpPr>
          <p:nvPr>
            <p:ph idx="1" hasCustomPrompt="1"/>
          </p:nvPr>
        </p:nvSpPr>
        <p:spPr bwMode="auto">
          <a:xfrm>
            <a:off x="423624" y="1251962"/>
            <a:ext cx="11341091" cy="253916"/>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marL="0" indent="0">
              <a:buNone/>
              <a:defRPr sz="1800" baseline="0">
                <a:solidFill>
                  <a:schemeClr val="tx2"/>
                </a:solidFill>
                <a:latin typeface="Arial" charset="0"/>
                <a:ea typeface="Arial" charset="0"/>
                <a:cs typeface="Arial" charset="0"/>
              </a:defRPr>
            </a:lvl1pPr>
            <a:lvl2pPr marL="171450" indent="0">
              <a:buNone/>
              <a:defRPr/>
            </a:lvl2pPr>
            <a:lvl3pPr marL="441325" indent="0">
              <a:buNone/>
              <a:defRPr/>
            </a:lvl3pPr>
            <a:lvl4pPr marL="628650" indent="0">
              <a:buNone/>
              <a:defRPr/>
            </a:lvl4pPr>
            <a:lvl5pPr marL="793750" indent="0">
              <a:buNone/>
              <a:defRPr/>
            </a:lvl5pPr>
          </a:lstStyle>
          <a:p>
            <a:pPr lvl="0"/>
            <a:r>
              <a:rPr lang="en-US" dirty="0"/>
              <a:t>Subtitle goes here (18pt)</a:t>
            </a:r>
          </a:p>
        </p:txBody>
      </p:sp>
      <p:sp>
        <p:nvSpPr>
          <p:cNvPr id="12" name="Content Placeholder 3"/>
          <p:cNvSpPr>
            <a:spLocks noGrp="1"/>
          </p:cNvSpPr>
          <p:nvPr>
            <p:ph sz="quarter" idx="13" hasCustomPrompt="1"/>
          </p:nvPr>
        </p:nvSpPr>
        <p:spPr>
          <a:xfrm>
            <a:off x="419098" y="1676320"/>
            <a:ext cx="11353801" cy="4283446"/>
          </a:xfrm>
        </p:spPr>
        <p:txBody>
          <a:bodyPr anchor="ctr"/>
          <a:lstStyle>
            <a:lvl1pPr marL="0" indent="0" algn="ctr">
              <a:buNone/>
              <a:defRPr sz="1400" baseline="0">
                <a:solidFill>
                  <a:srgbClr val="D4CFCD"/>
                </a:solidFill>
                <a:latin typeface="Arial" charset="0"/>
                <a:ea typeface="Arial" charset="0"/>
                <a:cs typeface="Arial" charset="0"/>
              </a:defRPr>
            </a:lvl1pPr>
          </a:lstStyle>
          <a:p>
            <a:pPr lvl="0"/>
            <a:r>
              <a:rPr lang="en-US" dirty="0"/>
              <a:t>Insert Content Here</a:t>
            </a:r>
          </a:p>
        </p:txBody>
      </p:sp>
      <p:sp>
        <p:nvSpPr>
          <p:cNvPr id="13" name="Title 19"/>
          <p:cNvSpPr>
            <a:spLocks noGrp="1"/>
          </p:cNvSpPr>
          <p:nvPr>
            <p:ph type="title" hasCustomPrompt="1"/>
          </p:nvPr>
        </p:nvSpPr>
        <p:spPr>
          <a:xfrm>
            <a:off x="324946" y="0"/>
            <a:ext cx="11447953" cy="1001183"/>
          </a:xfrm>
        </p:spPr>
        <p:txBody>
          <a:bodyPr>
            <a:normAutofit/>
          </a:bodyPr>
          <a:lstStyle>
            <a:lvl1pPr>
              <a:defRPr sz="3000" b="1">
                <a:latin typeface="Arial" charset="0"/>
                <a:ea typeface="Arial" charset="0"/>
                <a:cs typeface="Arial" charset="0"/>
              </a:defRPr>
            </a:lvl1pPr>
          </a:lstStyle>
          <a:p>
            <a:r>
              <a:rPr lang="en-US" dirty="0"/>
              <a:t>Slide title (Arial 30pt)</a:t>
            </a:r>
          </a:p>
        </p:txBody>
      </p:sp>
      <p:pic>
        <p:nvPicPr>
          <p:cNvPr id="8" name="BGS_3Bar_Graphic_Thin_2.png" descr="/Users/zf568d/Desktop/309063_BGS_Presentation_Update/02_In_Work/Deliverables/02_BGS PPT Template - New Version/Inwork/Links/BGS_3Bar_Graphic_Thin_2.png"/>
          <p:cNvPicPr>
            <a:picLocks noChangeAspect="1"/>
          </p:cNvPicPr>
          <p:nvPr/>
        </p:nvPicPr>
        <p:blipFill>
          <a:blip r:embed="rId2" r:link="rId3" cstate="screen">
            <a:extLst>
              <a:ext uri="{28A0092B-C50C-407E-A947-70E740481C1C}">
                <a14:useLocalDpi xmlns:a14="http://schemas.microsoft.com/office/drawing/2010/main"/>
              </a:ext>
            </a:extLst>
          </a:blip>
          <a:stretch>
            <a:fillRect/>
          </a:stretch>
        </p:blipFill>
        <p:spPr>
          <a:xfrm>
            <a:off x="0" y="1001183"/>
            <a:ext cx="12188825" cy="82275"/>
          </a:xfrm>
          <a:prstGeom prst="rect">
            <a:avLst/>
          </a:prstGeom>
        </p:spPr>
      </p:pic>
      <p:pic>
        <p:nvPicPr>
          <p:cNvPr id="14" name="Picture 13" descr="BGS_Wordmark_Blue.ai"/>
          <p:cNvPicPr>
            <a:picLocks noChangeAspect="1"/>
          </p:cNvPicPr>
          <p:nvPr/>
        </p:nvPicPr>
        <p:blipFill rotWithShape="1">
          <a:blip r:embed="rId4" cstate="email">
            <a:extLst>
              <a:ext uri="{28A0092B-C50C-407E-A947-70E740481C1C}">
                <a14:useLocalDpi xmlns:a14="http://schemas.microsoft.com/office/drawing/2010/main"/>
              </a:ext>
            </a:extLst>
          </a:blip>
          <a:srcRect l="42351" t="46544" r="28181" b="46668"/>
          <a:stretch/>
        </p:blipFill>
        <p:spPr>
          <a:xfrm>
            <a:off x="10215220" y="494901"/>
            <a:ext cx="1557680" cy="235825"/>
          </a:xfrm>
          <a:prstGeom prst="rect">
            <a:avLst/>
          </a:prstGeom>
        </p:spPr>
      </p:pic>
    </p:spTree>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2_Column_Graphic/Chart">
    <p:spTree>
      <p:nvGrpSpPr>
        <p:cNvPr id="1" name=""/>
        <p:cNvGrpSpPr/>
        <p:nvPr/>
      </p:nvGrpSpPr>
      <p:grpSpPr>
        <a:xfrm>
          <a:off x="0" y="0"/>
          <a:ext cx="0" cy="0"/>
          <a:chOff x="0" y="0"/>
          <a:chExt cx="0" cy="0"/>
        </a:xfrm>
      </p:grpSpPr>
      <p:sp>
        <p:nvSpPr>
          <p:cNvPr id="7" name="Rectangle 7"/>
          <p:cNvSpPr>
            <a:spLocks noGrp="1" noChangeArrowheads="1"/>
          </p:cNvSpPr>
          <p:nvPr>
            <p:ph type="sldNum" sz="quarter" idx="4"/>
          </p:nvPr>
        </p:nvSpPr>
        <p:spPr bwMode="auto">
          <a:xfrm>
            <a:off x="9395792" y="6532563"/>
            <a:ext cx="2376397" cy="246062"/>
          </a:xfrm>
          <a:prstGeom prst="rect">
            <a:avLst/>
          </a:prstGeom>
          <a:noFill/>
          <a:ln w="9525">
            <a:noFill/>
            <a:miter lim="800000"/>
            <a:headEnd/>
            <a:tailEnd/>
          </a:ln>
          <a:effectLst/>
        </p:spPr>
        <p:txBody>
          <a:bodyPr vert="horz" wrap="square" lIns="9144" tIns="9144" rIns="9144" bIns="9144" numCol="1" anchor="b" anchorCtr="0" compatLnSpc="1">
            <a:prstTxWarp prst="textNoShape">
              <a:avLst/>
            </a:prstTxWarp>
          </a:bodyPr>
          <a:lstStyle>
            <a:lvl1pPr algn="r" eaLnBrk="0" hangingPunct="0">
              <a:defRPr sz="600"/>
            </a:lvl1pPr>
          </a:lstStyle>
          <a:p>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pic>
        <p:nvPicPr>
          <p:cNvPr id="9" name="BGS_3Bar_Graphic_Thin_2.png" descr="/Users/zf568d/Desktop/309063_BGS_Presentation_Update/02_In_Work/Deliverables/02_BGS PPT Template - New Version/Inwork/Links/BGS_3Bar_Graphic_Thin_2.png"/>
          <p:cNvPicPr>
            <a:picLocks noChangeAspect="1"/>
          </p:cNvPicPr>
          <p:nvPr/>
        </p:nvPicPr>
        <p:blipFill>
          <a:blip r:embed="rId2" r:link="rId3" cstate="screen">
            <a:extLst>
              <a:ext uri="{28A0092B-C50C-407E-A947-70E740481C1C}">
                <a14:useLocalDpi xmlns:a14="http://schemas.microsoft.com/office/drawing/2010/main"/>
              </a:ext>
            </a:extLst>
          </a:blip>
          <a:stretch>
            <a:fillRect/>
          </a:stretch>
        </p:blipFill>
        <p:spPr>
          <a:xfrm>
            <a:off x="0" y="1001183"/>
            <a:ext cx="12188825" cy="82275"/>
          </a:xfrm>
          <a:prstGeom prst="rect">
            <a:avLst/>
          </a:prstGeom>
        </p:spPr>
      </p:pic>
      <p:pic>
        <p:nvPicPr>
          <p:cNvPr id="10" name="Picture 9" descr="BGS_Wordmark_Blue.ai"/>
          <p:cNvPicPr>
            <a:picLocks noChangeAspect="1"/>
          </p:cNvPicPr>
          <p:nvPr/>
        </p:nvPicPr>
        <p:blipFill rotWithShape="1">
          <a:blip r:embed="rId4" cstate="email">
            <a:extLst>
              <a:ext uri="{28A0092B-C50C-407E-A947-70E740481C1C}">
                <a14:useLocalDpi xmlns:a14="http://schemas.microsoft.com/office/drawing/2010/main"/>
              </a:ext>
            </a:extLst>
          </a:blip>
          <a:srcRect l="42351" t="46544" r="28181" b="46668"/>
          <a:stretch/>
        </p:blipFill>
        <p:spPr>
          <a:xfrm>
            <a:off x="10215220" y="494901"/>
            <a:ext cx="1557680" cy="235825"/>
          </a:xfrm>
          <a:prstGeom prst="rect">
            <a:avLst/>
          </a:prstGeom>
        </p:spPr>
      </p:pic>
      <p:sp>
        <p:nvSpPr>
          <p:cNvPr id="11" name="Rectangle 4"/>
          <p:cNvSpPr>
            <a:spLocks noGrp="1" noChangeArrowheads="1"/>
          </p:cNvSpPr>
          <p:nvPr>
            <p:ph idx="1" hasCustomPrompt="1"/>
          </p:nvPr>
        </p:nvSpPr>
        <p:spPr bwMode="auto">
          <a:xfrm>
            <a:off x="423624" y="1251962"/>
            <a:ext cx="11341091" cy="253916"/>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marL="0" indent="0">
              <a:buNone/>
              <a:defRPr sz="1800" baseline="0">
                <a:solidFill>
                  <a:schemeClr val="tx2"/>
                </a:solidFill>
                <a:latin typeface="Arial" charset="0"/>
                <a:ea typeface="Arial" charset="0"/>
                <a:cs typeface="Arial" charset="0"/>
              </a:defRPr>
            </a:lvl1pPr>
            <a:lvl2pPr marL="171450" indent="0">
              <a:buNone/>
              <a:defRPr/>
            </a:lvl2pPr>
            <a:lvl3pPr marL="441325" indent="0">
              <a:buNone/>
              <a:defRPr/>
            </a:lvl3pPr>
            <a:lvl4pPr marL="628650" indent="0">
              <a:buNone/>
              <a:defRPr/>
            </a:lvl4pPr>
            <a:lvl5pPr marL="793750" indent="0">
              <a:buNone/>
              <a:defRPr/>
            </a:lvl5pPr>
          </a:lstStyle>
          <a:p>
            <a:pPr lvl="0"/>
            <a:r>
              <a:rPr lang="en-US" dirty="0"/>
              <a:t>Subtitle goes here (18pt)</a:t>
            </a:r>
          </a:p>
        </p:txBody>
      </p:sp>
      <p:sp>
        <p:nvSpPr>
          <p:cNvPr id="12" name="Content Placeholder 3"/>
          <p:cNvSpPr>
            <a:spLocks noGrp="1"/>
          </p:cNvSpPr>
          <p:nvPr>
            <p:ph sz="quarter" idx="13" hasCustomPrompt="1"/>
          </p:nvPr>
        </p:nvSpPr>
        <p:spPr>
          <a:xfrm>
            <a:off x="419099" y="1676320"/>
            <a:ext cx="5486400" cy="4283446"/>
          </a:xfrm>
        </p:spPr>
        <p:txBody>
          <a:bodyPr anchor="ctr"/>
          <a:lstStyle>
            <a:lvl1pPr marL="0" indent="0" algn="ctr">
              <a:buNone/>
              <a:defRPr sz="1400" baseline="0">
                <a:solidFill>
                  <a:srgbClr val="D4CFCD"/>
                </a:solidFill>
                <a:latin typeface="Arial" charset="0"/>
                <a:ea typeface="Arial" charset="0"/>
                <a:cs typeface="Arial" charset="0"/>
              </a:defRPr>
            </a:lvl1pPr>
          </a:lstStyle>
          <a:p>
            <a:pPr lvl="0"/>
            <a:r>
              <a:rPr lang="en-US" dirty="0"/>
              <a:t>Insert Content Here</a:t>
            </a:r>
          </a:p>
        </p:txBody>
      </p:sp>
      <p:sp>
        <p:nvSpPr>
          <p:cNvPr id="17" name="Content Placeholder 3"/>
          <p:cNvSpPr>
            <a:spLocks noGrp="1"/>
          </p:cNvSpPr>
          <p:nvPr>
            <p:ph sz="quarter" idx="14" hasCustomPrompt="1"/>
          </p:nvPr>
        </p:nvSpPr>
        <p:spPr>
          <a:xfrm>
            <a:off x="6286500" y="1676320"/>
            <a:ext cx="5486400" cy="4279392"/>
          </a:xfrm>
        </p:spPr>
        <p:txBody>
          <a:bodyPr anchor="ctr"/>
          <a:lstStyle>
            <a:lvl1pPr marL="0" indent="0" algn="ctr">
              <a:buNone/>
              <a:defRPr sz="1400" baseline="0">
                <a:solidFill>
                  <a:srgbClr val="D4CFCD"/>
                </a:solidFill>
                <a:latin typeface="Arial" charset="0"/>
                <a:ea typeface="Arial" charset="0"/>
                <a:cs typeface="Arial" charset="0"/>
              </a:defRPr>
            </a:lvl1pPr>
          </a:lstStyle>
          <a:p>
            <a:pPr lvl="0"/>
            <a:r>
              <a:rPr lang="en-US" dirty="0"/>
              <a:t>Insert Content Here</a:t>
            </a:r>
          </a:p>
        </p:txBody>
      </p:sp>
      <p:sp>
        <p:nvSpPr>
          <p:cNvPr id="13" name="Title 19"/>
          <p:cNvSpPr>
            <a:spLocks noGrp="1"/>
          </p:cNvSpPr>
          <p:nvPr>
            <p:ph type="title" hasCustomPrompt="1"/>
          </p:nvPr>
        </p:nvSpPr>
        <p:spPr>
          <a:xfrm>
            <a:off x="324946" y="0"/>
            <a:ext cx="11447953" cy="1001183"/>
          </a:xfrm>
        </p:spPr>
        <p:txBody>
          <a:bodyPr>
            <a:normAutofit/>
          </a:bodyPr>
          <a:lstStyle>
            <a:lvl1pPr>
              <a:defRPr sz="3000" b="1">
                <a:latin typeface="Arial" charset="0"/>
                <a:ea typeface="Arial" charset="0"/>
                <a:cs typeface="Arial" charset="0"/>
              </a:defRPr>
            </a:lvl1pPr>
          </a:lstStyle>
          <a:p>
            <a:r>
              <a:rPr lang="en-US" dirty="0"/>
              <a:t>Slide title (Arial 30pt)</a:t>
            </a:r>
          </a:p>
        </p:txBody>
      </p:sp>
      <p:pic>
        <p:nvPicPr>
          <p:cNvPr id="14" name="BGS_3Bar_Graphic_Thin_2.png" descr="/Users/zf568d/Desktop/309063_BGS_Presentation_Update/02_In_Work/Deliverables/02_BGS PPT Template - New Version/Inwork/Links/BGS_3Bar_Graphic_Thin_2.png"/>
          <p:cNvPicPr>
            <a:picLocks noChangeAspect="1"/>
          </p:cNvPicPr>
          <p:nvPr/>
        </p:nvPicPr>
        <p:blipFill>
          <a:blip r:embed="rId2" r:link="rId3" cstate="screen">
            <a:extLst>
              <a:ext uri="{28A0092B-C50C-407E-A947-70E740481C1C}">
                <a14:useLocalDpi xmlns:a14="http://schemas.microsoft.com/office/drawing/2010/main"/>
              </a:ext>
            </a:extLst>
          </a:blip>
          <a:stretch>
            <a:fillRect/>
          </a:stretch>
        </p:blipFill>
        <p:spPr>
          <a:xfrm>
            <a:off x="0" y="1001183"/>
            <a:ext cx="12188825" cy="82275"/>
          </a:xfrm>
          <a:prstGeom prst="rect">
            <a:avLst/>
          </a:prstGeom>
        </p:spPr>
      </p:pic>
      <p:pic>
        <p:nvPicPr>
          <p:cNvPr id="15" name="Picture 14" descr="BGS_Wordmark_Blue.ai"/>
          <p:cNvPicPr>
            <a:picLocks noChangeAspect="1"/>
          </p:cNvPicPr>
          <p:nvPr/>
        </p:nvPicPr>
        <p:blipFill rotWithShape="1">
          <a:blip r:embed="rId4" cstate="email">
            <a:extLst>
              <a:ext uri="{28A0092B-C50C-407E-A947-70E740481C1C}">
                <a14:useLocalDpi xmlns:a14="http://schemas.microsoft.com/office/drawing/2010/main"/>
              </a:ext>
            </a:extLst>
          </a:blip>
          <a:srcRect l="42351" t="46544" r="28181" b="46668"/>
          <a:stretch/>
        </p:blipFill>
        <p:spPr>
          <a:xfrm>
            <a:off x="10215220" y="494901"/>
            <a:ext cx="1557680" cy="235825"/>
          </a:xfrm>
          <a:prstGeom prst="rect">
            <a:avLst/>
          </a:prstGeom>
        </p:spPr>
      </p:pic>
    </p:spTree>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1_Graphic/Chart/Subhead">
    <p:spTree>
      <p:nvGrpSpPr>
        <p:cNvPr id="1" name=""/>
        <p:cNvGrpSpPr/>
        <p:nvPr/>
      </p:nvGrpSpPr>
      <p:grpSpPr>
        <a:xfrm>
          <a:off x="0" y="0"/>
          <a:ext cx="0" cy="0"/>
          <a:chOff x="0" y="0"/>
          <a:chExt cx="0" cy="0"/>
        </a:xfrm>
      </p:grpSpPr>
      <p:sp>
        <p:nvSpPr>
          <p:cNvPr id="7" name="Rectangle 7"/>
          <p:cNvSpPr>
            <a:spLocks noGrp="1" noChangeArrowheads="1"/>
          </p:cNvSpPr>
          <p:nvPr>
            <p:ph type="sldNum" sz="quarter" idx="4"/>
          </p:nvPr>
        </p:nvSpPr>
        <p:spPr bwMode="auto">
          <a:xfrm>
            <a:off x="9395792" y="6532563"/>
            <a:ext cx="2376397" cy="246062"/>
          </a:xfrm>
          <a:prstGeom prst="rect">
            <a:avLst/>
          </a:prstGeom>
          <a:noFill/>
          <a:ln w="9525">
            <a:noFill/>
            <a:miter lim="800000"/>
            <a:headEnd/>
            <a:tailEnd/>
          </a:ln>
          <a:effectLst/>
        </p:spPr>
        <p:txBody>
          <a:bodyPr vert="horz" wrap="square" lIns="9144" tIns="9144" rIns="9144" bIns="9144" numCol="1" anchor="b" anchorCtr="0" compatLnSpc="1">
            <a:prstTxWarp prst="textNoShape">
              <a:avLst/>
            </a:prstTxWarp>
          </a:bodyPr>
          <a:lstStyle>
            <a:lvl1pPr algn="r" eaLnBrk="0" hangingPunct="0">
              <a:defRPr sz="600"/>
            </a:lvl1pPr>
          </a:lstStyle>
          <a:p>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pic>
        <p:nvPicPr>
          <p:cNvPr id="9" name="BGS_3Bar_Graphic_Thin_2.png" descr="/Users/zf568d/Desktop/309063_BGS_Presentation_Update/02_In_Work/Deliverables/02_BGS PPT Template - New Version/Inwork/Links/BGS_3Bar_Graphic_Thin_2.png"/>
          <p:cNvPicPr>
            <a:picLocks noChangeAspect="1"/>
          </p:cNvPicPr>
          <p:nvPr/>
        </p:nvPicPr>
        <p:blipFill>
          <a:blip r:embed="rId2" r:link="rId3" cstate="screen">
            <a:extLst>
              <a:ext uri="{28A0092B-C50C-407E-A947-70E740481C1C}">
                <a14:useLocalDpi xmlns:a14="http://schemas.microsoft.com/office/drawing/2010/main"/>
              </a:ext>
            </a:extLst>
          </a:blip>
          <a:stretch>
            <a:fillRect/>
          </a:stretch>
        </p:blipFill>
        <p:spPr>
          <a:xfrm>
            <a:off x="0" y="1001183"/>
            <a:ext cx="12188825" cy="82275"/>
          </a:xfrm>
          <a:prstGeom prst="rect">
            <a:avLst/>
          </a:prstGeom>
        </p:spPr>
      </p:pic>
      <p:pic>
        <p:nvPicPr>
          <p:cNvPr id="10" name="Picture 9" descr="BGS_Wordmark_Blue.ai"/>
          <p:cNvPicPr>
            <a:picLocks noChangeAspect="1"/>
          </p:cNvPicPr>
          <p:nvPr/>
        </p:nvPicPr>
        <p:blipFill rotWithShape="1">
          <a:blip r:embed="rId4" cstate="email">
            <a:extLst>
              <a:ext uri="{28A0092B-C50C-407E-A947-70E740481C1C}">
                <a14:useLocalDpi xmlns:a14="http://schemas.microsoft.com/office/drawing/2010/main"/>
              </a:ext>
            </a:extLst>
          </a:blip>
          <a:srcRect l="42351" t="46544" r="28181" b="46668"/>
          <a:stretch/>
        </p:blipFill>
        <p:spPr>
          <a:xfrm>
            <a:off x="10215220" y="494901"/>
            <a:ext cx="1557680" cy="235825"/>
          </a:xfrm>
          <a:prstGeom prst="rect">
            <a:avLst/>
          </a:prstGeom>
        </p:spPr>
      </p:pic>
      <p:sp>
        <p:nvSpPr>
          <p:cNvPr id="11" name="Rectangle 4"/>
          <p:cNvSpPr>
            <a:spLocks noGrp="1" noChangeArrowheads="1"/>
          </p:cNvSpPr>
          <p:nvPr>
            <p:ph idx="1" hasCustomPrompt="1"/>
          </p:nvPr>
        </p:nvSpPr>
        <p:spPr bwMode="auto">
          <a:xfrm>
            <a:off x="423624" y="1251962"/>
            <a:ext cx="11341091" cy="253916"/>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marL="0" indent="0">
              <a:buNone/>
              <a:defRPr sz="1800" baseline="0">
                <a:solidFill>
                  <a:schemeClr val="tx2"/>
                </a:solidFill>
                <a:latin typeface="Arial" charset="0"/>
                <a:ea typeface="Arial" charset="0"/>
                <a:cs typeface="Arial" charset="0"/>
              </a:defRPr>
            </a:lvl1pPr>
            <a:lvl2pPr marL="171450" indent="0">
              <a:buNone/>
              <a:defRPr/>
            </a:lvl2pPr>
            <a:lvl3pPr marL="441325" indent="0">
              <a:buNone/>
              <a:defRPr/>
            </a:lvl3pPr>
            <a:lvl4pPr marL="628650" indent="0">
              <a:buNone/>
              <a:defRPr/>
            </a:lvl4pPr>
            <a:lvl5pPr marL="793750" indent="0">
              <a:buNone/>
              <a:defRPr/>
            </a:lvl5pPr>
          </a:lstStyle>
          <a:p>
            <a:pPr lvl="0"/>
            <a:r>
              <a:rPr lang="en-US" dirty="0"/>
              <a:t>Subtitle goes here (18pt)</a:t>
            </a:r>
          </a:p>
        </p:txBody>
      </p:sp>
      <p:sp>
        <p:nvSpPr>
          <p:cNvPr id="12" name="Content Placeholder 3"/>
          <p:cNvSpPr>
            <a:spLocks noGrp="1"/>
          </p:cNvSpPr>
          <p:nvPr>
            <p:ph sz="quarter" idx="13" hasCustomPrompt="1"/>
          </p:nvPr>
        </p:nvSpPr>
        <p:spPr>
          <a:xfrm>
            <a:off x="419100" y="1676320"/>
            <a:ext cx="6508750" cy="4283446"/>
          </a:xfrm>
        </p:spPr>
        <p:txBody>
          <a:bodyPr anchor="ctr"/>
          <a:lstStyle>
            <a:lvl1pPr marL="0" indent="0" algn="ctr">
              <a:buNone/>
              <a:defRPr sz="1400" baseline="0">
                <a:solidFill>
                  <a:srgbClr val="D4CFCD"/>
                </a:solidFill>
                <a:latin typeface="Arial" charset="0"/>
                <a:ea typeface="Arial" charset="0"/>
                <a:cs typeface="Arial" charset="0"/>
              </a:defRPr>
            </a:lvl1pPr>
          </a:lstStyle>
          <a:p>
            <a:pPr lvl="0"/>
            <a:r>
              <a:rPr lang="en-US" dirty="0"/>
              <a:t>Insert Content Here</a:t>
            </a:r>
          </a:p>
        </p:txBody>
      </p:sp>
      <p:sp>
        <p:nvSpPr>
          <p:cNvPr id="13" name="Text Placeholder 5"/>
          <p:cNvSpPr>
            <a:spLocks noGrp="1"/>
          </p:cNvSpPr>
          <p:nvPr>
            <p:ph type="body" sz="quarter" idx="16" hasCustomPrompt="1"/>
          </p:nvPr>
        </p:nvSpPr>
        <p:spPr>
          <a:xfrm>
            <a:off x="7167423" y="1676320"/>
            <a:ext cx="4597398" cy="320040"/>
          </a:xfrm>
        </p:spPr>
        <p:txBody>
          <a:bodyPr lIns="0" tIns="0" rIns="0" bIns="0"/>
          <a:lstStyle>
            <a:lvl1pPr marL="0" indent="0">
              <a:buNone/>
              <a:defRPr sz="1800" b="0" baseline="0">
                <a:solidFill>
                  <a:schemeClr val="tx1"/>
                </a:solidFill>
                <a:latin typeface="Arial" charset="0"/>
                <a:ea typeface="Arial" charset="0"/>
                <a:cs typeface="Arial" charset="0"/>
              </a:defRPr>
            </a:lvl1pPr>
            <a:lvl2pPr marL="100584" indent="-164592">
              <a:buClr>
                <a:srgbClr val="48545C"/>
              </a:buClr>
              <a:defRPr sz="1600" baseline="0">
                <a:solidFill>
                  <a:srgbClr val="48545C"/>
                </a:solidFill>
              </a:defRPr>
            </a:lvl2pPr>
            <a:lvl3pPr marL="329184" indent="-164592">
              <a:buClr>
                <a:srgbClr val="48545C"/>
              </a:buClr>
              <a:buFont typeface="Wingdings" charset="2"/>
              <a:buChar char="§"/>
              <a:defRPr sz="1600">
                <a:solidFill>
                  <a:srgbClr val="48545C"/>
                </a:solidFill>
              </a:defRPr>
            </a:lvl3pPr>
            <a:lvl4pPr marL="512064" indent="-163513">
              <a:buClr>
                <a:srgbClr val="48545C"/>
              </a:buClr>
              <a:buFont typeface="Wingdings" charset="2"/>
              <a:buChar char="§"/>
              <a:defRPr sz="1200">
                <a:solidFill>
                  <a:srgbClr val="48545C"/>
                </a:solidFill>
              </a:defRPr>
            </a:lvl4pPr>
            <a:lvl5pPr marL="957263" indent="-163513">
              <a:buFont typeface="Wingdings" charset="2"/>
              <a:buChar char="§"/>
              <a:defRPr/>
            </a:lvl5pPr>
          </a:lstStyle>
          <a:p>
            <a:pPr lvl="0"/>
            <a:r>
              <a:rPr lang="en-US" dirty="0"/>
              <a:t>First-level subhead (18pts)</a:t>
            </a:r>
          </a:p>
        </p:txBody>
      </p:sp>
      <p:sp>
        <p:nvSpPr>
          <p:cNvPr id="15" name="Text Placeholder 5"/>
          <p:cNvSpPr>
            <a:spLocks noGrp="1"/>
          </p:cNvSpPr>
          <p:nvPr>
            <p:ph type="body" sz="quarter" idx="19" hasCustomPrompt="1"/>
          </p:nvPr>
        </p:nvSpPr>
        <p:spPr>
          <a:xfrm>
            <a:off x="7167423" y="4010792"/>
            <a:ext cx="4605864" cy="320040"/>
          </a:xfrm>
        </p:spPr>
        <p:txBody>
          <a:bodyPr/>
          <a:lstStyle>
            <a:lvl1pPr marL="0" indent="0">
              <a:buNone/>
              <a:defRPr sz="1800" b="0" baseline="0">
                <a:solidFill>
                  <a:schemeClr val="tx1"/>
                </a:solidFill>
                <a:latin typeface="Arial" charset="0"/>
                <a:ea typeface="Arial" charset="0"/>
                <a:cs typeface="Arial" charset="0"/>
              </a:defRPr>
            </a:lvl1pPr>
            <a:lvl2pPr marL="100584" indent="-164592">
              <a:buClr>
                <a:srgbClr val="48545C"/>
              </a:buClr>
              <a:defRPr sz="1600" baseline="0">
                <a:solidFill>
                  <a:srgbClr val="48545C"/>
                </a:solidFill>
              </a:defRPr>
            </a:lvl2pPr>
            <a:lvl3pPr marL="329184" indent="-164592">
              <a:buClr>
                <a:srgbClr val="48545C"/>
              </a:buClr>
              <a:buFont typeface="Wingdings" charset="2"/>
              <a:buChar char="§"/>
              <a:defRPr sz="1600">
                <a:solidFill>
                  <a:srgbClr val="48545C"/>
                </a:solidFill>
              </a:defRPr>
            </a:lvl3pPr>
            <a:lvl4pPr marL="512064" indent="-163513">
              <a:buClr>
                <a:srgbClr val="48545C"/>
              </a:buClr>
              <a:buFont typeface="Wingdings" charset="2"/>
              <a:buChar char="§"/>
              <a:defRPr sz="1200">
                <a:solidFill>
                  <a:srgbClr val="48545C"/>
                </a:solidFill>
              </a:defRPr>
            </a:lvl4pPr>
            <a:lvl5pPr marL="957263" indent="-163513">
              <a:buFont typeface="Wingdings" charset="2"/>
              <a:buChar char="§"/>
              <a:defRPr/>
            </a:lvl5pPr>
          </a:lstStyle>
          <a:p>
            <a:pPr lvl="0"/>
            <a:r>
              <a:rPr lang="en-US" dirty="0"/>
              <a:t>Second-level subhead (18pts)</a:t>
            </a:r>
          </a:p>
        </p:txBody>
      </p:sp>
      <p:sp>
        <p:nvSpPr>
          <p:cNvPr id="17" name="Text Placeholder 2"/>
          <p:cNvSpPr>
            <a:spLocks noGrp="1"/>
          </p:cNvSpPr>
          <p:nvPr>
            <p:ph idx="22" hasCustomPrompt="1"/>
          </p:nvPr>
        </p:nvSpPr>
        <p:spPr>
          <a:xfrm>
            <a:off x="7167423" y="2066498"/>
            <a:ext cx="3845560" cy="1828800"/>
          </a:xfrm>
          <a:prstGeom prst="rect">
            <a:avLst/>
          </a:prstGeom>
        </p:spPr>
        <p:txBody>
          <a:bodyPr vert="horz" lIns="91440" tIns="45720" rIns="91440" bIns="45720" rtlCol="0">
            <a:noAutofit/>
          </a:bodyPr>
          <a:lstStyle>
            <a:lvl1pPr marL="228600" indent="-228600">
              <a:buFont typeface="Wingdings" panose="05000000000000000000" pitchFamily="2" charset="2"/>
              <a:buChar char="§"/>
              <a:defRPr sz="1600"/>
            </a:lvl1pPr>
            <a:lvl2pPr>
              <a:defRPr sz="1400"/>
            </a:lvl2pPr>
            <a:lvl3pPr>
              <a:defRPr sz="1200"/>
            </a:lvl3pPr>
            <a:lvl4pPr>
              <a:defRPr sz="1100"/>
            </a:lvl4pPr>
            <a:lvl5pPr>
              <a:defRPr sz="11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2"/>
          <p:cNvSpPr>
            <a:spLocks noGrp="1"/>
          </p:cNvSpPr>
          <p:nvPr>
            <p:ph idx="23" hasCustomPrompt="1"/>
          </p:nvPr>
        </p:nvSpPr>
        <p:spPr>
          <a:xfrm>
            <a:off x="7167423" y="4408046"/>
            <a:ext cx="3845560" cy="1828800"/>
          </a:xfrm>
          <a:prstGeom prst="rect">
            <a:avLst/>
          </a:prstGeom>
        </p:spPr>
        <p:txBody>
          <a:bodyPr vert="horz" lIns="91440" tIns="45720" rIns="91440" bIns="45720" rtlCol="0">
            <a:noAutofit/>
          </a:bodyPr>
          <a:lstStyle>
            <a:lvl1pPr marL="228600" indent="-228600">
              <a:buFont typeface="Wingdings" panose="05000000000000000000" pitchFamily="2" charset="2"/>
              <a:buChar char="§"/>
              <a:defRPr sz="1600"/>
            </a:lvl1pPr>
            <a:lvl2pPr>
              <a:defRPr sz="1400"/>
            </a:lvl2pPr>
            <a:lvl3pPr>
              <a:defRPr sz="1200"/>
            </a:lvl3pPr>
            <a:lvl4pPr>
              <a:defRPr sz="1100"/>
            </a:lvl4pPr>
            <a:lvl5pPr>
              <a:defRPr sz="11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tle 19"/>
          <p:cNvSpPr>
            <a:spLocks noGrp="1"/>
          </p:cNvSpPr>
          <p:nvPr>
            <p:ph type="title" hasCustomPrompt="1"/>
          </p:nvPr>
        </p:nvSpPr>
        <p:spPr>
          <a:xfrm>
            <a:off x="324946" y="0"/>
            <a:ext cx="11447953" cy="1001183"/>
          </a:xfrm>
        </p:spPr>
        <p:txBody>
          <a:bodyPr>
            <a:normAutofit/>
          </a:bodyPr>
          <a:lstStyle>
            <a:lvl1pPr>
              <a:defRPr sz="3000" b="1">
                <a:latin typeface="Arial" charset="0"/>
                <a:ea typeface="Arial" charset="0"/>
                <a:cs typeface="Arial" charset="0"/>
              </a:defRPr>
            </a:lvl1pPr>
          </a:lstStyle>
          <a:p>
            <a:r>
              <a:rPr lang="en-US" dirty="0"/>
              <a:t>Slide title (Arial 30pt)</a:t>
            </a:r>
          </a:p>
        </p:txBody>
      </p:sp>
      <p:pic>
        <p:nvPicPr>
          <p:cNvPr id="16" name="BGS_3Bar_Graphic_Thin_2.png" descr="/Users/zf568d/Desktop/309063_BGS_Presentation_Update/02_In_Work/Deliverables/02_BGS PPT Template - New Version/Inwork/Links/BGS_3Bar_Graphic_Thin_2.png"/>
          <p:cNvPicPr>
            <a:picLocks noChangeAspect="1"/>
          </p:cNvPicPr>
          <p:nvPr/>
        </p:nvPicPr>
        <p:blipFill>
          <a:blip r:embed="rId2" r:link="rId3" cstate="screen">
            <a:extLst>
              <a:ext uri="{28A0092B-C50C-407E-A947-70E740481C1C}">
                <a14:useLocalDpi xmlns:a14="http://schemas.microsoft.com/office/drawing/2010/main"/>
              </a:ext>
            </a:extLst>
          </a:blip>
          <a:stretch>
            <a:fillRect/>
          </a:stretch>
        </p:blipFill>
        <p:spPr>
          <a:xfrm>
            <a:off x="0" y="1001183"/>
            <a:ext cx="12188825" cy="82275"/>
          </a:xfrm>
          <a:prstGeom prst="rect">
            <a:avLst/>
          </a:prstGeom>
        </p:spPr>
      </p:pic>
      <p:pic>
        <p:nvPicPr>
          <p:cNvPr id="19" name="Picture 18" descr="BGS_Wordmark_Blue.ai"/>
          <p:cNvPicPr>
            <a:picLocks noChangeAspect="1"/>
          </p:cNvPicPr>
          <p:nvPr/>
        </p:nvPicPr>
        <p:blipFill rotWithShape="1">
          <a:blip r:embed="rId4" cstate="email">
            <a:extLst>
              <a:ext uri="{28A0092B-C50C-407E-A947-70E740481C1C}">
                <a14:useLocalDpi xmlns:a14="http://schemas.microsoft.com/office/drawing/2010/main"/>
              </a:ext>
            </a:extLst>
          </a:blip>
          <a:srcRect l="42351" t="46544" r="28181" b="46668"/>
          <a:stretch/>
        </p:blipFill>
        <p:spPr>
          <a:xfrm>
            <a:off x="10215220" y="494901"/>
            <a:ext cx="1557680" cy="235825"/>
          </a:xfrm>
          <a:prstGeom prst="rect">
            <a:avLst/>
          </a:prstGeom>
        </p:spPr>
      </p:pic>
    </p:spTree>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2_Graphic/Chart">
    <p:spTree>
      <p:nvGrpSpPr>
        <p:cNvPr id="1" name=""/>
        <p:cNvGrpSpPr/>
        <p:nvPr/>
      </p:nvGrpSpPr>
      <p:grpSpPr>
        <a:xfrm>
          <a:off x="0" y="0"/>
          <a:ext cx="0" cy="0"/>
          <a:chOff x="0" y="0"/>
          <a:chExt cx="0" cy="0"/>
        </a:xfrm>
      </p:grpSpPr>
      <p:sp>
        <p:nvSpPr>
          <p:cNvPr id="7" name="Rectangle 7"/>
          <p:cNvSpPr>
            <a:spLocks noGrp="1" noChangeArrowheads="1"/>
          </p:cNvSpPr>
          <p:nvPr>
            <p:ph type="sldNum" sz="quarter" idx="4"/>
          </p:nvPr>
        </p:nvSpPr>
        <p:spPr bwMode="auto">
          <a:xfrm>
            <a:off x="9395792" y="6532563"/>
            <a:ext cx="2376397" cy="246062"/>
          </a:xfrm>
          <a:prstGeom prst="rect">
            <a:avLst/>
          </a:prstGeom>
          <a:noFill/>
          <a:ln w="9525">
            <a:noFill/>
            <a:miter lim="800000"/>
            <a:headEnd/>
            <a:tailEnd/>
          </a:ln>
          <a:effectLst/>
        </p:spPr>
        <p:txBody>
          <a:bodyPr vert="horz" wrap="square" lIns="9144" tIns="9144" rIns="9144" bIns="9144" numCol="1" anchor="b" anchorCtr="0" compatLnSpc="1">
            <a:prstTxWarp prst="textNoShape">
              <a:avLst/>
            </a:prstTxWarp>
          </a:bodyPr>
          <a:lstStyle>
            <a:lvl1pPr algn="r" eaLnBrk="0" hangingPunct="0">
              <a:defRPr sz="600"/>
            </a:lvl1pPr>
          </a:lstStyle>
          <a:p>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
        <p:nvSpPr>
          <p:cNvPr id="8" name="Footer Placeholder 4"/>
          <p:cNvSpPr txBox="1">
            <a:spLocks/>
          </p:cNvSpPr>
          <p:nvPr/>
        </p:nvSpPr>
        <p:spPr bwMode="auto">
          <a:xfrm>
            <a:off x="3961368" y="6391275"/>
            <a:ext cx="4266089" cy="374650"/>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defPPr>
              <a:defRPr lang="en-US"/>
            </a:defPPr>
            <a:lvl1pPr algn="ctr" rtl="0" eaLnBrk="0" fontAlgn="base" hangingPunct="0">
              <a:spcBef>
                <a:spcPct val="0"/>
              </a:spcBef>
              <a:spcAft>
                <a:spcPct val="0"/>
              </a:spcAft>
              <a:defRPr sz="1000" b="1" kern="1200">
                <a:solidFill>
                  <a:schemeClr val="bg1">
                    <a:lumMod val="50000"/>
                  </a:schemeClr>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a:solidFill>
                  <a:srgbClr val="FFFFFF">
                    <a:lumMod val="50000"/>
                  </a:srgbClr>
                </a:solidFill>
              </a:rPr>
              <a:t>BOEING PROPRIETARY</a:t>
            </a:r>
          </a:p>
        </p:txBody>
      </p:sp>
      <p:pic>
        <p:nvPicPr>
          <p:cNvPr id="10" name="Picture 9" descr="BGS_Wordmark_Blue.ai"/>
          <p:cNvPicPr>
            <a:picLocks noChangeAspect="1"/>
          </p:cNvPicPr>
          <p:nvPr/>
        </p:nvPicPr>
        <p:blipFill rotWithShape="1">
          <a:blip r:embed="rId2" cstate="email">
            <a:extLst>
              <a:ext uri="{28A0092B-C50C-407E-A947-70E740481C1C}">
                <a14:useLocalDpi xmlns:a14="http://schemas.microsoft.com/office/drawing/2010/main"/>
              </a:ext>
            </a:extLst>
          </a:blip>
          <a:srcRect l="42351" t="46544" r="28181" b="46668"/>
          <a:stretch/>
        </p:blipFill>
        <p:spPr>
          <a:xfrm>
            <a:off x="10215220" y="494901"/>
            <a:ext cx="1557680" cy="235825"/>
          </a:xfrm>
          <a:prstGeom prst="rect">
            <a:avLst/>
          </a:prstGeom>
        </p:spPr>
      </p:pic>
      <p:sp>
        <p:nvSpPr>
          <p:cNvPr id="12" name="Content Placeholder 3"/>
          <p:cNvSpPr>
            <a:spLocks noGrp="1"/>
          </p:cNvSpPr>
          <p:nvPr>
            <p:ph sz="quarter" idx="13" hasCustomPrompt="1"/>
          </p:nvPr>
        </p:nvSpPr>
        <p:spPr>
          <a:xfrm>
            <a:off x="419100" y="1412876"/>
            <a:ext cx="6508750" cy="4283446"/>
          </a:xfrm>
        </p:spPr>
        <p:txBody>
          <a:bodyPr anchor="ctr"/>
          <a:lstStyle>
            <a:lvl1pPr marL="0" indent="0" algn="ctr">
              <a:buNone/>
              <a:defRPr sz="1400" baseline="0">
                <a:solidFill>
                  <a:srgbClr val="D4CFCD"/>
                </a:solidFill>
                <a:latin typeface="Arial" charset="0"/>
                <a:ea typeface="Arial" charset="0"/>
                <a:cs typeface="Arial" charset="0"/>
              </a:defRPr>
            </a:lvl1pPr>
          </a:lstStyle>
          <a:p>
            <a:pPr lvl="0"/>
            <a:r>
              <a:rPr lang="en-US" dirty="0"/>
              <a:t>Insert Content Here</a:t>
            </a:r>
          </a:p>
        </p:txBody>
      </p:sp>
      <p:sp>
        <p:nvSpPr>
          <p:cNvPr id="17" name="Rectangle 4"/>
          <p:cNvSpPr>
            <a:spLocks noGrp="1" noChangeArrowheads="1"/>
          </p:cNvSpPr>
          <p:nvPr>
            <p:ph idx="1" hasCustomPrompt="1"/>
          </p:nvPr>
        </p:nvSpPr>
        <p:spPr bwMode="auto">
          <a:xfrm>
            <a:off x="431937" y="738475"/>
            <a:ext cx="11341091" cy="253916"/>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marL="0" indent="0">
              <a:buNone/>
              <a:defRPr sz="1800" baseline="0">
                <a:solidFill>
                  <a:srgbClr val="48545C"/>
                </a:solidFill>
                <a:latin typeface="Arial" charset="0"/>
                <a:ea typeface="Arial" charset="0"/>
                <a:cs typeface="Arial" charset="0"/>
              </a:defRPr>
            </a:lvl1pPr>
            <a:lvl2pPr marL="171450" indent="0">
              <a:buNone/>
              <a:defRPr/>
            </a:lvl2pPr>
            <a:lvl3pPr marL="441325" indent="0">
              <a:buNone/>
              <a:defRPr/>
            </a:lvl3pPr>
            <a:lvl4pPr marL="628650" indent="0">
              <a:buNone/>
              <a:defRPr/>
            </a:lvl4pPr>
            <a:lvl5pPr marL="793750" indent="0">
              <a:buNone/>
              <a:defRPr/>
            </a:lvl5pPr>
          </a:lstStyle>
          <a:p>
            <a:pPr lvl="0"/>
            <a:r>
              <a:rPr lang="en-US" dirty="0"/>
              <a:t>Subtitle goes here (18pt)</a:t>
            </a:r>
          </a:p>
        </p:txBody>
      </p:sp>
      <p:sp>
        <p:nvSpPr>
          <p:cNvPr id="19" name="Text Placeholder 2"/>
          <p:cNvSpPr>
            <a:spLocks noGrp="1"/>
          </p:cNvSpPr>
          <p:nvPr>
            <p:ph idx="22" hasCustomPrompt="1"/>
          </p:nvPr>
        </p:nvSpPr>
        <p:spPr>
          <a:xfrm>
            <a:off x="7175502" y="1422743"/>
            <a:ext cx="3845560" cy="1828800"/>
          </a:xfrm>
          <a:prstGeom prst="rect">
            <a:avLst/>
          </a:prstGeom>
        </p:spPr>
        <p:txBody>
          <a:bodyPr vert="horz" lIns="91440" tIns="45720" rIns="91440" bIns="45720" rtlCol="0">
            <a:noAutofit/>
          </a:bodyPr>
          <a:lstStyle>
            <a:lvl1pPr marL="228600" indent="-228600">
              <a:buFont typeface="Wingdings" panose="05000000000000000000" pitchFamily="2" charset="2"/>
              <a:buChar char="§"/>
              <a:defRPr sz="1600"/>
            </a:lvl1pPr>
            <a:lvl2pPr>
              <a:defRPr sz="1400"/>
            </a:lvl2pPr>
            <a:lvl3pPr>
              <a:defRPr sz="1200"/>
            </a:lvl3pPr>
            <a:lvl4pPr>
              <a:defRPr sz="1100"/>
            </a:lvl4pPr>
            <a:lvl5pPr>
              <a:defRPr sz="11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2"/>
          <p:cNvSpPr>
            <a:spLocks noGrp="1"/>
          </p:cNvSpPr>
          <p:nvPr>
            <p:ph idx="23" hasCustomPrompt="1"/>
          </p:nvPr>
        </p:nvSpPr>
        <p:spPr>
          <a:xfrm>
            <a:off x="7175502" y="3521106"/>
            <a:ext cx="3845560" cy="1828800"/>
          </a:xfrm>
          <a:prstGeom prst="rect">
            <a:avLst/>
          </a:prstGeom>
        </p:spPr>
        <p:txBody>
          <a:bodyPr vert="horz" lIns="91440" tIns="45720" rIns="91440" bIns="45720" rtlCol="0">
            <a:noAutofit/>
          </a:bodyPr>
          <a:lstStyle>
            <a:lvl1pPr marL="228600" indent="-228600">
              <a:buFont typeface="Wingdings" panose="05000000000000000000" pitchFamily="2" charset="2"/>
              <a:buChar char="§"/>
              <a:defRPr sz="1600"/>
            </a:lvl1pPr>
            <a:lvl2pPr>
              <a:defRPr sz="1400"/>
            </a:lvl2pPr>
            <a:lvl3pPr>
              <a:defRPr sz="1200"/>
            </a:lvl3pPr>
            <a:lvl4pPr>
              <a:defRPr sz="1100"/>
            </a:lvl4pPr>
            <a:lvl5pPr>
              <a:defRPr sz="11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tle 19"/>
          <p:cNvSpPr>
            <a:spLocks noGrp="1"/>
          </p:cNvSpPr>
          <p:nvPr>
            <p:ph type="title" hasCustomPrompt="1"/>
          </p:nvPr>
        </p:nvSpPr>
        <p:spPr>
          <a:xfrm>
            <a:off x="324946" y="0"/>
            <a:ext cx="11447953" cy="1001183"/>
          </a:xfrm>
        </p:spPr>
        <p:txBody>
          <a:bodyPr>
            <a:normAutofit/>
          </a:bodyPr>
          <a:lstStyle>
            <a:lvl1pPr>
              <a:defRPr sz="3000" b="1">
                <a:latin typeface="Arial" charset="0"/>
                <a:ea typeface="Arial" charset="0"/>
                <a:cs typeface="Arial" charset="0"/>
              </a:defRPr>
            </a:lvl1pPr>
          </a:lstStyle>
          <a:p>
            <a:r>
              <a:rPr lang="en-US" dirty="0"/>
              <a:t>Slide title (Arial 30pt)</a:t>
            </a:r>
          </a:p>
        </p:txBody>
      </p:sp>
      <p:pic>
        <p:nvPicPr>
          <p:cNvPr id="13" name="BGS_3Bar_Graphic_Thin_2.png" descr="/Users/zf568d/Desktop/309063_BGS_Presentation_Update/02_In_Work/Deliverables/02_BGS PPT Template - New Version/Inwork/Links/BGS_3Bar_Graphic_Thin_2.png"/>
          <p:cNvPicPr>
            <a:picLocks noChangeAspect="1"/>
          </p:cNvPicPr>
          <p:nvPr/>
        </p:nvPicPr>
        <p:blipFill>
          <a:blip r:embed="rId3" r:link="rId4" cstate="screen">
            <a:extLst>
              <a:ext uri="{28A0092B-C50C-407E-A947-70E740481C1C}">
                <a14:useLocalDpi xmlns:a14="http://schemas.microsoft.com/office/drawing/2010/main"/>
              </a:ext>
            </a:extLst>
          </a:blip>
          <a:stretch>
            <a:fillRect/>
          </a:stretch>
        </p:blipFill>
        <p:spPr>
          <a:xfrm>
            <a:off x="0" y="1001183"/>
            <a:ext cx="12188825" cy="82275"/>
          </a:xfrm>
          <a:prstGeom prst="rect">
            <a:avLst/>
          </a:prstGeom>
        </p:spPr>
      </p:pic>
      <p:sp>
        <p:nvSpPr>
          <p:cNvPr id="11" name="Footer Placeholder 4"/>
          <p:cNvSpPr txBox="1">
            <a:spLocks/>
          </p:cNvSpPr>
          <p:nvPr/>
        </p:nvSpPr>
        <p:spPr bwMode="auto">
          <a:xfrm>
            <a:off x="3961368" y="6391275"/>
            <a:ext cx="4266089" cy="374650"/>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defPPr>
              <a:defRPr lang="en-US"/>
            </a:defPPr>
            <a:lvl1pPr algn="ctr" rtl="0" eaLnBrk="0" fontAlgn="base" hangingPunct="0">
              <a:spcBef>
                <a:spcPct val="0"/>
              </a:spcBef>
              <a:spcAft>
                <a:spcPct val="0"/>
              </a:spcAft>
              <a:defRPr sz="1000" b="1" kern="1200">
                <a:solidFill>
                  <a:schemeClr val="bg1">
                    <a:lumMod val="50000"/>
                  </a:schemeClr>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a:solidFill>
                  <a:srgbClr val="FFFFFF">
                    <a:lumMod val="50000"/>
                  </a:srgbClr>
                </a:solidFill>
              </a:rPr>
              <a:t>BOEING PROPRIETARY</a:t>
            </a:r>
          </a:p>
        </p:txBody>
      </p:sp>
      <p:pic>
        <p:nvPicPr>
          <p:cNvPr id="15" name="Picture 14" descr="BGS_Wordmark_Blue.ai"/>
          <p:cNvPicPr>
            <a:picLocks noChangeAspect="1"/>
          </p:cNvPicPr>
          <p:nvPr/>
        </p:nvPicPr>
        <p:blipFill rotWithShape="1">
          <a:blip r:embed="rId2" cstate="email">
            <a:extLst>
              <a:ext uri="{28A0092B-C50C-407E-A947-70E740481C1C}">
                <a14:useLocalDpi xmlns:a14="http://schemas.microsoft.com/office/drawing/2010/main"/>
              </a:ext>
            </a:extLst>
          </a:blip>
          <a:srcRect l="42351" t="46544" r="28181" b="46668"/>
          <a:stretch/>
        </p:blipFill>
        <p:spPr>
          <a:xfrm>
            <a:off x="10215220" y="494901"/>
            <a:ext cx="1557680" cy="235825"/>
          </a:xfrm>
          <a:prstGeom prst="rect">
            <a:avLst/>
          </a:prstGeom>
        </p:spPr>
      </p:pic>
      <p:pic>
        <p:nvPicPr>
          <p:cNvPr id="16" name="BGS_3Bar_Graphic_Thin_2.png" descr="/Users/zf568d/Desktop/309063_BGS_Presentation_Update/02_In_Work/Deliverables/02_BGS PPT Template - New Version/Inwork/Links/BGS_3Bar_Graphic_Thin_2.png"/>
          <p:cNvPicPr>
            <a:picLocks noChangeAspect="1"/>
          </p:cNvPicPr>
          <p:nvPr/>
        </p:nvPicPr>
        <p:blipFill>
          <a:blip r:embed="rId3" r:link="rId4" cstate="screen">
            <a:extLst>
              <a:ext uri="{28A0092B-C50C-407E-A947-70E740481C1C}">
                <a14:useLocalDpi xmlns:a14="http://schemas.microsoft.com/office/drawing/2010/main"/>
              </a:ext>
            </a:extLst>
          </a:blip>
          <a:stretch>
            <a:fillRect/>
          </a:stretch>
        </p:blipFill>
        <p:spPr>
          <a:xfrm>
            <a:off x="0" y="1001183"/>
            <a:ext cx="12188825" cy="82275"/>
          </a:xfrm>
          <a:prstGeom prst="rect">
            <a:avLst/>
          </a:prstGeom>
        </p:spPr>
      </p:pic>
    </p:spTree>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2 Column w/ Right graphic">
    <p:spTree>
      <p:nvGrpSpPr>
        <p:cNvPr id="1" name=""/>
        <p:cNvGrpSpPr/>
        <p:nvPr/>
      </p:nvGrpSpPr>
      <p:grpSpPr>
        <a:xfrm>
          <a:off x="0" y="0"/>
          <a:ext cx="0" cy="0"/>
          <a:chOff x="0" y="0"/>
          <a:chExt cx="0" cy="0"/>
        </a:xfrm>
      </p:grpSpPr>
      <p:sp>
        <p:nvSpPr>
          <p:cNvPr id="7" name="Rectangle 7"/>
          <p:cNvSpPr>
            <a:spLocks noGrp="1" noChangeArrowheads="1"/>
          </p:cNvSpPr>
          <p:nvPr>
            <p:ph type="sldNum" sz="quarter" idx="4"/>
          </p:nvPr>
        </p:nvSpPr>
        <p:spPr bwMode="auto">
          <a:xfrm>
            <a:off x="9395792" y="6532563"/>
            <a:ext cx="2376397" cy="246062"/>
          </a:xfrm>
          <a:prstGeom prst="rect">
            <a:avLst/>
          </a:prstGeom>
          <a:noFill/>
          <a:ln w="9525">
            <a:noFill/>
            <a:miter lim="800000"/>
            <a:headEnd/>
            <a:tailEnd/>
          </a:ln>
          <a:effectLst/>
        </p:spPr>
        <p:txBody>
          <a:bodyPr vert="horz" wrap="square" lIns="9144" tIns="9144" rIns="9144" bIns="9144" numCol="1" anchor="b" anchorCtr="0" compatLnSpc="1">
            <a:prstTxWarp prst="textNoShape">
              <a:avLst/>
            </a:prstTxWarp>
          </a:bodyPr>
          <a:lstStyle>
            <a:lvl1pPr algn="r" eaLnBrk="0" hangingPunct="0">
              <a:defRPr sz="600"/>
            </a:lvl1pPr>
          </a:lstStyle>
          <a:p>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pic>
        <p:nvPicPr>
          <p:cNvPr id="10" name="Picture 9" descr="BGS_Wordmark_Blue.ai"/>
          <p:cNvPicPr>
            <a:picLocks noChangeAspect="1"/>
          </p:cNvPicPr>
          <p:nvPr/>
        </p:nvPicPr>
        <p:blipFill rotWithShape="1">
          <a:blip r:embed="rId2" cstate="email">
            <a:extLst>
              <a:ext uri="{28A0092B-C50C-407E-A947-70E740481C1C}">
                <a14:useLocalDpi xmlns:a14="http://schemas.microsoft.com/office/drawing/2010/main"/>
              </a:ext>
            </a:extLst>
          </a:blip>
          <a:srcRect l="42351" t="46544" r="28181" b="46668"/>
          <a:stretch/>
        </p:blipFill>
        <p:spPr>
          <a:xfrm>
            <a:off x="10215220" y="494901"/>
            <a:ext cx="1557680" cy="235825"/>
          </a:xfrm>
          <a:prstGeom prst="rect">
            <a:avLst/>
          </a:prstGeom>
        </p:spPr>
      </p:pic>
      <p:sp>
        <p:nvSpPr>
          <p:cNvPr id="12" name="Content Placeholder 3"/>
          <p:cNvSpPr>
            <a:spLocks noGrp="1"/>
          </p:cNvSpPr>
          <p:nvPr>
            <p:ph sz="quarter" idx="13" hasCustomPrompt="1"/>
          </p:nvPr>
        </p:nvSpPr>
        <p:spPr>
          <a:xfrm>
            <a:off x="5255965" y="1412876"/>
            <a:ext cx="6508750" cy="4283446"/>
          </a:xfrm>
        </p:spPr>
        <p:txBody>
          <a:bodyPr anchor="ctr"/>
          <a:lstStyle>
            <a:lvl1pPr marL="0" indent="0" algn="ctr">
              <a:buNone/>
              <a:defRPr sz="1400" baseline="0">
                <a:solidFill>
                  <a:srgbClr val="D4CFCD"/>
                </a:solidFill>
                <a:latin typeface="Arial" charset="0"/>
                <a:ea typeface="Arial" charset="0"/>
                <a:cs typeface="Arial" charset="0"/>
              </a:defRPr>
            </a:lvl1pPr>
          </a:lstStyle>
          <a:p>
            <a:pPr lvl="0"/>
            <a:r>
              <a:rPr lang="en-US" dirty="0"/>
              <a:t>Insert Content Here</a:t>
            </a:r>
          </a:p>
        </p:txBody>
      </p:sp>
      <p:sp>
        <p:nvSpPr>
          <p:cNvPr id="18" name="Text Placeholder 2"/>
          <p:cNvSpPr>
            <a:spLocks noGrp="1"/>
          </p:cNvSpPr>
          <p:nvPr>
            <p:ph idx="23" hasCustomPrompt="1"/>
          </p:nvPr>
        </p:nvSpPr>
        <p:spPr>
          <a:xfrm>
            <a:off x="419099" y="1412876"/>
            <a:ext cx="4443845" cy="4283446"/>
          </a:xfrm>
          <a:prstGeom prst="rect">
            <a:avLst/>
          </a:prstGeom>
        </p:spPr>
        <p:txBody>
          <a:bodyPr vert="horz" lIns="91440" tIns="45720" rIns="91440" bIns="45720" rtlCol="0">
            <a:noAutofit/>
          </a:bodyPr>
          <a:lstStyle>
            <a:lvl1pPr marL="228600" indent="-228600">
              <a:buFont typeface="Wingdings" panose="05000000000000000000" pitchFamily="2" charset="2"/>
              <a:buChar char="§"/>
              <a:defRPr sz="1600"/>
            </a:lvl1pPr>
            <a:lvl2pPr>
              <a:defRPr sz="1400"/>
            </a:lvl2pPr>
            <a:lvl3pPr>
              <a:defRPr sz="1200"/>
            </a:lvl3pPr>
            <a:lvl4pPr>
              <a:defRPr sz="1100"/>
            </a:lvl4pPr>
            <a:lvl5pPr>
              <a:defRPr sz="11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9"/>
          <p:cNvSpPr>
            <a:spLocks noGrp="1"/>
          </p:cNvSpPr>
          <p:nvPr>
            <p:ph type="title" hasCustomPrompt="1"/>
          </p:nvPr>
        </p:nvSpPr>
        <p:spPr>
          <a:xfrm>
            <a:off x="324946" y="0"/>
            <a:ext cx="11447953" cy="1001183"/>
          </a:xfrm>
        </p:spPr>
        <p:txBody>
          <a:bodyPr>
            <a:normAutofit/>
          </a:bodyPr>
          <a:lstStyle>
            <a:lvl1pPr>
              <a:defRPr sz="3000" b="1">
                <a:latin typeface="Arial" charset="0"/>
                <a:ea typeface="Arial" charset="0"/>
                <a:cs typeface="Arial" charset="0"/>
              </a:defRPr>
            </a:lvl1pPr>
          </a:lstStyle>
          <a:p>
            <a:r>
              <a:rPr lang="en-US" dirty="0"/>
              <a:t>Slide title (Arial 30pt)</a:t>
            </a:r>
          </a:p>
        </p:txBody>
      </p:sp>
      <p:pic>
        <p:nvPicPr>
          <p:cNvPr id="9" name="BGS_3Bar_Graphic_Thin_2.png" descr="/Users/zf568d/Desktop/309063_BGS_Presentation_Update/02_In_Work/Deliverables/02_BGS PPT Template - New Version/Inwork/Links/BGS_3Bar_Graphic_Thin_2.png"/>
          <p:cNvPicPr>
            <a:picLocks noChangeAspect="1"/>
          </p:cNvPicPr>
          <p:nvPr/>
        </p:nvPicPr>
        <p:blipFill>
          <a:blip r:embed="rId3" r:link="rId4" cstate="screen">
            <a:extLst>
              <a:ext uri="{28A0092B-C50C-407E-A947-70E740481C1C}">
                <a14:useLocalDpi xmlns:a14="http://schemas.microsoft.com/office/drawing/2010/main"/>
              </a:ext>
            </a:extLst>
          </a:blip>
          <a:stretch>
            <a:fillRect/>
          </a:stretch>
        </p:blipFill>
        <p:spPr>
          <a:xfrm>
            <a:off x="0" y="1001183"/>
            <a:ext cx="12188825" cy="82275"/>
          </a:xfrm>
          <a:prstGeom prst="rect">
            <a:avLst/>
          </a:prstGeom>
        </p:spPr>
      </p:pic>
      <p:pic>
        <p:nvPicPr>
          <p:cNvPr id="8" name="Picture 7" descr="BGS_Wordmark_Blue.ai"/>
          <p:cNvPicPr>
            <a:picLocks noChangeAspect="1"/>
          </p:cNvPicPr>
          <p:nvPr/>
        </p:nvPicPr>
        <p:blipFill rotWithShape="1">
          <a:blip r:embed="rId2" cstate="email">
            <a:extLst>
              <a:ext uri="{28A0092B-C50C-407E-A947-70E740481C1C}">
                <a14:useLocalDpi xmlns:a14="http://schemas.microsoft.com/office/drawing/2010/main"/>
              </a:ext>
            </a:extLst>
          </a:blip>
          <a:srcRect l="42351" t="46544" r="28181" b="46668"/>
          <a:stretch/>
        </p:blipFill>
        <p:spPr>
          <a:xfrm>
            <a:off x="10215220" y="494901"/>
            <a:ext cx="1557680" cy="235825"/>
          </a:xfrm>
          <a:prstGeom prst="rect">
            <a:avLst/>
          </a:prstGeom>
        </p:spPr>
      </p:pic>
      <p:pic>
        <p:nvPicPr>
          <p:cNvPr id="11" name="BGS_3Bar_Graphic_Thin_2.png" descr="/Users/zf568d/Desktop/309063_BGS_Presentation_Update/02_In_Work/Deliverables/02_BGS PPT Template - New Version/Inwork/Links/BGS_3Bar_Graphic_Thin_2.png"/>
          <p:cNvPicPr>
            <a:picLocks noChangeAspect="1"/>
          </p:cNvPicPr>
          <p:nvPr/>
        </p:nvPicPr>
        <p:blipFill>
          <a:blip r:embed="rId3" r:link="rId4" cstate="screen">
            <a:extLst>
              <a:ext uri="{28A0092B-C50C-407E-A947-70E740481C1C}">
                <a14:useLocalDpi xmlns:a14="http://schemas.microsoft.com/office/drawing/2010/main"/>
              </a:ext>
            </a:extLst>
          </a:blip>
          <a:stretch>
            <a:fillRect/>
          </a:stretch>
        </p:blipFill>
        <p:spPr>
          <a:xfrm>
            <a:off x="0" y="1001183"/>
            <a:ext cx="12188825" cy="82275"/>
          </a:xfrm>
          <a:prstGeom prst="rect">
            <a:avLst/>
          </a:prstGeom>
        </p:spPr>
      </p:pic>
    </p:spTree>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ar only">
    <p:spTree>
      <p:nvGrpSpPr>
        <p:cNvPr id="1" name=""/>
        <p:cNvGrpSpPr/>
        <p:nvPr/>
      </p:nvGrpSpPr>
      <p:grpSpPr>
        <a:xfrm>
          <a:off x="0" y="0"/>
          <a:ext cx="0" cy="0"/>
          <a:chOff x="0" y="0"/>
          <a:chExt cx="0" cy="0"/>
        </a:xfrm>
      </p:grpSpPr>
      <p:sp>
        <p:nvSpPr>
          <p:cNvPr id="7" name="Rectangle 7"/>
          <p:cNvSpPr>
            <a:spLocks noGrp="1" noChangeArrowheads="1"/>
          </p:cNvSpPr>
          <p:nvPr>
            <p:ph type="sldNum" sz="quarter" idx="4"/>
          </p:nvPr>
        </p:nvSpPr>
        <p:spPr bwMode="auto">
          <a:xfrm>
            <a:off x="9395792" y="6532563"/>
            <a:ext cx="2376397" cy="246062"/>
          </a:xfrm>
          <a:prstGeom prst="rect">
            <a:avLst/>
          </a:prstGeom>
          <a:noFill/>
          <a:ln w="9525">
            <a:noFill/>
            <a:miter lim="800000"/>
            <a:headEnd/>
            <a:tailEnd/>
          </a:ln>
          <a:effectLst/>
        </p:spPr>
        <p:txBody>
          <a:bodyPr vert="horz" wrap="square" lIns="9144" tIns="9144" rIns="9144" bIns="9144" numCol="1" anchor="b" anchorCtr="0" compatLnSpc="1">
            <a:prstTxWarp prst="textNoShape">
              <a:avLst/>
            </a:prstTxWarp>
          </a:bodyPr>
          <a:lstStyle>
            <a:lvl1pPr algn="r" eaLnBrk="0" hangingPunct="0">
              <a:defRPr sz="600"/>
            </a:lvl1pPr>
          </a:lstStyle>
          <a:p>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pic>
        <p:nvPicPr>
          <p:cNvPr id="10" name="Picture 9" descr="BGS_Wordmark_Blue.ai"/>
          <p:cNvPicPr>
            <a:picLocks noChangeAspect="1"/>
          </p:cNvPicPr>
          <p:nvPr/>
        </p:nvPicPr>
        <p:blipFill rotWithShape="1">
          <a:blip r:embed="rId2" cstate="email">
            <a:extLst>
              <a:ext uri="{28A0092B-C50C-407E-A947-70E740481C1C}">
                <a14:useLocalDpi xmlns:a14="http://schemas.microsoft.com/office/drawing/2010/main"/>
              </a:ext>
            </a:extLst>
          </a:blip>
          <a:srcRect l="42351" t="46544" r="28181" b="46668"/>
          <a:stretch/>
        </p:blipFill>
        <p:spPr>
          <a:xfrm>
            <a:off x="10215220" y="494901"/>
            <a:ext cx="1557680" cy="235825"/>
          </a:xfrm>
          <a:prstGeom prst="rect">
            <a:avLst/>
          </a:prstGeom>
        </p:spPr>
      </p:pic>
      <p:pic>
        <p:nvPicPr>
          <p:cNvPr id="9" name="BGS_3Bar_Graphic_Thin_2.png" descr="/Users/zf568d/Desktop/309063_BGS_Presentation_Update/02_In_Work/Deliverables/02_BGS PPT Template - New Version/Inwork/Links/BGS_3Bar_Graphic_Thin_2.png"/>
          <p:cNvPicPr>
            <a:picLocks noChangeAspect="1"/>
          </p:cNvPicPr>
          <p:nvPr/>
        </p:nvPicPr>
        <p:blipFill>
          <a:blip r:embed="rId3" r:link="rId4" cstate="screen">
            <a:extLst>
              <a:ext uri="{28A0092B-C50C-407E-A947-70E740481C1C}">
                <a14:useLocalDpi xmlns:a14="http://schemas.microsoft.com/office/drawing/2010/main"/>
              </a:ext>
            </a:extLst>
          </a:blip>
          <a:stretch>
            <a:fillRect/>
          </a:stretch>
        </p:blipFill>
        <p:spPr>
          <a:xfrm>
            <a:off x="0" y="1001183"/>
            <a:ext cx="12188825" cy="82275"/>
          </a:xfrm>
          <a:prstGeom prst="rect">
            <a:avLst/>
          </a:prstGeom>
        </p:spPr>
      </p:pic>
      <p:pic>
        <p:nvPicPr>
          <p:cNvPr id="5" name="Picture 4" descr="BGS_Wordmark_Blue.ai"/>
          <p:cNvPicPr>
            <a:picLocks noChangeAspect="1"/>
          </p:cNvPicPr>
          <p:nvPr/>
        </p:nvPicPr>
        <p:blipFill rotWithShape="1">
          <a:blip r:embed="rId2" cstate="email">
            <a:extLst>
              <a:ext uri="{28A0092B-C50C-407E-A947-70E740481C1C}">
                <a14:useLocalDpi xmlns:a14="http://schemas.microsoft.com/office/drawing/2010/main"/>
              </a:ext>
            </a:extLst>
          </a:blip>
          <a:srcRect l="42351" t="46544" r="28181" b="46668"/>
          <a:stretch/>
        </p:blipFill>
        <p:spPr>
          <a:xfrm>
            <a:off x="10215220" y="494901"/>
            <a:ext cx="1557680" cy="235825"/>
          </a:xfrm>
          <a:prstGeom prst="rect">
            <a:avLst/>
          </a:prstGeom>
        </p:spPr>
      </p:pic>
      <p:pic>
        <p:nvPicPr>
          <p:cNvPr id="6" name="BGS_3Bar_Graphic_Thin_2.png" descr="/Users/zf568d/Desktop/309063_BGS_Presentation_Update/02_In_Work/Deliverables/02_BGS PPT Template - New Version/Inwork/Links/BGS_3Bar_Graphic_Thin_2.png"/>
          <p:cNvPicPr>
            <a:picLocks noChangeAspect="1"/>
          </p:cNvPicPr>
          <p:nvPr/>
        </p:nvPicPr>
        <p:blipFill>
          <a:blip r:embed="rId3" r:link="rId4" cstate="screen">
            <a:extLst>
              <a:ext uri="{28A0092B-C50C-407E-A947-70E740481C1C}">
                <a14:useLocalDpi xmlns:a14="http://schemas.microsoft.com/office/drawing/2010/main"/>
              </a:ext>
            </a:extLst>
          </a:blip>
          <a:stretch>
            <a:fillRect/>
          </a:stretch>
        </p:blipFill>
        <p:spPr>
          <a:xfrm>
            <a:off x="0" y="1001183"/>
            <a:ext cx="12188825" cy="82275"/>
          </a:xfrm>
          <a:prstGeom prst="rect">
            <a:avLst/>
          </a:prstGeom>
        </p:spPr>
      </p:pic>
    </p:spTree>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lank no map">
    <p:spTree>
      <p:nvGrpSpPr>
        <p:cNvPr id="1" name=""/>
        <p:cNvGrpSpPr/>
        <p:nvPr/>
      </p:nvGrpSpPr>
      <p:grpSpPr>
        <a:xfrm>
          <a:off x="0" y="0"/>
          <a:ext cx="0" cy="0"/>
          <a:chOff x="0" y="0"/>
          <a:chExt cx="0" cy="0"/>
        </a:xfrm>
      </p:grpSpPr>
      <p:sp>
        <p:nvSpPr>
          <p:cNvPr id="7" name="Rectangle 7"/>
          <p:cNvSpPr>
            <a:spLocks noGrp="1" noChangeArrowheads="1"/>
          </p:cNvSpPr>
          <p:nvPr>
            <p:ph type="sldNum" sz="quarter" idx="4"/>
          </p:nvPr>
        </p:nvSpPr>
        <p:spPr bwMode="auto">
          <a:xfrm>
            <a:off x="9395792" y="6532563"/>
            <a:ext cx="2376397" cy="246062"/>
          </a:xfrm>
          <a:prstGeom prst="rect">
            <a:avLst/>
          </a:prstGeom>
          <a:noFill/>
          <a:ln w="9525">
            <a:noFill/>
            <a:miter lim="800000"/>
            <a:headEnd/>
            <a:tailEnd/>
          </a:ln>
          <a:effectLst/>
        </p:spPr>
        <p:txBody>
          <a:bodyPr vert="horz" wrap="square" lIns="9144" tIns="9144" rIns="9144" bIns="9144" numCol="1" anchor="b" anchorCtr="0" compatLnSpc="1">
            <a:prstTxWarp prst="textNoShape">
              <a:avLst/>
            </a:prstTxWarp>
          </a:bodyPr>
          <a:lstStyle>
            <a:lvl1pPr algn="r" eaLnBrk="0" hangingPunct="0">
              <a:defRPr sz="600"/>
            </a:lvl1pPr>
          </a:lstStyle>
          <a:p>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lank w/ map">
    <p:spTree>
      <p:nvGrpSpPr>
        <p:cNvPr id="1" name=""/>
        <p:cNvGrpSpPr/>
        <p:nvPr/>
      </p:nvGrpSpPr>
      <p:grpSpPr>
        <a:xfrm>
          <a:off x="0" y="0"/>
          <a:ext cx="0" cy="0"/>
          <a:chOff x="0" y="0"/>
          <a:chExt cx="0" cy="0"/>
        </a:xfrm>
      </p:grpSpPr>
      <p:pic>
        <p:nvPicPr>
          <p:cNvPr id="4" name="BGS_BG_Image.jpg"/>
          <p:cNvPicPr>
            <a:picLocks noChangeAspect="1"/>
          </p:cNvPicPr>
          <p:nvPr/>
        </p:nvPicPr>
        <p:blipFill rotWithShape="1">
          <a:blip r:embed="rId2">
            <a:extLst>
              <a:ext uri="{28A0092B-C50C-407E-A947-70E740481C1C}">
                <a14:useLocalDpi xmlns:a14="http://schemas.microsoft.com/office/drawing/2010/main"/>
              </a:ext>
            </a:extLst>
          </a:blip>
          <a:srcRect b="3916"/>
          <a:stretch/>
        </p:blipFill>
        <p:spPr>
          <a:xfrm>
            <a:off x="2975" y="212832"/>
            <a:ext cx="12182875" cy="6246157"/>
          </a:xfrm>
          <a:prstGeom prst="rect">
            <a:avLst/>
          </a:prstGeom>
        </p:spPr>
      </p:pic>
      <p:sp>
        <p:nvSpPr>
          <p:cNvPr id="7" name="Rectangle 7"/>
          <p:cNvSpPr>
            <a:spLocks noGrp="1" noChangeArrowheads="1"/>
          </p:cNvSpPr>
          <p:nvPr>
            <p:ph type="sldNum" sz="quarter" idx="4"/>
          </p:nvPr>
        </p:nvSpPr>
        <p:spPr bwMode="auto">
          <a:xfrm>
            <a:off x="9395792" y="6532563"/>
            <a:ext cx="2376397" cy="246062"/>
          </a:xfrm>
          <a:prstGeom prst="rect">
            <a:avLst/>
          </a:prstGeom>
          <a:noFill/>
          <a:ln w="9525">
            <a:noFill/>
            <a:miter lim="800000"/>
            <a:headEnd/>
            <a:tailEnd/>
          </a:ln>
          <a:effectLst/>
        </p:spPr>
        <p:txBody>
          <a:bodyPr vert="horz" wrap="square" lIns="9144" tIns="9144" rIns="9144" bIns="9144" numCol="1" anchor="b" anchorCtr="0" compatLnSpc="1">
            <a:prstTxWarp prst="textNoShape">
              <a:avLst/>
            </a:prstTxWarp>
          </a:bodyPr>
          <a:lstStyle>
            <a:lvl1pPr algn="r" eaLnBrk="0" hangingPunct="0">
              <a:defRPr sz="600"/>
            </a:lvl1pPr>
          </a:lstStyle>
          <a:p>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pic>
        <p:nvPicPr>
          <p:cNvPr id="5" name="BGS_BG_Image.jpg"/>
          <p:cNvPicPr>
            <a:picLocks noChangeAspect="1"/>
          </p:cNvPicPr>
          <p:nvPr/>
        </p:nvPicPr>
        <p:blipFill rotWithShape="1">
          <a:blip r:embed="rId2">
            <a:extLst>
              <a:ext uri="{28A0092B-C50C-407E-A947-70E740481C1C}">
                <a14:useLocalDpi xmlns:a14="http://schemas.microsoft.com/office/drawing/2010/main"/>
              </a:ext>
            </a:extLst>
          </a:blip>
          <a:srcRect b="3916"/>
          <a:stretch/>
        </p:blipFill>
        <p:spPr>
          <a:xfrm>
            <a:off x="2975" y="212832"/>
            <a:ext cx="12182875" cy="6246157"/>
          </a:xfrm>
          <a:prstGeom prst="rect">
            <a:avLst/>
          </a:prstGeom>
        </p:spPr>
      </p:pic>
    </p:spTree>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pic>
        <p:nvPicPr>
          <p:cNvPr id="14" name="BGS_BG_Image.jpg"/>
          <p:cNvPicPr>
            <a:picLocks noChangeAspect="1"/>
          </p:cNvPicPr>
          <p:nvPr/>
        </p:nvPicPr>
        <p:blipFill rotWithShape="1">
          <a:blip r:embed="rId2">
            <a:extLst>
              <a:ext uri="{28A0092B-C50C-407E-A947-70E740481C1C}">
                <a14:useLocalDpi xmlns:a14="http://schemas.microsoft.com/office/drawing/2010/main"/>
              </a:ext>
            </a:extLst>
          </a:blip>
          <a:srcRect b="3916"/>
          <a:stretch/>
        </p:blipFill>
        <p:spPr>
          <a:xfrm>
            <a:off x="2975" y="212832"/>
            <a:ext cx="12182875" cy="6246157"/>
          </a:xfrm>
          <a:prstGeom prst="rect">
            <a:avLst/>
          </a:prstGeom>
        </p:spPr>
      </p:pic>
      <p:sp>
        <p:nvSpPr>
          <p:cNvPr id="7" name="Rectangle 7"/>
          <p:cNvSpPr>
            <a:spLocks noGrp="1" noChangeArrowheads="1"/>
          </p:cNvSpPr>
          <p:nvPr>
            <p:ph type="sldNum" sz="quarter" idx="4"/>
          </p:nvPr>
        </p:nvSpPr>
        <p:spPr bwMode="auto">
          <a:xfrm>
            <a:off x="9395792" y="6532563"/>
            <a:ext cx="2376397" cy="246062"/>
          </a:xfrm>
          <a:prstGeom prst="rect">
            <a:avLst/>
          </a:prstGeom>
          <a:noFill/>
          <a:ln w="9525">
            <a:noFill/>
            <a:miter lim="800000"/>
            <a:headEnd/>
            <a:tailEnd/>
          </a:ln>
          <a:effectLst/>
        </p:spPr>
        <p:txBody>
          <a:bodyPr vert="horz" wrap="square" lIns="9144" tIns="9144" rIns="9144" bIns="9144" numCol="1" anchor="b" anchorCtr="0" compatLnSpc="1">
            <a:prstTxWarp prst="textNoShape">
              <a:avLst/>
            </a:prstTxWarp>
          </a:bodyPr>
          <a:lstStyle>
            <a:lvl1pPr algn="r" eaLnBrk="0" hangingPunct="0">
              <a:defRPr sz="600"/>
            </a:lvl1pPr>
          </a:lstStyle>
          <a:p>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pic>
        <p:nvPicPr>
          <p:cNvPr id="9" name="Picture 8" descr="BGS_Wordmark_Blue.ai"/>
          <p:cNvPicPr>
            <a:picLocks noChangeAspect="1"/>
          </p:cNvPicPr>
          <p:nvPr/>
        </p:nvPicPr>
        <p:blipFill rotWithShape="1">
          <a:blip r:embed="rId3" cstate="email">
            <a:extLst>
              <a:ext uri="{28A0092B-C50C-407E-A947-70E740481C1C}">
                <a14:useLocalDpi xmlns:a14="http://schemas.microsoft.com/office/drawing/2010/main"/>
              </a:ext>
            </a:extLst>
          </a:blip>
          <a:srcRect l="42351" t="46544" r="28181" b="46668"/>
          <a:stretch/>
        </p:blipFill>
        <p:spPr>
          <a:xfrm>
            <a:off x="10167456" y="438727"/>
            <a:ext cx="1557680" cy="235825"/>
          </a:xfrm>
          <a:prstGeom prst="rect">
            <a:avLst/>
          </a:prstGeom>
        </p:spPr>
      </p:pic>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6693" y="132399"/>
            <a:ext cx="2362859" cy="861131"/>
          </a:xfrm>
          <a:prstGeom prst="rect">
            <a:avLst/>
          </a:prstGeom>
        </p:spPr>
      </p:pic>
      <p:sp>
        <p:nvSpPr>
          <p:cNvPr id="11" name="Title 1"/>
          <p:cNvSpPr>
            <a:spLocks noGrp="1"/>
          </p:cNvSpPr>
          <p:nvPr>
            <p:ph type="title" hasCustomPrompt="1"/>
          </p:nvPr>
        </p:nvSpPr>
        <p:spPr>
          <a:xfrm>
            <a:off x="419100" y="3748311"/>
            <a:ext cx="11279688" cy="804495"/>
          </a:xfrm>
        </p:spPr>
        <p:txBody>
          <a:bodyPr lIns="0" tIns="0" rIns="0" bIns="0"/>
          <a:lstStyle>
            <a:lvl1pPr>
              <a:defRPr sz="4000" b="1" baseline="0">
                <a:latin typeface="Arial" charset="0"/>
                <a:ea typeface="Arial" charset="0"/>
                <a:cs typeface="Arial" charset="0"/>
              </a:defRPr>
            </a:lvl1pPr>
          </a:lstStyle>
          <a:p>
            <a:r>
              <a:rPr lang="en-US" dirty="0"/>
              <a:t>Presentation title</a:t>
            </a:r>
          </a:p>
        </p:txBody>
      </p:sp>
      <p:sp>
        <p:nvSpPr>
          <p:cNvPr id="12" name="Text Placeholder 5"/>
          <p:cNvSpPr>
            <a:spLocks noGrp="1"/>
          </p:cNvSpPr>
          <p:nvPr>
            <p:ph type="body" sz="quarter" idx="19" hasCustomPrompt="1"/>
          </p:nvPr>
        </p:nvSpPr>
        <p:spPr>
          <a:xfrm>
            <a:off x="434434" y="4658503"/>
            <a:ext cx="11264354" cy="276999"/>
          </a:xfrm>
        </p:spPr>
        <p:txBody>
          <a:bodyPr lIns="0" tIns="0" rIns="0" bIns="0"/>
          <a:lstStyle>
            <a:lvl1pPr marL="0" indent="0">
              <a:buNone/>
              <a:defRPr sz="2000" b="0" baseline="0">
                <a:solidFill>
                  <a:srgbClr val="258AD0"/>
                </a:solidFill>
                <a:latin typeface="Arial" charset="0"/>
                <a:ea typeface="Arial" charset="0"/>
                <a:cs typeface="Arial" charset="0"/>
              </a:defRPr>
            </a:lvl1pPr>
            <a:lvl2pPr marL="100584" indent="-164592">
              <a:buClr>
                <a:srgbClr val="48545C"/>
              </a:buClr>
              <a:defRPr sz="1600" baseline="0">
                <a:solidFill>
                  <a:srgbClr val="48545C"/>
                </a:solidFill>
              </a:defRPr>
            </a:lvl2pPr>
            <a:lvl3pPr marL="329184" indent="-164592">
              <a:buClr>
                <a:srgbClr val="48545C"/>
              </a:buClr>
              <a:buFont typeface="Wingdings" charset="2"/>
              <a:buChar char="§"/>
              <a:defRPr sz="1600">
                <a:solidFill>
                  <a:srgbClr val="48545C"/>
                </a:solidFill>
              </a:defRPr>
            </a:lvl3pPr>
            <a:lvl4pPr marL="512064" indent="-163513">
              <a:buClr>
                <a:srgbClr val="48545C"/>
              </a:buClr>
              <a:buFont typeface="Wingdings" charset="2"/>
              <a:buChar char="§"/>
              <a:defRPr sz="1200">
                <a:solidFill>
                  <a:srgbClr val="48545C"/>
                </a:solidFill>
              </a:defRPr>
            </a:lvl4pPr>
            <a:lvl5pPr marL="957263" indent="-163513">
              <a:buFont typeface="Wingdings" charset="2"/>
              <a:buChar char="§"/>
              <a:defRPr/>
            </a:lvl5pPr>
          </a:lstStyle>
          <a:p>
            <a:pPr lvl="0"/>
            <a:r>
              <a:rPr lang="en-US" dirty="0"/>
              <a:t>Presentation sub-title</a:t>
            </a:r>
          </a:p>
        </p:txBody>
      </p:sp>
      <p:sp>
        <p:nvSpPr>
          <p:cNvPr id="13" name="Text Placeholder 5"/>
          <p:cNvSpPr>
            <a:spLocks noGrp="1"/>
          </p:cNvSpPr>
          <p:nvPr>
            <p:ph type="body" sz="quarter" idx="20" hasCustomPrompt="1"/>
          </p:nvPr>
        </p:nvSpPr>
        <p:spPr>
          <a:xfrm>
            <a:off x="434434" y="5137623"/>
            <a:ext cx="5756450" cy="276999"/>
          </a:xfrm>
        </p:spPr>
        <p:txBody>
          <a:bodyPr lIns="0" tIns="0" rIns="0" bIns="0"/>
          <a:lstStyle>
            <a:lvl1pPr marL="0" indent="0">
              <a:buNone/>
              <a:defRPr sz="2000" b="0" baseline="0">
                <a:solidFill>
                  <a:srgbClr val="0E182F"/>
                </a:solidFill>
                <a:latin typeface="Arial" charset="0"/>
                <a:ea typeface="Arial" charset="0"/>
                <a:cs typeface="Arial" charset="0"/>
              </a:defRPr>
            </a:lvl1pPr>
            <a:lvl2pPr marL="100584" indent="-164592">
              <a:buClr>
                <a:srgbClr val="48545C"/>
              </a:buClr>
              <a:defRPr sz="1600" baseline="0">
                <a:solidFill>
                  <a:srgbClr val="48545C"/>
                </a:solidFill>
              </a:defRPr>
            </a:lvl2pPr>
            <a:lvl3pPr marL="329184" indent="-164592">
              <a:buClr>
                <a:srgbClr val="48545C"/>
              </a:buClr>
              <a:buFont typeface="Wingdings" charset="2"/>
              <a:buChar char="§"/>
              <a:defRPr sz="1600">
                <a:solidFill>
                  <a:srgbClr val="48545C"/>
                </a:solidFill>
              </a:defRPr>
            </a:lvl3pPr>
            <a:lvl4pPr marL="512064" indent="-163513">
              <a:buClr>
                <a:srgbClr val="48545C"/>
              </a:buClr>
              <a:buFont typeface="Wingdings" charset="2"/>
              <a:buChar char="§"/>
              <a:defRPr sz="1200">
                <a:solidFill>
                  <a:srgbClr val="48545C"/>
                </a:solidFill>
              </a:defRPr>
            </a:lvl4pPr>
            <a:lvl5pPr marL="957263" indent="-163513">
              <a:buFont typeface="Wingdings" charset="2"/>
              <a:buChar char="§"/>
              <a:defRPr/>
            </a:lvl5pPr>
          </a:lstStyle>
          <a:p>
            <a:pPr lvl="0"/>
            <a:r>
              <a:rPr lang="en-US" dirty="0"/>
              <a:t>Month XX, 2017</a:t>
            </a:r>
          </a:p>
        </p:txBody>
      </p:sp>
      <p:pic>
        <p:nvPicPr>
          <p:cNvPr id="15" name="BGS_3Bar_Graphic_Thin.jpg" descr="/Users/zf568d/Desktop/309063_BGS_Presentation_Update/02_In_Work/Deliverables/02_BGS PPT Template - New Version/Inwork/Links/BGS_3Bar_Graphic_Thin.jpg"/>
          <p:cNvPicPr>
            <a:picLocks noChangeAspect="1"/>
          </p:cNvPicPr>
          <p:nvPr/>
        </p:nvPicPr>
        <p:blipFill>
          <a:blip r:embed="rId5" r:link="rId6" cstate="screen">
            <a:extLst>
              <a:ext uri="{28A0092B-C50C-407E-A947-70E740481C1C}">
                <a14:useLocalDpi xmlns:a14="http://schemas.microsoft.com/office/drawing/2010/main"/>
              </a:ext>
            </a:extLst>
          </a:blip>
          <a:stretch>
            <a:fillRect/>
          </a:stretch>
        </p:blipFill>
        <p:spPr>
          <a:xfrm>
            <a:off x="0" y="3601531"/>
            <a:ext cx="12188825" cy="137159"/>
          </a:xfrm>
          <a:prstGeom prst="rect">
            <a:avLst/>
          </a:prstGeom>
        </p:spPr>
      </p:pic>
    </p:spTree>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264">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3904735"/>
            <a:ext cx="12192616" cy="1018032"/>
          </a:xfrm>
          <a:prstGeom prst="rect">
            <a:avLst/>
          </a:prstGeom>
        </p:spPr>
      </p:pic>
      <p:sp>
        <p:nvSpPr>
          <p:cNvPr id="7" name="Rectangle 7"/>
          <p:cNvSpPr>
            <a:spLocks noGrp="1" noChangeArrowheads="1"/>
          </p:cNvSpPr>
          <p:nvPr>
            <p:ph type="sldNum" sz="quarter" idx="4"/>
          </p:nvPr>
        </p:nvSpPr>
        <p:spPr bwMode="auto">
          <a:xfrm>
            <a:off x="9395792" y="6532563"/>
            <a:ext cx="2376397" cy="246062"/>
          </a:xfrm>
          <a:prstGeom prst="rect">
            <a:avLst/>
          </a:prstGeom>
          <a:noFill/>
          <a:ln w="9525">
            <a:noFill/>
            <a:miter lim="800000"/>
            <a:headEnd/>
            <a:tailEnd/>
          </a:ln>
          <a:effectLst/>
        </p:spPr>
        <p:txBody>
          <a:bodyPr vert="horz" wrap="square" lIns="9144" tIns="9144" rIns="9144" bIns="9144" numCol="1" anchor="b" anchorCtr="0" compatLnSpc="1">
            <a:prstTxWarp prst="textNoShape">
              <a:avLst/>
            </a:prstTxWarp>
          </a:bodyPr>
          <a:lstStyle>
            <a:lvl1pPr algn="r" eaLnBrk="0" hangingPunct="0">
              <a:defRPr sz="600"/>
            </a:lvl1pPr>
          </a:lstStyle>
          <a:p>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pic>
        <p:nvPicPr>
          <p:cNvPr id="9" name="Picture 8" descr="BGS_Wordmark_Blue.ai"/>
          <p:cNvPicPr>
            <a:picLocks noChangeAspect="1"/>
          </p:cNvPicPr>
          <p:nvPr/>
        </p:nvPicPr>
        <p:blipFill rotWithShape="1">
          <a:blip r:embed="rId3" cstate="email">
            <a:extLst>
              <a:ext uri="{28A0092B-C50C-407E-A947-70E740481C1C}">
                <a14:useLocalDpi xmlns:a14="http://schemas.microsoft.com/office/drawing/2010/main"/>
              </a:ext>
            </a:extLst>
          </a:blip>
          <a:srcRect l="42351" t="46544" r="28181" b="46668"/>
          <a:stretch/>
        </p:blipFill>
        <p:spPr>
          <a:xfrm>
            <a:off x="10167456" y="438727"/>
            <a:ext cx="1557680" cy="235825"/>
          </a:xfrm>
          <a:prstGeom prst="rect">
            <a:avLst/>
          </a:prstGeom>
        </p:spPr>
      </p:pic>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6693" y="132399"/>
            <a:ext cx="2362859" cy="861131"/>
          </a:xfrm>
          <a:prstGeom prst="rect">
            <a:avLst/>
          </a:prstGeom>
        </p:spPr>
      </p:pic>
      <p:pic>
        <p:nvPicPr>
          <p:cNvPr id="17" name="BGS_3Bar_Graphic_Thin.jpg" descr="/Users/zf568d/Desktop/309063_BGS_Presentation_Update/02_In_Work/Deliverables/02_BGS PPT Template - New Version/Inwork/Links/BGS_3Bar_Graphic_Thin.jpg"/>
          <p:cNvPicPr>
            <a:picLocks noChangeAspect="1"/>
          </p:cNvPicPr>
          <p:nvPr/>
        </p:nvPicPr>
        <p:blipFill>
          <a:blip r:embed="rId5" r:link="rId6" cstate="screen">
            <a:extLst>
              <a:ext uri="{28A0092B-C50C-407E-A947-70E740481C1C}">
                <a14:useLocalDpi xmlns:a14="http://schemas.microsoft.com/office/drawing/2010/main"/>
              </a:ext>
            </a:extLst>
          </a:blip>
          <a:stretch>
            <a:fillRect/>
          </a:stretch>
        </p:blipFill>
        <p:spPr>
          <a:xfrm>
            <a:off x="0" y="3601531"/>
            <a:ext cx="12188825" cy="137159"/>
          </a:xfrm>
          <a:prstGeom prst="rect">
            <a:avLst/>
          </a:prstGeom>
        </p:spPr>
      </p:pic>
      <p:sp>
        <p:nvSpPr>
          <p:cNvPr id="18" name="Title 1"/>
          <p:cNvSpPr>
            <a:spLocks noGrp="1"/>
          </p:cNvSpPr>
          <p:nvPr>
            <p:ph type="title" hasCustomPrompt="1"/>
          </p:nvPr>
        </p:nvSpPr>
        <p:spPr>
          <a:xfrm>
            <a:off x="396915" y="4082554"/>
            <a:ext cx="11279688" cy="804495"/>
          </a:xfrm>
        </p:spPr>
        <p:txBody>
          <a:bodyPr lIns="0" rIns="0"/>
          <a:lstStyle>
            <a:lvl1pPr>
              <a:defRPr sz="4000" b="1" baseline="0">
                <a:solidFill>
                  <a:schemeClr val="bg1"/>
                </a:solidFill>
                <a:latin typeface="Arial" charset="0"/>
                <a:ea typeface="Arial" charset="0"/>
                <a:cs typeface="Arial" charset="0"/>
              </a:defRPr>
            </a:lvl1pPr>
          </a:lstStyle>
          <a:p>
            <a:r>
              <a:rPr lang="en-US" dirty="0"/>
              <a:t>Presentation title</a:t>
            </a:r>
          </a:p>
        </p:txBody>
      </p:sp>
      <p:sp>
        <p:nvSpPr>
          <p:cNvPr id="19" name="Text Placeholder 5"/>
          <p:cNvSpPr>
            <a:spLocks noGrp="1"/>
          </p:cNvSpPr>
          <p:nvPr>
            <p:ph type="body" sz="quarter" idx="19" hasCustomPrompt="1"/>
          </p:nvPr>
        </p:nvSpPr>
        <p:spPr>
          <a:xfrm>
            <a:off x="428445" y="4992746"/>
            <a:ext cx="4605864" cy="276999"/>
          </a:xfrm>
        </p:spPr>
        <p:txBody>
          <a:bodyPr lIns="0" rIns="0"/>
          <a:lstStyle>
            <a:lvl1pPr marL="0" indent="0">
              <a:buNone/>
              <a:defRPr sz="2000" b="0" baseline="0">
                <a:solidFill>
                  <a:srgbClr val="258AD0"/>
                </a:solidFill>
                <a:latin typeface="Arial" charset="0"/>
                <a:ea typeface="Arial" charset="0"/>
                <a:cs typeface="Arial" charset="0"/>
              </a:defRPr>
            </a:lvl1pPr>
            <a:lvl2pPr marL="100584" indent="-164592">
              <a:buClr>
                <a:srgbClr val="48545C"/>
              </a:buClr>
              <a:defRPr sz="1600" baseline="0">
                <a:solidFill>
                  <a:srgbClr val="48545C"/>
                </a:solidFill>
              </a:defRPr>
            </a:lvl2pPr>
            <a:lvl3pPr marL="329184" indent="-164592">
              <a:buClr>
                <a:srgbClr val="48545C"/>
              </a:buClr>
              <a:buFont typeface="Wingdings" charset="2"/>
              <a:buChar char="§"/>
              <a:defRPr sz="1600">
                <a:solidFill>
                  <a:srgbClr val="48545C"/>
                </a:solidFill>
              </a:defRPr>
            </a:lvl3pPr>
            <a:lvl4pPr marL="512064" indent="-163513">
              <a:buClr>
                <a:srgbClr val="48545C"/>
              </a:buClr>
              <a:buFont typeface="Wingdings" charset="2"/>
              <a:buChar char="§"/>
              <a:defRPr sz="1200">
                <a:solidFill>
                  <a:srgbClr val="48545C"/>
                </a:solidFill>
              </a:defRPr>
            </a:lvl4pPr>
            <a:lvl5pPr marL="957263" indent="-163513">
              <a:buFont typeface="Wingdings" charset="2"/>
              <a:buChar char="§"/>
              <a:defRPr/>
            </a:lvl5pPr>
          </a:lstStyle>
          <a:p>
            <a:pPr lvl="0"/>
            <a:r>
              <a:rPr lang="en-US" dirty="0"/>
              <a:t>Presentation sub-title</a:t>
            </a:r>
          </a:p>
        </p:txBody>
      </p:sp>
      <p:sp>
        <p:nvSpPr>
          <p:cNvPr id="20" name="Text Placeholder 5"/>
          <p:cNvSpPr>
            <a:spLocks noGrp="1"/>
          </p:cNvSpPr>
          <p:nvPr>
            <p:ph type="body" sz="quarter" idx="20" hasCustomPrompt="1"/>
          </p:nvPr>
        </p:nvSpPr>
        <p:spPr>
          <a:xfrm>
            <a:off x="6015739" y="4992746"/>
            <a:ext cx="5756450" cy="276999"/>
          </a:xfrm>
        </p:spPr>
        <p:txBody>
          <a:bodyPr/>
          <a:lstStyle>
            <a:lvl1pPr marL="0" indent="0" algn="r">
              <a:buNone/>
              <a:defRPr sz="2000" b="0" baseline="0">
                <a:solidFill>
                  <a:srgbClr val="0E182F"/>
                </a:solidFill>
                <a:latin typeface="Arial" charset="0"/>
                <a:ea typeface="Arial" charset="0"/>
                <a:cs typeface="Arial" charset="0"/>
              </a:defRPr>
            </a:lvl1pPr>
            <a:lvl2pPr marL="100584" indent="-164592">
              <a:buClr>
                <a:srgbClr val="48545C"/>
              </a:buClr>
              <a:defRPr sz="1600" baseline="0">
                <a:solidFill>
                  <a:srgbClr val="48545C"/>
                </a:solidFill>
              </a:defRPr>
            </a:lvl2pPr>
            <a:lvl3pPr marL="329184" indent="-164592">
              <a:buClr>
                <a:srgbClr val="48545C"/>
              </a:buClr>
              <a:buFont typeface="Wingdings" charset="2"/>
              <a:buChar char="§"/>
              <a:defRPr sz="1600">
                <a:solidFill>
                  <a:srgbClr val="48545C"/>
                </a:solidFill>
              </a:defRPr>
            </a:lvl3pPr>
            <a:lvl4pPr marL="512064" indent="-163513">
              <a:buClr>
                <a:srgbClr val="48545C"/>
              </a:buClr>
              <a:buFont typeface="Wingdings" charset="2"/>
              <a:buChar char="§"/>
              <a:defRPr sz="1200">
                <a:solidFill>
                  <a:srgbClr val="48545C"/>
                </a:solidFill>
              </a:defRPr>
            </a:lvl4pPr>
            <a:lvl5pPr marL="957263" indent="-163513">
              <a:buFont typeface="Wingdings" charset="2"/>
              <a:buChar char="§"/>
              <a:defRPr/>
            </a:lvl5pPr>
          </a:lstStyle>
          <a:p>
            <a:pPr lvl="0"/>
            <a:r>
              <a:rPr lang="en-US" dirty="0"/>
              <a:t>Month XX, 2017</a:t>
            </a:r>
          </a:p>
        </p:txBody>
      </p:sp>
    </p:spTree>
    <p:extLst/>
  </p:cSld>
  <p:clrMapOvr>
    <a:masterClrMapping/>
  </p:clrMapOvr>
  <p:extLst mod="1">
    <p:ext uri="{DCECCB84-F9BA-43D5-87BE-67443E8EF086}">
      <p15:sldGuideLst xmlns:p15="http://schemas.microsoft.com/office/powerpoint/2012/main">
        <p15:guide id="1" orient="horz" pos="2256">
          <p15:clr>
            <a:srgbClr val="FBAE40"/>
          </p15:clr>
        </p15:guide>
        <p15:guide id="2" pos="3840">
          <p15:clr>
            <a:srgbClr val="FBAE40"/>
          </p15:clr>
        </p15:guide>
        <p15:guide id="3" pos="264">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3_Divider">
    <p:spTree>
      <p:nvGrpSpPr>
        <p:cNvPr id="1" name=""/>
        <p:cNvGrpSpPr/>
        <p:nvPr/>
      </p:nvGrpSpPr>
      <p:grpSpPr>
        <a:xfrm>
          <a:off x="0" y="0"/>
          <a:ext cx="0" cy="0"/>
          <a:chOff x="0" y="0"/>
          <a:chExt cx="0" cy="0"/>
        </a:xfrm>
      </p:grpSpPr>
      <p:sp>
        <p:nvSpPr>
          <p:cNvPr id="15" name="Rectangle 14"/>
          <p:cNvSpPr/>
          <p:nvPr/>
        </p:nvSpPr>
        <p:spPr>
          <a:xfrm>
            <a:off x="0" y="1"/>
            <a:ext cx="12188825" cy="6858000"/>
          </a:xfrm>
          <a:prstGeom prst="rect">
            <a:avLst/>
          </a:prstGeom>
          <a:gradFill>
            <a:gsLst>
              <a:gs pos="0">
                <a:srgbClr val="75B6D9"/>
              </a:gs>
              <a:gs pos="100000">
                <a:schemeClr val="bg1"/>
              </a:gs>
              <a:gs pos="16000">
                <a:srgbClr val="AED4D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11" name="Group 10"/>
          <p:cNvGrpSpPr/>
          <p:nvPr/>
        </p:nvGrpSpPr>
        <p:grpSpPr>
          <a:xfrm>
            <a:off x="0" y="5916488"/>
            <a:ext cx="12188825" cy="731541"/>
            <a:chOff x="0" y="5798858"/>
            <a:chExt cx="12188825" cy="731541"/>
          </a:xfrm>
        </p:grpSpPr>
        <p:pic>
          <p:nvPicPr>
            <p:cNvPr id="12" name="BGS_BG_3Bar_Large.png" descr="/Users/zf568d/Desktop/309063_BGS_Presentation_Update/02_In_Work/Deliverables/02_BGS PPT Template - New Version/Inwork/Links/309063_BGS_PPT_Template_Update_v1/BGS_BG_3Bar_Large.png"/>
            <p:cNvPicPr>
              <a:picLocks noChangeAspect="1"/>
            </p:cNvPicPr>
            <p:nvPr/>
          </p:nvPicPr>
          <p:blipFill rotWithShape="1">
            <a:blip r:embed="rId2" r:link="rId3" cstate="screen">
              <a:extLst>
                <a:ext uri="{28A0092B-C50C-407E-A947-70E740481C1C}">
                  <a14:useLocalDpi xmlns:a14="http://schemas.microsoft.com/office/drawing/2010/main"/>
                </a:ext>
              </a:extLst>
            </a:blip>
            <a:srcRect/>
            <a:stretch>
              <a:fillRect/>
            </a:stretch>
          </p:blipFill>
          <p:spPr>
            <a:xfrm>
              <a:off x="0" y="6060533"/>
              <a:ext cx="12188825" cy="469866"/>
            </a:xfrm>
            <a:prstGeom prst="rect">
              <a:avLst/>
            </a:prstGeom>
          </p:spPr>
        </p:pic>
        <p:pic>
          <p:nvPicPr>
            <p:cNvPr id="13" name="BGS_3Bar_Graphic_Thin.jpg" descr="/Users/zf568d/Desktop/309063_BGS_Presentation_Update/02_In_Work/Deliverables/02_BGS PPT Template - New Version/Inwork/Links/BGS_3Bar_Graphic_Thin.jpg"/>
            <p:cNvPicPr>
              <a:picLocks noChangeAspect="1"/>
            </p:cNvPicPr>
            <p:nvPr/>
          </p:nvPicPr>
          <p:blipFill>
            <a:blip r:embed="rId4" r:link="rId5" cstate="screen">
              <a:extLst>
                <a:ext uri="{28A0092B-C50C-407E-A947-70E740481C1C}">
                  <a14:useLocalDpi xmlns:a14="http://schemas.microsoft.com/office/drawing/2010/main"/>
                </a:ext>
              </a:extLst>
            </a:blip>
            <a:stretch>
              <a:fillRect/>
            </a:stretch>
          </p:blipFill>
          <p:spPr>
            <a:xfrm>
              <a:off x="0" y="5798858"/>
              <a:ext cx="12188825" cy="137159"/>
            </a:xfrm>
            <a:prstGeom prst="rect">
              <a:avLst/>
            </a:prstGeom>
          </p:spPr>
        </p:pic>
      </p:grpSp>
      <p:sp>
        <p:nvSpPr>
          <p:cNvPr id="7" name="Rectangle 7"/>
          <p:cNvSpPr>
            <a:spLocks noGrp="1" noChangeArrowheads="1"/>
          </p:cNvSpPr>
          <p:nvPr>
            <p:ph type="sldNum" sz="quarter" idx="4"/>
          </p:nvPr>
        </p:nvSpPr>
        <p:spPr bwMode="auto">
          <a:xfrm>
            <a:off x="9395792" y="6322591"/>
            <a:ext cx="2376397" cy="246062"/>
          </a:xfrm>
          <a:prstGeom prst="rect">
            <a:avLst/>
          </a:prstGeom>
          <a:noFill/>
          <a:ln w="9525">
            <a:noFill/>
            <a:miter lim="800000"/>
            <a:headEnd/>
            <a:tailEnd/>
          </a:ln>
          <a:effectLst/>
        </p:spPr>
        <p:txBody>
          <a:bodyPr vert="horz" wrap="square" lIns="9144" tIns="9144" rIns="9144" bIns="9144" numCol="1" anchor="b" anchorCtr="0" compatLnSpc="1">
            <a:prstTxWarp prst="textNoShape">
              <a:avLst/>
            </a:prstTxWarp>
          </a:bodyPr>
          <a:lstStyle>
            <a:lvl1pPr algn="r" eaLnBrk="0" hangingPunct="0">
              <a:defRPr sz="600">
                <a:solidFill>
                  <a:schemeClr val="accent1"/>
                </a:solidFill>
              </a:defRPr>
            </a:lvl1pPr>
          </a:lstStyle>
          <a:p>
            <a:fld id="{689318A1-174D-4DEE-8106-03A37B9BCF15}" type="slidenum">
              <a:rPr lang="en-US" sz="1000" smtClean="0">
                <a:solidFill>
                  <a:srgbClr val="009BDE"/>
                </a:solidFill>
              </a:rPr>
              <a:pPr/>
              <a:t>‹#›</a:t>
            </a:fld>
            <a:endParaRPr lang="en-US" sz="1000" dirty="0">
              <a:solidFill>
                <a:srgbClr val="009BDE"/>
              </a:solidFill>
            </a:endParaRPr>
          </a:p>
        </p:txBody>
      </p:sp>
      <p:sp>
        <p:nvSpPr>
          <p:cNvPr id="8" name="Footer Placeholder 4"/>
          <p:cNvSpPr txBox="1">
            <a:spLocks/>
          </p:cNvSpPr>
          <p:nvPr/>
        </p:nvSpPr>
        <p:spPr bwMode="auto">
          <a:xfrm>
            <a:off x="3961368" y="6181303"/>
            <a:ext cx="4266089" cy="374650"/>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defPPr>
              <a:defRPr lang="en-US"/>
            </a:defPPr>
            <a:lvl1pPr algn="ctr" rtl="0" eaLnBrk="0" fontAlgn="base" hangingPunct="0">
              <a:spcBef>
                <a:spcPct val="0"/>
              </a:spcBef>
              <a:spcAft>
                <a:spcPct val="0"/>
              </a:spcAft>
              <a:defRPr sz="1000" b="1" kern="1200">
                <a:solidFill>
                  <a:schemeClr val="bg1">
                    <a:lumMod val="50000"/>
                  </a:schemeClr>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a:solidFill>
                  <a:srgbClr val="FFFFFF"/>
                </a:solidFill>
              </a:rPr>
              <a:t>BOEING PROPRIETARY</a:t>
            </a:r>
          </a:p>
        </p:txBody>
      </p:sp>
      <p:sp>
        <p:nvSpPr>
          <p:cNvPr id="14" name="Rectangle 5"/>
          <p:cNvSpPr>
            <a:spLocks noChangeArrowheads="1"/>
          </p:cNvSpPr>
          <p:nvPr/>
        </p:nvSpPr>
        <p:spPr bwMode="auto">
          <a:xfrm>
            <a:off x="414521" y="6448004"/>
            <a:ext cx="2753066" cy="111125"/>
          </a:xfrm>
          <a:prstGeom prst="rect">
            <a:avLst/>
          </a:prstGeom>
          <a:noFill/>
          <a:ln w="12700">
            <a:noFill/>
            <a:miter lim="800000"/>
            <a:headEnd type="none" w="sm" len="sm"/>
            <a:tailEnd type="none" w="sm" len="sm"/>
          </a:ln>
          <a:effectLst/>
        </p:spPr>
        <p:txBody>
          <a:bodyPr lIns="9144" tIns="9144" rIns="9144" bIns="9144" anchor="b">
            <a:spAutoFit/>
          </a:bodyPr>
          <a:lstStyle/>
          <a:p>
            <a:pPr defTabSz="820738" eaLnBrk="0" hangingPunct="0"/>
            <a:r>
              <a:rPr lang="en-US" sz="600" dirty="0">
                <a:solidFill>
                  <a:srgbClr val="FFFFFF"/>
                </a:solidFill>
                <a:latin typeface="Arial" charset="0"/>
                <a:ea typeface="Arial" charset="0"/>
                <a:cs typeface="Arial" charset="0"/>
              </a:rPr>
              <a:t>Copyright © 2017 Boeing. All rights reserved.</a:t>
            </a:r>
          </a:p>
        </p:txBody>
      </p:sp>
      <p:sp>
        <p:nvSpPr>
          <p:cNvPr id="10" name="Text Placeholder 2"/>
          <p:cNvSpPr>
            <a:spLocks noGrp="1"/>
          </p:cNvSpPr>
          <p:nvPr>
            <p:ph type="body" sz="quarter" idx="10" hasCustomPrompt="1"/>
          </p:nvPr>
        </p:nvSpPr>
        <p:spPr>
          <a:xfrm>
            <a:off x="325438" y="2880948"/>
            <a:ext cx="10972800" cy="546100"/>
          </a:xfrm>
        </p:spPr>
        <p:txBody>
          <a:bodyPr>
            <a:normAutofit/>
          </a:bodyPr>
          <a:lstStyle>
            <a:lvl1pPr marL="0" indent="0">
              <a:buNone/>
              <a:defRPr sz="3000" b="1">
                <a:latin typeface="Arial" charset="0"/>
                <a:ea typeface="Arial" charset="0"/>
                <a:cs typeface="Arial" charset="0"/>
              </a:defRPr>
            </a:lvl1pPr>
          </a:lstStyle>
          <a:p>
            <a:pPr lvl="0"/>
            <a:r>
              <a:rPr lang="en-US" dirty="0"/>
              <a:t>Divider Title (Arial 30pt)</a:t>
            </a:r>
          </a:p>
        </p:txBody>
      </p:sp>
    </p:spTree>
    <p:extLst/>
  </p:cSld>
  <p:clrMapOvr>
    <a:masterClrMapping/>
  </p:clrMapOvr>
  <p:extLst mod="1">
    <p:ext uri="{DCECCB84-F9BA-43D5-87BE-67443E8EF086}">
      <p15:sldGuideLst xmlns:p15="http://schemas.microsoft.com/office/powerpoint/2012/main">
        <p15:guide id="1" orient="horz" pos="3904">
          <p15:clr>
            <a:srgbClr val="FBAE40"/>
          </p15:clr>
        </p15:guide>
        <p15:guide id="2" pos="3840">
          <p15:clr>
            <a:srgbClr val="FBAE40"/>
          </p15:clr>
        </p15:guide>
        <p15:guide id="3" pos="264">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4_Divider">
    <p:spTree>
      <p:nvGrpSpPr>
        <p:cNvPr id="1" name=""/>
        <p:cNvGrpSpPr/>
        <p:nvPr/>
      </p:nvGrpSpPr>
      <p:grpSpPr>
        <a:xfrm>
          <a:off x="0" y="0"/>
          <a:ext cx="0" cy="0"/>
          <a:chOff x="0" y="0"/>
          <a:chExt cx="0" cy="0"/>
        </a:xfrm>
      </p:grpSpPr>
      <p:sp>
        <p:nvSpPr>
          <p:cNvPr id="10" name="Text Placeholder 2"/>
          <p:cNvSpPr>
            <a:spLocks noGrp="1"/>
          </p:cNvSpPr>
          <p:nvPr>
            <p:ph type="body" sz="quarter" idx="10" hasCustomPrompt="1"/>
          </p:nvPr>
        </p:nvSpPr>
        <p:spPr>
          <a:xfrm>
            <a:off x="325438" y="2880948"/>
            <a:ext cx="10972800" cy="546100"/>
          </a:xfrm>
        </p:spPr>
        <p:txBody>
          <a:bodyPr>
            <a:normAutofit/>
          </a:bodyPr>
          <a:lstStyle>
            <a:lvl1pPr marL="0" indent="0">
              <a:buNone/>
              <a:defRPr sz="3000" b="1">
                <a:latin typeface="Arial" charset="0"/>
                <a:ea typeface="Arial" charset="0"/>
                <a:cs typeface="Arial" charset="0"/>
              </a:defRPr>
            </a:lvl1pPr>
          </a:lstStyle>
          <a:p>
            <a:pPr lvl="0"/>
            <a:r>
              <a:rPr lang="en-US" dirty="0"/>
              <a:t>Divider Title (Arial 30pt)</a:t>
            </a:r>
          </a:p>
        </p:txBody>
      </p:sp>
      <p:grpSp>
        <p:nvGrpSpPr>
          <p:cNvPr id="20" name="Group 19"/>
          <p:cNvGrpSpPr/>
          <p:nvPr/>
        </p:nvGrpSpPr>
        <p:grpSpPr>
          <a:xfrm>
            <a:off x="0" y="5916488"/>
            <a:ext cx="12188825" cy="731541"/>
            <a:chOff x="0" y="5798858"/>
            <a:chExt cx="12188825" cy="731541"/>
          </a:xfrm>
        </p:grpSpPr>
        <p:pic>
          <p:nvPicPr>
            <p:cNvPr id="21" name="BGS_BG_3Bar_Large.png" descr="/Users/zf568d/Desktop/309063_BGS_Presentation_Update/02_In_Work/Deliverables/02_BGS PPT Template - New Version/Inwork/Links/309063_BGS_PPT_Template_Update_v1/BGS_BG_3Bar_Large.png"/>
            <p:cNvPicPr>
              <a:picLocks noChangeAspect="1"/>
            </p:cNvPicPr>
            <p:nvPr/>
          </p:nvPicPr>
          <p:blipFill rotWithShape="1">
            <a:blip r:embed="rId2" r:link="rId3" cstate="screen">
              <a:extLst>
                <a:ext uri="{28A0092B-C50C-407E-A947-70E740481C1C}">
                  <a14:useLocalDpi xmlns:a14="http://schemas.microsoft.com/office/drawing/2010/main"/>
                </a:ext>
              </a:extLst>
            </a:blip>
            <a:srcRect/>
            <a:stretch>
              <a:fillRect/>
            </a:stretch>
          </p:blipFill>
          <p:spPr>
            <a:xfrm>
              <a:off x="0" y="6060533"/>
              <a:ext cx="12188825" cy="469866"/>
            </a:xfrm>
            <a:prstGeom prst="rect">
              <a:avLst/>
            </a:prstGeom>
          </p:spPr>
        </p:pic>
        <p:pic>
          <p:nvPicPr>
            <p:cNvPr id="22" name="BGS_3Bar_Graphic_Thin.jpg" descr="/Users/zf568d/Desktop/309063_BGS_Presentation_Update/02_In_Work/Deliverables/02_BGS PPT Template - New Version/Inwork/Links/BGS_3Bar_Graphic_Thin.jpg"/>
            <p:cNvPicPr>
              <a:picLocks noChangeAspect="1"/>
            </p:cNvPicPr>
            <p:nvPr/>
          </p:nvPicPr>
          <p:blipFill>
            <a:blip r:embed="rId4" r:link="rId5" cstate="screen">
              <a:extLst>
                <a:ext uri="{28A0092B-C50C-407E-A947-70E740481C1C}">
                  <a14:useLocalDpi xmlns:a14="http://schemas.microsoft.com/office/drawing/2010/main"/>
                </a:ext>
              </a:extLst>
            </a:blip>
            <a:stretch>
              <a:fillRect/>
            </a:stretch>
          </p:blipFill>
          <p:spPr>
            <a:xfrm>
              <a:off x="0" y="5798858"/>
              <a:ext cx="12188825" cy="137159"/>
            </a:xfrm>
            <a:prstGeom prst="rect">
              <a:avLst/>
            </a:prstGeom>
          </p:spPr>
        </p:pic>
      </p:grpSp>
      <p:sp>
        <p:nvSpPr>
          <p:cNvPr id="23" name="Rectangle 7"/>
          <p:cNvSpPr>
            <a:spLocks noGrp="1" noChangeArrowheads="1"/>
          </p:cNvSpPr>
          <p:nvPr>
            <p:ph type="sldNum" sz="quarter" idx="4"/>
          </p:nvPr>
        </p:nvSpPr>
        <p:spPr bwMode="auto">
          <a:xfrm>
            <a:off x="9395792" y="6322591"/>
            <a:ext cx="2376397" cy="246062"/>
          </a:xfrm>
          <a:prstGeom prst="rect">
            <a:avLst/>
          </a:prstGeom>
          <a:noFill/>
          <a:ln w="9525">
            <a:noFill/>
            <a:miter lim="800000"/>
            <a:headEnd/>
            <a:tailEnd/>
          </a:ln>
          <a:effectLst/>
        </p:spPr>
        <p:txBody>
          <a:bodyPr vert="horz" wrap="square" lIns="9144" tIns="9144" rIns="9144" bIns="9144" numCol="1" anchor="b" anchorCtr="0" compatLnSpc="1">
            <a:prstTxWarp prst="textNoShape">
              <a:avLst/>
            </a:prstTxWarp>
          </a:bodyPr>
          <a:lstStyle>
            <a:lvl1pPr algn="r" eaLnBrk="0" hangingPunct="0">
              <a:defRPr sz="600">
                <a:solidFill>
                  <a:schemeClr val="accent1"/>
                </a:solidFill>
              </a:defRPr>
            </a:lvl1pPr>
          </a:lstStyle>
          <a:p>
            <a:fld id="{689318A1-174D-4DEE-8106-03A37B9BCF15}" type="slidenum">
              <a:rPr lang="en-US" sz="1000" smtClean="0">
                <a:solidFill>
                  <a:srgbClr val="009BDE"/>
                </a:solidFill>
              </a:rPr>
              <a:pPr/>
              <a:t>‹#›</a:t>
            </a:fld>
            <a:endParaRPr lang="en-US" sz="1000" dirty="0">
              <a:solidFill>
                <a:srgbClr val="009BDE"/>
              </a:solidFill>
            </a:endParaRPr>
          </a:p>
        </p:txBody>
      </p:sp>
      <p:sp>
        <p:nvSpPr>
          <p:cNvPr id="24" name="Footer Placeholder 4"/>
          <p:cNvSpPr txBox="1">
            <a:spLocks/>
          </p:cNvSpPr>
          <p:nvPr/>
        </p:nvSpPr>
        <p:spPr bwMode="auto">
          <a:xfrm>
            <a:off x="3961368" y="6181303"/>
            <a:ext cx="4266089" cy="374650"/>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defPPr>
              <a:defRPr lang="en-US"/>
            </a:defPPr>
            <a:lvl1pPr algn="ctr" rtl="0" eaLnBrk="0" fontAlgn="base" hangingPunct="0">
              <a:spcBef>
                <a:spcPct val="0"/>
              </a:spcBef>
              <a:spcAft>
                <a:spcPct val="0"/>
              </a:spcAft>
              <a:defRPr sz="1000" b="1" kern="1200">
                <a:solidFill>
                  <a:schemeClr val="bg1">
                    <a:lumMod val="50000"/>
                  </a:schemeClr>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a:solidFill>
                  <a:srgbClr val="FFFFFF"/>
                </a:solidFill>
              </a:rPr>
              <a:t>BOEING PROPRIETARY</a:t>
            </a:r>
          </a:p>
        </p:txBody>
      </p:sp>
      <p:sp>
        <p:nvSpPr>
          <p:cNvPr id="25" name="Rectangle 5"/>
          <p:cNvSpPr>
            <a:spLocks noChangeArrowheads="1"/>
          </p:cNvSpPr>
          <p:nvPr/>
        </p:nvSpPr>
        <p:spPr bwMode="auto">
          <a:xfrm>
            <a:off x="414521" y="6448004"/>
            <a:ext cx="2753066" cy="111125"/>
          </a:xfrm>
          <a:prstGeom prst="rect">
            <a:avLst/>
          </a:prstGeom>
          <a:noFill/>
          <a:ln w="12700">
            <a:noFill/>
            <a:miter lim="800000"/>
            <a:headEnd type="none" w="sm" len="sm"/>
            <a:tailEnd type="none" w="sm" len="sm"/>
          </a:ln>
          <a:effectLst/>
        </p:spPr>
        <p:txBody>
          <a:bodyPr lIns="9144" tIns="9144" rIns="9144" bIns="9144" anchor="b">
            <a:spAutoFit/>
          </a:bodyPr>
          <a:lstStyle/>
          <a:p>
            <a:pPr defTabSz="820738" eaLnBrk="0" hangingPunct="0"/>
            <a:r>
              <a:rPr lang="en-US" sz="600" dirty="0">
                <a:solidFill>
                  <a:srgbClr val="FFFFFF"/>
                </a:solidFill>
                <a:latin typeface="Arial" charset="0"/>
                <a:ea typeface="Arial" charset="0"/>
                <a:cs typeface="Arial" charset="0"/>
              </a:rPr>
              <a:t>Copyright © 2017 Boeing. All rights reserved.</a:t>
            </a:r>
          </a:p>
        </p:txBody>
      </p:sp>
    </p:spTree>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26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3_Column Text Slide">
    <p:spTree>
      <p:nvGrpSpPr>
        <p:cNvPr id="1" name=""/>
        <p:cNvGrpSpPr/>
        <p:nvPr/>
      </p:nvGrpSpPr>
      <p:grpSpPr>
        <a:xfrm>
          <a:off x="0" y="0"/>
          <a:ext cx="0" cy="0"/>
          <a:chOff x="0" y="0"/>
          <a:chExt cx="0" cy="0"/>
        </a:xfrm>
      </p:grpSpPr>
      <p:sp>
        <p:nvSpPr>
          <p:cNvPr id="7" name="Rectangle 7"/>
          <p:cNvSpPr>
            <a:spLocks noGrp="1" noChangeArrowheads="1"/>
          </p:cNvSpPr>
          <p:nvPr>
            <p:ph type="sldNum" sz="quarter" idx="4"/>
          </p:nvPr>
        </p:nvSpPr>
        <p:spPr bwMode="auto">
          <a:xfrm>
            <a:off x="9395792" y="6532563"/>
            <a:ext cx="2376397" cy="246062"/>
          </a:xfrm>
          <a:prstGeom prst="rect">
            <a:avLst/>
          </a:prstGeom>
          <a:noFill/>
          <a:ln w="9525">
            <a:noFill/>
            <a:miter lim="800000"/>
            <a:headEnd/>
            <a:tailEnd/>
          </a:ln>
          <a:effectLst/>
        </p:spPr>
        <p:txBody>
          <a:bodyPr vert="horz" wrap="square" lIns="9144" tIns="9144" rIns="9144" bIns="9144" numCol="1" anchor="b" anchorCtr="0" compatLnSpc="1">
            <a:prstTxWarp prst="textNoShape">
              <a:avLst/>
            </a:prstTxWarp>
          </a:bodyPr>
          <a:lstStyle>
            <a:lvl1pPr algn="r" eaLnBrk="0" hangingPunct="0">
              <a:defRPr sz="600"/>
            </a:lvl1pPr>
          </a:lstStyle>
          <a:p>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pic>
        <p:nvPicPr>
          <p:cNvPr id="9" name="BGS_3Bar_Graphic_Thin_2.png" descr="/Users/zf568d/Desktop/309063_BGS_Presentation_Update/02_In_Work/Deliverables/02_BGS PPT Template - New Version/Inwork/Links/BGS_3Bar_Graphic_Thin_2.png"/>
          <p:cNvPicPr>
            <a:picLocks noChangeAspect="1"/>
          </p:cNvPicPr>
          <p:nvPr/>
        </p:nvPicPr>
        <p:blipFill>
          <a:blip r:embed="rId2" r:link="rId3" cstate="screen">
            <a:extLst>
              <a:ext uri="{28A0092B-C50C-407E-A947-70E740481C1C}">
                <a14:useLocalDpi xmlns:a14="http://schemas.microsoft.com/office/drawing/2010/main"/>
              </a:ext>
            </a:extLst>
          </a:blip>
          <a:stretch>
            <a:fillRect/>
          </a:stretch>
        </p:blipFill>
        <p:spPr>
          <a:xfrm>
            <a:off x="0" y="1001183"/>
            <a:ext cx="12188825" cy="82275"/>
          </a:xfrm>
          <a:prstGeom prst="rect">
            <a:avLst/>
          </a:prstGeom>
        </p:spPr>
      </p:pic>
      <p:pic>
        <p:nvPicPr>
          <p:cNvPr id="10" name="Picture 9" descr="BGS_Wordmark_Blue.ai"/>
          <p:cNvPicPr>
            <a:picLocks noChangeAspect="1"/>
          </p:cNvPicPr>
          <p:nvPr/>
        </p:nvPicPr>
        <p:blipFill rotWithShape="1">
          <a:blip r:embed="rId4" cstate="email">
            <a:extLst>
              <a:ext uri="{28A0092B-C50C-407E-A947-70E740481C1C}">
                <a14:useLocalDpi xmlns:a14="http://schemas.microsoft.com/office/drawing/2010/main"/>
              </a:ext>
            </a:extLst>
          </a:blip>
          <a:srcRect l="42351" t="46544" r="28181" b="46668"/>
          <a:stretch/>
        </p:blipFill>
        <p:spPr>
          <a:xfrm>
            <a:off x="10215220" y="494901"/>
            <a:ext cx="1557680" cy="235825"/>
          </a:xfrm>
          <a:prstGeom prst="rect">
            <a:avLst/>
          </a:prstGeom>
        </p:spPr>
      </p:pic>
      <p:sp>
        <p:nvSpPr>
          <p:cNvPr id="13" name="Content Placeholder 2"/>
          <p:cNvSpPr>
            <a:spLocks noGrp="1"/>
          </p:cNvSpPr>
          <p:nvPr>
            <p:ph idx="1"/>
          </p:nvPr>
        </p:nvSpPr>
        <p:spPr>
          <a:xfrm>
            <a:off x="322290" y="1412876"/>
            <a:ext cx="11450609" cy="4830030"/>
          </a:xfrm>
          <a:prstGeom prst="rect">
            <a:avLst/>
          </a:prstGeom>
        </p:spPr>
        <p:txBody>
          <a:bodyPr vert="horz" lIns="91440" tIns="45720" rIns="91440" bIns="45720" rtlCol="0">
            <a:noAutofit/>
          </a:bodyPr>
          <a:lstStyle>
            <a:lvl1pPr>
              <a:defRPr lang="en-US" dirty="0" smtClean="0">
                <a:latin typeface="Arial" panose="020B0604020202020204" pitchFamily="34" charset="0"/>
                <a:cs typeface="Arial" panose="020B0604020202020204" pitchFamily="34" charset="0"/>
              </a:defRPr>
            </a:lvl1pPr>
            <a:lvl2pPr>
              <a:defRPr lang="en-US" dirty="0" smtClean="0">
                <a:latin typeface="Arial" panose="020B0604020202020204" pitchFamily="34" charset="0"/>
                <a:cs typeface="Arial" panose="020B0604020202020204" pitchFamily="34" charset="0"/>
              </a:defRPr>
            </a:lvl2pPr>
            <a:lvl3pPr>
              <a:defRPr lang="en-US" dirty="0" smtClean="0">
                <a:latin typeface="Arial" panose="020B0604020202020204" pitchFamily="34" charset="0"/>
                <a:cs typeface="Arial" panose="020B0604020202020204" pitchFamily="34" charset="0"/>
              </a:defRPr>
            </a:lvl3pPr>
            <a:lvl4pPr>
              <a:defRPr lang="en-US" dirty="0" smtClean="0">
                <a:latin typeface="Arial" panose="020B0604020202020204" pitchFamily="34" charset="0"/>
                <a:cs typeface="Arial" panose="020B0604020202020204" pitchFamily="34" charset="0"/>
              </a:defRPr>
            </a:lvl4pPr>
            <a:lvl5pPr>
              <a:defRPr lang="en-US" dirty="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9"/>
          <p:cNvSpPr>
            <a:spLocks noGrp="1"/>
          </p:cNvSpPr>
          <p:nvPr>
            <p:ph type="title" hasCustomPrompt="1"/>
          </p:nvPr>
        </p:nvSpPr>
        <p:spPr>
          <a:xfrm>
            <a:off x="324946" y="0"/>
            <a:ext cx="11447953" cy="1001183"/>
          </a:xfrm>
        </p:spPr>
        <p:txBody>
          <a:bodyPr>
            <a:normAutofit/>
          </a:bodyPr>
          <a:lstStyle>
            <a:lvl1pPr>
              <a:defRPr sz="3000" b="1">
                <a:latin typeface="Arial" charset="0"/>
                <a:ea typeface="Arial" charset="0"/>
                <a:cs typeface="Arial" charset="0"/>
              </a:defRPr>
            </a:lvl1pPr>
          </a:lstStyle>
          <a:p>
            <a:r>
              <a:rPr lang="en-US" dirty="0"/>
              <a:t>Slide title (Arial 30pt)</a:t>
            </a:r>
          </a:p>
        </p:txBody>
      </p:sp>
    </p:spTree>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4_Column Text Slide">
    <p:spTree>
      <p:nvGrpSpPr>
        <p:cNvPr id="1" name=""/>
        <p:cNvGrpSpPr/>
        <p:nvPr/>
      </p:nvGrpSpPr>
      <p:grpSpPr>
        <a:xfrm>
          <a:off x="0" y="0"/>
          <a:ext cx="0" cy="0"/>
          <a:chOff x="0" y="0"/>
          <a:chExt cx="0" cy="0"/>
        </a:xfrm>
      </p:grpSpPr>
      <p:sp>
        <p:nvSpPr>
          <p:cNvPr id="7" name="Rectangle 7"/>
          <p:cNvSpPr>
            <a:spLocks noGrp="1" noChangeArrowheads="1"/>
          </p:cNvSpPr>
          <p:nvPr>
            <p:ph type="sldNum" sz="quarter" idx="4"/>
          </p:nvPr>
        </p:nvSpPr>
        <p:spPr bwMode="auto">
          <a:xfrm>
            <a:off x="9395792" y="6532563"/>
            <a:ext cx="2376397" cy="246062"/>
          </a:xfrm>
          <a:prstGeom prst="rect">
            <a:avLst/>
          </a:prstGeom>
          <a:noFill/>
          <a:ln w="9525">
            <a:noFill/>
            <a:miter lim="800000"/>
            <a:headEnd/>
            <a:tailEnd/>
          </a:ln>
          <a:effectLst/>
        </p:spPr>
        <p:txBody>
          <a:bodyPr vert="horz" wrap="square" lIns="9144" tIns="9144" rIns="9144" bIns="9144" numCol="1" anchor="b" anchorCtr="0" compatLnSpc="1">
            <a:prstTxWarp prst="textNoShape">
              <a:avLst/>
            </a:prstTxWarp>
          </a:bodyPr>
          <a:lstStyle>
            <a:lvl1pPr algn="r" eaLnBrk="0" hangingPunct="0">
              <a:defRPr sz="600"/>
            </a:lvl1pPr>
          </a:lstStyle>
          <a:p>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pic>
        <p:nvPicPr>
          <p:cNvPr id="9" name="BGS_3Bar_Graphic_Thin_2.png" descr="/Users/zf568d/Desktop/309063_BGS_Presentation_Update/02_In_Work/Deliverables/02_BGS PPT Template - New Version/Inwork/Links/BGS_3Bar_Graphic_Thin_2.png"/>
          <p:cNvPicPr>
            <a:picLocks noChangeAspect="1"/>
          </p:cNvPicPr>
          <p:nvPr/>
        </p:nvPicPr>
        <p:blipFill>
          <a:blip r:embed="rId2" r:link="rId3" cstate="screen">
            <a:extLst>
              <a:ext uri="{28A0092B-C50C-407E-A947-70E740481C1C}">
                <a14:useLocalDpi xmlns:a14="http://schemas.microsoft.com/office/drawing/2010/main"/>
              </a:ext>
            </a:extLst>
          </a:blip>
          <a:stretch>
            <a:fillRect/>
          </a:stretch>
        </p:blipFill>
        <p:spPr>
          <a:xfrm>
            <a:off x="0" y="1001183"/>
            <a:ext cx="12188825" cy="82275"/>
          </a:xfrm>
          <a:prstGeom prst="rect">
            <a:avLst/>
          </a:prstGeom>
        </p:spPr>
      </p:pic>
      <p:pic>
        <p:nvPicPr>
          <p:cNvPr id="10" name="Picture 9" descr="BGS_Wordmark_Blue.ai"/>
          <p:cNvPicPr>
            <a:picLocks noChangeAspect="1"/>
          </p:cNvPicPr>
          <p:nvPr/>
        </p:nvPicPr>
        <p:blipFill rotWithShape="1">
          <a:blip r:embed="rId4" cstate="email">
            <a:extLst>
              <a:ext uri="{28A0092B-C50C-407E-A947-70E740481C1C}">
                <a14:useLocalDpi xmlns:a14="http://schemas.microsoft.com/office/drawing/2010/main"/>
              </a:ext>
            </a:extLst>
          </a:blip>
          <a:srcRect l="42351" t="46544" r="28181" b="46668"/>
          <a:stretch/>
        </p:blipFill>
        <p:spPr>
          <a:xfrm>
            <a:off x="10215220" y="494901"/>
            <a:ext cx="1557680" cy="235825"/>
          </a:xfrm>
          <a:prstGeom prst="rect">
            <a:avLst/>
          </a:prstGeom>
        </p:spPr>
      </p:pic>
      <p:sp>
        <p:nvSpPr>
          <p:cNvPr id="13" name="Content Placeholder 2"/>
          <p:cNvSpPr>
            <a:spLocks noGrp="1"/>
          </p:cNvSpPr>
          <p:nvPr>
            <p:ph idx="1"/>
          </p:nvPr>
        </p:nvSpPr>
        <p:spPr>
          <a:xfrm>
            <a:off x="322290" y="1412876"/>
            <a:ext cx="5671186" cy="4830030"/>
          </a:xfrm>
          <a:prstGeom prst="rect">
            <a:avLst/>
          </a:prstGeom>
        </p:spPr>
        <p:txBody>
          <a:bodyPr vert="horz" lIns="91440" tIns="45720" rIns="91440" bIns="45720" rtlCol="0">
            <a:noAutofit/>
          </a:bodyPr>
          <a:lstStyle>
            <a:lvl1pPr>
              <a:defRPr lang="en-US" dirty="0" smtClean="0">
                <a:latin typeface="Arial" panose="020B0604020202020204" pitchFamily="34" charset="0"/>
                <a:cs typeface="Arial" panose="020B0604020202020204" pitchFamily="34" charset="0"/>
              </a:defRPr>
            </a:lvl1pPr>
            <a:lvl2pPr>
              <a:defRPr lang="en-US" dirty="0" smtClean="0">
                <a:latin typeface="Arial" panose="020B0604020202020204" pitchFamily="34" charset="0"/>
                <a:cs typeface="Arial" panose="020B0604020202020204" pitchFamily="34" charset="0"/>
              </a:defRPr>
            </a:lvl2pPr>
            <a:lvl3pPr>
              <a:defRPr lang="en-US" dirty="0" smtClean="0">
                <a:latin typeface="Arial" panose="020B0604020202020204" pitchFamily="34" charset="0"/>
                <a:cs typeface="Arial" panose="020B0604020202020204" pitchFamily="34" charset="0"/>
              </a:defRPr>
            </a:lvl3pPr>
            <a:lvl4pPr>
              <a:defRPr lang="en-US" dirty="0" smtClean="0">
                <a:latin typeface="Arial" panose="020B0604020202020204" pitchFamily="34" charset="0"/>
                <a:cs typeface="Arial" panose="020B0604020202020204" pitchFamily="34" charset="0"/>
              </a:defRPr>
            </a:lvl4pPr>
            <a:lvl5pPr>
              <a:defRPr lang="en-US" dirty="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22"/>
          </p:nvPr>
        </p:nvSpPr>
        <p:spPr>
          <a:xfrm>
            <a:off x="6226405" y="1412876"/>
            <a:ext cx="5546495" cy="4830030"/>
          </a:xfrm>
          <a:prstGeom prst="rect">
            <a:avLst/>
          </a:prstGeom>
        </p:spPr>
        <p:txBody>
          <a:bodyPr vert="horz" lIns="91440" tIns="45720" rIns="91440" bIns="45720" rtlCol="0">
            <a:noAutofit/>
          </a:bodyPr>
          <a:lstStyle>
            <a:lvl1pPr>
              <a:defRPr lang="en-US" dirty="0" smtClean="0">
                <a:latin typeface="Arial" panose="020B0604020202020204" pitchFamily="34" charset="0"/>
                <a:cs typeface="Arial" panose="020B0604020202020204" pitchFamily="34" charset="0"/>
              </a:defRPr>
            </a:lvl1pPr>
            <a:lvl2pPr>
              <a:defRPr lang="en-US" dirty="0" smtClean="0">
                <a:latin typeface="Arial" panose="020B0604020202020204" pitchFamily="34" charset="0"/>
                <a:cs typeface="Arial" panose="020B0604020202020204" pitchFamily="34" charset="0"/>
              </a:defRPr>
            </a:lvl2pPr>
            <a:lvl3pPr>
              <a:defRPr lang="en-US" dirty="0" smtClean="0">
                <a:latin typeface="Arial" panose="020B0604020202020204" pitchFamily="34" charset="0"/>
                <a:cs typeface="Arial" panose="020B0604020202020204" pitchFamily="34" charset="0"/>
              </a:defRPr>
            </a:lvl3pPr>
            <a:lvl4pPr>
              <a:defRPr lang="en-US" dirty="0" smtClean="0">
                <a:latin typeface="Arial" panose="020B0604020202020204" pitchFamily="34" charset="0"/>
                <a:cs typeface="Arial" panose="020B0604020202020204" pitchFamily="34" charset="0"/>
              </a:defRPr>
            </a:lvl4pPr>
            <a:lvl5pPr>
              <a:defRPr lang="en-US" dirty="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9"/>
          <p:cNvSpPr>
            <a:spLocks noGrp="1"/>
          </p:cNvSpPr>
          <p:nvPr>
            <p:ph type="title" hasCustomPrompt="1"/>
          </p:nvPr>
        </p:nvSpPr>
        <p:spPr>
          <a:xfrm>
            <a:off x="324946" y="0"/>
            <a:ext cx="11447953" cy="1001183"/>
          </a:xfrm>
        </p:spPr>
        <p:txBody>
          <a:bodyPr>
            <a:normAutofit/>
          </a:bodyPr>
          <a:lstStyle>
            <a:lvl1pPr>
              <a:defRPr sz="3000" b="1">
                <a:latin typeface="Arial" charset="0"/>
                <a:ea typeface="Arial" charset="0"/>
                <a:cs typeface="Arial" charset="0"/>
              </a:defRPr>
            </a:lvl1pPr>
          </a:lstStyle>
          <a:p>
            <a:r>
              <a:rPr lang="en-US" dirty="0"/>
              <a:t>Slide title (Arial 30pt)</a:t>
            </a:r>
          </a:p>
        </p:txBody>
      </p:sp>
    </p:spTree>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3_Column_Graphic/Chart">
    <p:spTree>
      <p:nvGrpSpPr>
        <p:cNvPr id="1" name=""/>
        <p:cNvGrpSpPr/>
        <p:nvPr/>
      </p:nvGrpSpPr>
      <p:grpSpPr>
        <a:xfrm>
          <a:off x="0" y="0"/>
          <a:ext cx="0" cy="0"/>
          <a:chOff x="0" y="0"/>
          <a:chExt cx="0" cy="0"/>
        </a:xfrm>
      </p:grpSpPr>
      <p:sp>
        <p:nvSpPr>
          <p:cNvPr id="7" name="Rectangle 7"/>
          <p:cNvSpPr>
            <a:spLocks noGrp="1" noChangeArrowheads="1"/>
          </p:cNvSpPr>
          <p:nvPr>
            <p:ph type="sldNum" sz="quarter" idx="4"/>
          </p:nvPr>
        </p:nvSpPr>
        <p:spPr bwMode="auto">
          <a:xfrm>
            <a:off x="9395792" y="6532563"/>
            <a:ext cx="2376397" cy="246062"/>
          </a:xfrm>
          <a:prstGeom prst="rect">
            <a:avLst/>
          </a:prstGeom>
          <a:noFill/>
          <a:ln w="9525">
            <a:noFill/>
            <a:miter lim="800000"/>
            <a:headEnd/>
            <a:tailEnd/>
          </a:ln>
          <a:effectLst/>
        </p:spPr>
        <p:txBody>
          <a:bodyPr vert="horz" wrap="square" lIns="9144" tIns="9144" rIns="9144" bIns="9144" numCol="1" anchor="b" anchorCtr="0" compatLnSpc="1">
            <a:prstTxWarp prst="textNoShape">
              <a:avLst/>
            </a:prstTxWarp>
          </a:bodyPr>
          <a:lstStyle>
            <a:lvl1pPr algn="r" eaLnBrk="0" hangingPunct="0">
              <a:defRPr sz="600"/>
            </a:lvl1pPr>
          </a:lstStyle>
          <a:p>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pic>
        <p:nvPicPr>
          <p:cNvPr id="9" name="BGS_3Bar_Graphic_Thin_2.png" descr="/Users/zf568d/Desktop/309063_BGS_Presentation_Update/02_In_Work/Deliverables/02_BGS PPT Template - New Version/Inwork/Links/BGS_3Bar_Graphic_Thin_2.png"/>
          <p:cNvPicPr>
            <a:picLocks noChangeAspect="1"/>
          </p:cNvPicPr>
          <p:nvPr/>
        </p:nvPicPr>
        <p:blipFill>
          <a:blip r:embed="rId2" r:link="rId3" cstate="screen">
            <a:extLst>
              <a:ext uri="{28A0092B-C50C-407E-A947-70E740481C1C}">
                <a14:useLocalDpi xmlns:a14="http://schemas.microsoft.com/office/drawing/2010/main"/>
              </a:ext>
            </a:extLst>
          </a:blip>
          <a:stretch>
            <a:fillRect/>
          </a:stretch>
        </p:blipFill>
        <p:spPr>
          <a:xfrm>
            <a:off x="0" y="1001183"/>
            <a:ext cx="12188825" cy="82275"/>
          </a:xfrm>
          <a:prstGeom prst="rect">
            <a:avLst/>
          </a:prstGeom>
        </p:spPr>
      </p:pic>
      <p:pic>
        <p:nvPicPr>
          <p:cNvPr id="10" name="Picture 9" descr="BGS_Wordmark_Blue.ai"/>
          <p:cNvPicPr>
            <a:picLocks noChangeAspect="1"/>
          </p:cNvPicPr>
          <p:nvPr/>
        </p:nvPicPr>
        <p:blipFill rotWithShape="1">
          <a:blip r:embed="rId4" cstate="email">
            <a:extLst>
              <a:ext uri="{28A0092B-C50C-407E-A947-70E740481C1C}">
                <a14:useLocalDpi xmlns:a14="http://schemas.microsoft.com/office/drawing/2010/main"/>
              </a:ext>
            </a:extLst>
          </a:blip>
          <a:srcRect l="42351" t="46544" r="28181" b="46668"/>
          <a:stretch/>
        </p:blipFill>
        <p:spPr>
          <a:xfrm>
            <a:off x="10215220" y="494901"/>
            <a:ext cx="1557680" cy="235825"/>
          </a:xfrm>
          <a:prstGeom prst="rect">
            <a:avLst/>
          </a:prstGeom>
        </p:spPr>
      </p:pic>
      <p:sp>
        <p:nvSpPr>
          <p:cNvPr id="11" name="Rectangle 4"/>
          <p:cNvSpPr>
            <a:spLocks noGrp="1" noChangeArrowheads="1"/>
          </p:cNvSpPr>
          <p:nvPr>
            <p:ph idx="1" hasCustomPrompt="1"/>
          </p:nvPr>
        </p:nvSpPr>
        <p:spPr bwMode="auto">
          <a:xfrm>
            <a:off x="423624" y="1251962"/>
            <a:ext cx="11341091" cy="253916"/>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marL="0" indent="0">
              <a:buNone/>
              <a:defRPr sz="1800" baseline="0">
                <a:solidFill>
                  <a:schemeClr val="tx2"/>
                </a:solidFill>
                <a:latin typeface="Arial" charset="0"/>
                <a:ea typeface="Arial" charset="0"/>
                <a:cs typeface="Arial" charset="0"/>
              </a:defRPr>
            </a:lvl1pPr>
            <a:lvl2pPr marL="171450" indent="0">
              <a:buNone/>
              <a:defRPr/>
            </a:lvl2pPr>
            <a:lvl3pPr marL="441325" indent="0">
              <a:buNone/>
              <a:defRPr/>
            </a:lvl3pPr>
            <a:lvl4pPr marL="628650" indent="0">
              <a:buNone/>
              <a:defRPr/>
            </a:lvl4pPr>
            <a:lvl5pPr marL="793750" indent="0">
              <a:buNone/>
              <a:defRPr/>
            </a:lvl5pPr>
          </a:lstStyle>
          <a:p>
            <a:pPr lvl="0"/>
            <a:r>
              <a:rPr lang="en-US" dirty="0"/>
              <a:t>Subtitle goes here (18pt)</a:t>
            </a:r>
          </a:p>
        </p:txBody>
      </p:sp>
      <p:sp>
        <p:nvSpPr>
          <p:cNvPr id="12" name="Content Placeholder 3"/>
          <p:cNvSpPr>
            <a:spLocks noGrp="1"/>
          </p:cNvSpPr>
          <p:nvPr>
            <p:ph sz="quarter" idx="13" hasCustomPrompt="1"/>
          </p:nvPr>
        </p:nvSpPr>
        <p:spPr>
          <a:xfrm>
            <a:off x="419098" y="1676320"/>
            <a:ext cx="11353801" cy="4283446"/>
          </a:xfrm>
        </p:spPr>
        <p:txBody>
          <a:bodyPr anchor="ctr"/>
          <a:lstStyle>
            <a:lvl1pPr marL="0" indent="0" algn="ctr">
              <a:buNone/>
              <a:defRPr sz="1400" baseline="0">
                <a:solidFill>
                  <a:srgbClr val="D4CFCD"/>
                </a:solidFill>
                <a:latin typeface="Arial" charset="0"/>
                <a:ea typeface="Arial" charset="0"/>
                <a:cs typeface="Arial" charset="0"/>
              </a:defRPr>
            </a:lvl1pPr>
          </a:lstStyle>
          <a:p>
            <a:pPr lvl="0"/>
            <a:r>
              <a:rPr lang="en-US" dirty="0"/>
              <a:t>Insert Content Here</a:t>
            </a:r>
          </a:p>
        </p:txBody>
      </p:sp>
      <p:sp>
        <p:nvSpPr>
          <p:cNvPr id="13" name="Title 19"/>
          <p:cNvSpPr>
            <a:spLocks noGrp="1"/>
          </p:cNvSpPr>
          <p:nvPr>
            <p:ph type="title" hasCustomPrompt="1"/>
          </p:nvPr>
        </p:nvSpPr>
        <p:spPr>
          <a:xfrm>
            <a:off x="324946" y="0"/>
            <a:ext cx="11447953" cy="1001183"/>
          </a:xfrm>
        </p:spPr>
        <p:txBody>
          <a:bodyPr>
            <a:normAutofit/>
          </a:bodyPr>
          <a:lstStyle>
            <a:lvl1pPr>
              <a:defRPr sz="3000" b="1">
                <a:latin typeface="Arial" charset="0"/>
                <a:ea typeface="Arial" charset="0"/>
                <a:cs typeface="Arial" charset="0"/>
              </a:defRPr>
            </a:lvl1pPr>
          </a:lstStyle>
          <a:p>
            <a:r>
              <a:rPr lang="en-US" dirty="0"/>
              <a:t>Slide title (Arial 30pt)</a:t>
            </a:r>
          </a:p>
        </p:txBody>
      </p:sp>
    </p:spTree>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4_Column_Graphic/Chart">
    <p:spTree>
      <p:nvGrpSpPr>
        <p:cNvPr id="1" name=""/>
        <p:cNvGrpSpPr/>
        <p:nvPr/>
      </p:nvGrpSpPr>
      <p:grpSpPr>
        <a:xfrm>
          <a:off x="0" y="0"/>
          <a:ext cx="0" cy="0"/>
          <a:chOff x="0" y="0"/>
          <a:chExt cx="0" cy="0"/>
        </a:xfrm>
      </p:grpSpPr>
      <p:sp>
        <p:nvSpPr>
          <p:cNvPr id="7" name="Rectangle 7"/>
          <p:cNvSpPr>
            <a:spLocks noGrp="1" noChangeArrowheads="1"/>
          </p:cNvSpPr>
          <p:nvPr>
            <p:ph type="sldNum" sz="quarter" idx="4"/>
          </p:nvPr>
        </p:nvSpPr>
        <p:spPr bwMode="auto">
          <a:xfrm>
            <a:off x="9395792" y="6532563"/>
            <a:ext cx="2376397" cy="246062"/>
          </a:xfrm>
          <a:prstGeom prst="rect">
            <a:avLst/>
          </a:prstGeom>
          <a:noFill/>
          <a:ln w="9525">
            <a:noFill/>
            <a:miter lim="800000"/>
            <a:headEnd/>
            <a:tailEnd/>
          </a:ln>
          <a:effectLst/>
        </p:spPr>
        <p:txBody>
          <a:bodyPr vert="horz" wrap="square" lIns="9144" tIns="9144" rIns="9144" bIns="9144" numCol="1" anchor="b" anchorCtr="0" compatLnSpc="1">
            <a:prstTxWarp prst="textNoShape">
              <a:avLst/>
            </a:prstTxWarp>
          </a:bodyPr>
          <a:lstStyle>
            <a:lvl1pPr algn="r" eaLnBrk="0" hangingPunct="0">
              <a:defRPr sz="600"/>
            </a:lvl1pPr>
          </a:lstStyle>
          <a:p>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pic>
        <p:nvPicPr>
          <p:cNvPr id="9" name="BGS_3Bar_Graphic_Thin_2.png" descr="/Users/zf568d/Desktop/309063_BGS_Presentation_Update/02_In_Work/Deliverables/02_BGS PPT Template - New Version/Inwork/Links/BGS_3Bar_Graphic_Thin_2.png"/>
          <p:cNvPicPr>
            <a:picLocks noChangeAspect="1"/>
          </p:cNvPicPr>
          <p:nvPr/>
        </p:nvPicPr>
        <p:blipFill>
          <a:blip r:embed="rId2" r:link="rId3" cstate="screen">
            <a:extLst>
              <a:ext uri="{28A0092B-C50C-407E-A947-70E740481C1C}">
                <a14:useLocalDpi xmlns:a14="http://schemas.microsoft.com/office/drawing/2010/main"/>
              </a:ext>
            </a:extLst>
          </a:blip>
          <a:stretch>
            <a:fillRect/>
          </a:stretch>
        </p:blipFill>
        <p:spPr>
          <a:xfrm>
            <a:off x="0" y="1001183"/>
            <a:ext cx="12188825" cy="82275"/>
          </a:xfrm>
          <a:prstGeom prst="rect">
            <a:avLst/>
          </a:prstGeom>
        </p:spPr>
      </p:pic>
      <p:pic>
        <p:nvPicPr>
          <p:cNvPr id="10" name="Picture 9" descr="BGS_Wordmark_Blue.ai"/>
          <p:cNvPicPr>
            <a:picLocks noChangeAspect="1"/>
          </p:cNvPicPr>
          <p:nvPr/>
        </p:nvPicPr>
        <p:blipFill rotWithShape="1">
          <a:blip r:embed="rId4" cstate="email">
            <a:extLst>
              <a:ext uri="{28A0092B-C50C-407E-A947-70E740481C1C}">
                <a14:useLocalDpi xmlns:a14="http://schemas.microsoft.com/office/drawing/2010/main"/>
              </a:ext>
            </a:extLst>
          </a:blip>
          <a:srcRect l="42351" t="46544" r="28181" b="46668"/>
          <a:stretch/>
        </p:blipFill>
        <p:spPr>
          <a:xfrm>
            <a:off x="10215220" y="494901"/>
            <a:ext cx="1557680" cy="235825"/>
          </a:xfrm>
          <a:prstGeom prst="rect">
            <a:avLst/>
          </a:prstGeom>
        </p:spPr>
      </p:pic>
      <p:sp>
        <p:nvSpPr>
          <p:cNvPr id="11" name="Rectangle 4"/>
          <p:cNvSpPr>
            <a:spLocks noGrp="1" noChangeArrowheads="1"/>
          </p:cNvSpPr>
          <p:nvPr>
            <p:ph idx="1" hasCustomPrompt="1"/>
          </p:nvPr>
        </p:nvSpPr>
        <p:spPr bwMode="auto">
          <a:xfrm>
            <a:off x="423624" y="1251962"/>
            <a:ext cx="11341091" cy="253916"/>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marL="0" indent="0">
              <a:buNone/>
              <a:defRPr sz="1800" baseline="0">
                <a:solidFill>
                  <a:schemeClr val="tx2"/>
                </a:solidFill>
                <a:latin typeface="Arial" charset="0"/>
                <a:ea typeface="Arial" charset="0"/>
                <a:cs typeface="Arial" charset="0"/>
              </a:defRPr>
            </a:lvl1pPr>
            <a:lvl2pPr marL="171450" indent="0">
              <a:buNone/>
              <a:defRPr/>
            </a:lvl2pPr>
            <a:lvl3pPr marL="441325" indent="0">
              <a:buNone/>
              <a:defRPr/>
            </a:lvl3pPr>
            <a:lvl4pPr marL="628650" indent="0">
              <a:buNone/>
              <a:defRPr/>
            </a:lvl4pPr>
            <a:lvl5pPr marL="793750" indent="0">
              <a:buNone/>
              <a:defRPr/>
            </a:lvl5pPr>
          </a:lstStyle>
          <a:p>
            <a:pPr lvl="0"/>
            <a:r>
              <a:rPr lang="en-US" dirty="0"/>
              <a:t>Subtitle goes here (18pt)</a:t>
            </a:r>
          </a:p>
        </p:txBody>
      </p:sp>
      <p:sp>
        <p:nvSpPr>
          <p:cNvPr id="12" name="Content Placeholder 3"/>
          <p:cNvSpPr>
            <a:spLocks noGrp="1"/>
          </p:cNvSpPr>
          <p:nvPr>
            <p:ph sz="quarter" idx="13" hasCustomPrompt="1"/>
          </p:nvPr>
        </p:nvSpPr>
        <p:spPr>
          <a:xfrm>
            <a:off x="419099" y="1676320"/>
            <a:ext cx="5486400" cy="4283446"/>
          </a:xfrm>
        </p:spPr>
        <p:txBody>
          <a:bodyPr anchor="ctr"/>
          <a:lstStyle>
            <a:lvl1pPr marL="0" indent="0" algn="ctr">
              <a:buNone/>
              <a:defRPr sz="1400" baseline="0">
                <a:solidFill>
                  <a:srgbClr val="D4CFCD"/>
                </a:solidFill>
                <a:latin typeface="Arial" charset="0"/>
                <a:ea typeface="Arial" charset="0"/>
                <a:cs typeface="Arial" charset="0"/>
              </a:defRPr>
            </a:lvl1pPr>
          </a:lstStyle>
          <a:p>
            <a:pPr lvl="0"/>
            <a:r>
              <a:rPr lang="en-US" dirty="0"/>
              <a:t>Insert Content Here</a:t>
            </a:r>
          </a:p>
        </p:txBody>
      </p:sp>
      <p:sp>
        <p:nvSpPr>
          <p:cNvPr id="17" name="Content Placeholder 3"/>
          <p:cNvSpPr>
            <a:spLocks noGrp="1"/>
          </p:cNvSpPr>
          <p:nvPr>
            <p:ph sz="quarter" idx="14" hasCustomPrompt="1"/>
          </p:nvPr>
        </p:nvSpPr>
        <p:spPr>
          <a:xfrm>
            <a:off x="6286500" y="1676320"/>
            <a:ext cx="5486400" cy="4279392"/>
          </a:xfrm>
        </p:spPr>
        <p:txBody>
          <a:bodyPr anchor="ctr"/>
          <a:lstStyle>
            <a:lvl1pPr marL="0" indent="0" algn="ctr">
              <a:buNone/>
              <a:defRPr sz="1400" baseline="0">
                <a:solidFill>
                  <a:srgbClr val="D4CFCD"/>
                </a:solidFill>
                <a:latin typeface="Arial" charset="0"/>
                <a:ea typeface="Arial" charset="0"/>
                <a:cs typeface="Arial" charset="0"/>
              </a:defRPr>
            </a:lvl1pPr>
          </a:lstStyle>
          <a:p>
            <a:pPr lvl="0"/>
            <a:r>
              <a:rPr lang="en-US" dirty="0"/>
              <a:t>Insert Content Here</a:t>
            </a:r>
          </a:p>
        </p:txBody>
      </p:sp>
      <p:sp>
        <p:nvSpPr>
          <p:cNvPr id="13" name="Title 19"/>
          <p:cNvSpPr>
            <a:spLocks noGrp="1"/>
          </p:cNvSpPr>
          <p:nvPr>
            <p:ph type="title" hasCustomPrompt="1"/>
          </p:nvPr>
        </p:nvSpPr>
        <p:spPr>
          <a:xfrm>
            <a:off x="324946" y="0"/>
            <a:ext cx="11447953" cy="1001183"/>
          </a:xfrm>
        </p:spPr>
        <p:txBody>
          <a:bodyPr>
            <a:normAutofit/>
          </a:bodyPr>
          <a:lstStyle>
            <a:lvl1pPr>
              <a:defRPr sz="3000" b="1">
                <a:latin typeface="Arial" charset="0"/>
                <a:ea typeface="Arial" charset="0"/>
                <a:cs typeface="Arial" charset="0"/>
              </a:defRPr>
            </a:lvl1pPr>
          </a:lstStyle>
          <a:p>
            <a:r>
              <a:rPr lang="en-US" dirty="0"/>
              <a:t>Slide title (Arial 30pt)</a:t>
            </a:r>
          </a:p>
        </p:txBody>
      </p:sp>
    </p:spTree>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2_Graphic/Chart/Subhead">
    <p:spTree>
      <p:nvGrpSpPr>
        <p:cNvPr id="1" name=""/>
        <p:cNvGrpSpPr/>
        <p:nvPr/>
      </p:nvGrpSpPr>
      <p:grpSpPr>
        <a:xfrm>
          <a:off x="0" y="0"/>
          <a:ext cx="0" cy="0"/>
          <a:chOff x="0" y="0"/>
          <a:chExt cx="0" cy="0"/>
        </a:xfrm>
      </p:grpSpPr>
      <p:sp>
        <p:nvSpPr>
          <p:cNvPr id="7" name="Rectangle 7"/>
          <p:cNvSpPr>
            <a:spLocks noGrp="1" noChangeArrowheads="1"/>
          </p:cNvSpPr>
          <p:nvPr>
            <p:ph type="sldNum" sz="quarter" idx="4"/>
          </p:nvPr>
        </p:nvSpPr>
        <p:spPr bwMode="auto">
          <a:xfrm>
            <a:off x="9395792" y="6532563"/>
            <a:ext cx="2376397" cy="246062"/>
          </a:xfrm>
          <a:prstGeom prst="rect">
            <a:avLst/>
          </a:prstGeom>
          <a:noFill/>
          <a:ln w="9525">
            <a:noFill/>
            <a:miter lim="800000"/>
            <a:headEnd/>
            <a:tailEnd/>
          </a:ln>
          <a:effectLst/>
        </p:spPr>
        <p:txBody>
          <a:bodyPr vert="horz" wrap="square" lIns="9144" tIns="9144" rIns="9144" bIns="9144" numCol="1" anchor="b" anchorCtr="0" compatLnSpc="1">
            <a:prstTxWarp prst="textNoShape">
              <a:avLst/>
            </a:prstTxWarp>
          </a:bodyPr>
          <a:lstStyle>
            <a:lvl1pPr algn="r" eaLnBrk="0" hangingPunct="0">
              <a:defRPr sz="600"/>
            </a:lvl1pPr>
          </a:lstStyle>
          <a:p>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pic>
        <p:nvPicPr>
          <p:cNvPr id="9" name="BGS_3Bar_Graphic_Thin_2.png" descr="/Users/zf568d/Desktop/309063_BGS_Presentation_Update/02_In_Work/Deliverables/02_BGS PPT Template - New Version/Inwork/Links/BGS_3Bar_Graphic_Thin_2.png"/>
          <p:cNvPicPr>
            <a:picLocks noChangeAspect="1"/>
          </p:cNvPicPr>
          <p:nvPr/>
        </p:nvPicPr>
        <p:blipFill>
          <a:blip r:embed="rId2" r:link="rId3" cstate="screen">
            <a:extLst>
              <a:ext uri="{28A0092B-C50C-407E-A947-70E740481C1C}">
                <a14:useLocalDpi xmlns:a14="http://schemas.microsoft.com/office/drawing/2010/main"/>
              </a:ext>
            </a:extLst>
          </a:blip>
          <a:stretch>
            <a:fillRect/>
          </a:stretch>
        </p:blipFill>
        <p:spPr>
          <a:xfrm>
            <a:off x="0" y="1001183"/>
            <a:ext cx="12188825" cy="82275"/>
          </a:xfrm>
          <a:prstGeom prst="rect">
            <a:avLst/>
          </a:prstGeom>
        </p:spPr>
      </p:pic>
      <p:pic>
        <p:nvPicPr>
          <p:cNvPr id="10" name="Picture 9" descr="BGS_Wordmark_Blue.ai"/>
          <p:cNvPicPr>
            <a:picLocks noChangeAspect="1"/>
          </p:cNvPicPr>
          <p:nvPr/>
        </p:nvPicPr>
        <p:blipFill rotWithShape="1">
          <a:blip r:embed="rId4" cstate="email">
            <a:extLst>
              <a:ext uri="{28A0092B-C50C-407E-A947-70E740481C1C}">
                <a14:useLocalDpi xmlns:a14="http://schemas.microsoft.com/office/drawing/2010/main"/>
              </a:ext>
            </a:extLst>
          </a:blip>
          <a:srcRect l="42351" t="46544" r="28181" b="46668"/>
          <a:stretch/>
        </p:blipFill>
        <p:spPr>
          <a:xfrm>
            <a:off x="10215220" y="494901"/>
            <a:ext cx="1557680" cy="235825"/>
          </a:xfrm>
          <a:prstGeom prst="rect">
            <a:avLst/>
          </a:prstGeom>
        </p:spPr>
      </p:pic>
      <p:sp>
        <p:nvSpPr>
          <p:cNvPr id="11" name="Rectangle 4"/>
          <p:cNvSpPr>
            <a:spLocks noGrp="1" noChangeArrowheads="1"/>
          </p:cNvSpPr>
          <p:nvPr>
            <p:ph idx="1" hasCustomPrompt="1"/>
          </p:nvPr>
        </p:nvSpPr>
        <p:spPr bwMode="auto">
          <a:xfrm>
            <a:off x="423624" y="1251962"/>
            <a:ext cx="11341091" cy="253916"/>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marL="0" indent="0">
              <a:buNone/>
              <a:defRPr sz="1800" baseline="0">
                <a:solidFill>
                  <a:schemeClr val="tx2"/>
                </a:solidFill>
                <a:latin typeface="Arial" charset="0"/>
                <a:ea typeface="Arial" charset="0"/>
                <a:cs typeface="Arial" charset="0"/>
              </a:defRPr>
            </a:lvl1pPr>
            <a:lvl2pPr marL="171450" indent="0">
              <a:buNone/>
              <a:defRPr/>
            </a:lvl2pPr>
            <a:lvl3pPr marL="441325" indent="0">
              <a:buNone/>
              <a:defRPr/>
            </a:lvl3pPr>
            <a:lvl4pPr marL="628650" indent="0">
              <a:buNone/>
              <a:defRPr/>
            </a:lvl4pPr>
            <a:lvl5pPr marL="793750" indent="0">
              <a:buNone/>
              <a:defRPr/>
            </a:lvl5pPr>
          </a:lstStyle>
          <a:p>
            <a:pPr lvl="0"/>
            <a:r>
              <a:rPr lang="en-US" dirty="0"/>
              <a:t>Subtitle goes here (18pt)</a:t>
            </a:r>
          </a:p>
        </p:txBody>
      </p:sp>
      <p:sp>
        <p:nvSpPr>
          <p:cNvPr id="12" name="Content Placeholder 3"/>
          <p:cNvSpPr>
            <a:spLocks noGrp="1"/>
          </p:cNvSpPr>
          <p:nvPr>
            <p:ph sz="quarter" idx="13" hasCustomPrompt="1"/>
          </p:nvPr>
        </p:nvSpPr>
        <p:spPr>
          <a:xfrm>
            <a:off x="419100" y="1676320"/>
            <a:ext cx="6508750" cy="4283446"/>
          </a:xfrm>
        </p:spPr>
        <p:txBody>
          <a:bodyPr anchor="ctr"/>
          <a:lstStyle>
            <a:lvl1pPr marL="0" indent="0" algn="ctr">
              <a:buNone/>
              <a:defRPr sz="1400" baseline="0">
                <a:solidFill>
                  <a:srgbClr val="D4CFCD"/>
                </a:solidFill>
                <a:latin typeface="Arial" charset="0"/>
                <a:ea typeface="Arial" charset="0"/>
                <a:cs typeface="Arial" charset="0"/>
              </a:defRPr>
            </a:lvl1pPr>
          </a:lstStyle>
          <a:p>
            <a:pPr lvl="0"/>
            <a:r>
              <a:rPr lang="en-US" dirty="0"/>
              <a:t>Insert Content Here</a:t>
            </a:r>
          </a:p>
        </p:txBody>
      </p:sp>
      <p:sp>
        <p:nvSpPr>
          <p:cNvPr id="13" name="Text Placeholder 5"/>
          <p:cNvSpPr>
            <a:spLocks noGrp="1"/>
          </p:cNvSpPr>
          <p:nvPr>
            <p:ph type="body" sz="quarter" idx="16" hasCustomPrompt="1"/>
          </p:nvPr>
        </p:nvSpPr>
        <p:spPr>
          <a:xfrm>
            <a:off x="7167423" y="1676320"/>
            <a:ext cx="4597398" cy="320040"/>
          </a:xfrm>
        </p:spPr>
        <p:txBody>
          <a:bodyPr lIns="0" tIns="0" rIns="0" bIns="0"/>
          <a:lstStyle>
            <a:lvl1pPr marL="0" indent="0">
              <a:buNone/>
              <a:defRPr sz="1800" b="0" baseline="0">
                <a:solidFill>
                  <a:schemeClr val="tx1"/>
                </a:solidFill>
                <a:latin typeface="Arial" charset="0"/>
                <a:ea typeface="Arial" charset="0"/>
                <a:cs typeface="Arial" charset="0"/>
              </a:defRPr>
            </a:lvl1pPr>
            <a:lvl2pPr marL="100584" indent="-164592">
              <a:buClr>
                <a:srgbClr val="48545C"/>
              </a:buClr>
              <a:defRPr sz="1600" baseline="0">
                <a:solidFill>
                  <a:srgbClr val="48545C"/>
                </a:solidFill>
              </a:defRPr>
            </a:lvl2pPr>
            <a:lvl3pPr marL="329184" indent="-164592">
              <a:buClr>
                <a:srgbClr val="48545C"/>
              </a:buClr>
              <a:buFont typeface="Wingdings" charset="2"/>
              <a:buChar char="§"/>
              <a:defRPr sz="1600">
                <a:solidFill>
                  <a:srgbClr val="48545C"/>
                </a:solidFill>
              </a:defRPr>
            </a:lvl3pPr>
            <a:lvl4pPr marL="512064" indent="-163513">
              <a:buClr>
                <a:srgbClr val="48545C"/>
              </a:buClr>
              <a:buFont typeface="Wingdings" charset="2"/>
              <a:buChar char="§"/>
              <a:defRPr sz="1200">
                <a:solidFill>
                  <a:srgbClr val="48545C"/>
                </a:solidFill>
              </a:defRPr>
            </a:lvl4pPr>
            <a:lvl5pPr marL="957263" indent="-163513">
              <a:buFont typeface="Wingdings" charset="2"/>
              <a:buChar char="§"/>
              <a:defRPr/>
            </a:lvl5pPr>
          </a:lstStyle>
          <a:p>
            <a:pPr lvl="0"/>
            <a:r>
              <a:rPr lang="en-US" dirty="0"/>
              <a:t>First-level subhead (18pts)</a:t>
            </a:r>
          </a:p>
        </p:txBody>
      </p:sp>
      <p:sp>
        <p:nvSpPr>
          <p:cNvPr id="15" name="Text Placeholder 5"/>
          <p:cNvSpPr>
            <a:spLocks noGrp="1"/>
          </p:cNvSpPr>
          <p:nvPr>
            <p:ph type="body" sz="quarter" idx="19" hasCustomPrompt="1"/>
          </p:nvPr>
        </p:nvSpPr>
        <p:spPr>
          <a:xfrm>
            <a:off x="7167423" y="4010792"/>
            <a:ext cx="4605864" cy="320040"/>
          </a:xfrm>
        </p:spPr>
        <p:txBody>
          <a:bodyPr/>
          <a:lstStyle>
            <a:lvl1pPr marL="0" indent="0">
              <a:buNone/>
              <a:defRPr sz="1800" b="0" baseline="0">
                <a:solidFill>
                  <a:schemeClr val="tx1"/>
                </a:solidFill>
                <a:latin typeface="Arial" charset="0"/>
                <a:ea typeface="Arial" charset="0"/>
                <a:cs typeface="Arial" charset="0"/>
              </a:defRPr>
            </a:lvl1pPr>
            <a:lvl2pPr marL="100584" indent="-164592">
              <a:buClr>
                <a:srgbClr val="48545C"/>
              </a:buClr>
              <a:defRPr sz="1600" baseline="0">
                <a:solidFill>
                  <a:srgbClr val="48545C"/>
                </a:solidFill>
              </a:defRPr>
            </a:lvl2pPr>
            <a:lvl3pPr marL="329184" indent="-164592">
              <a:buClr>
                <a:srgbClr val="48545C"/>
              </a:buClr>
              <a:buFont typeface="Wingdings" charset="2"/>
              <a:buChar char="§"/>
              <a:defRPr sz="1600">
                <a:solidFill>
                  <a:srgbClr val="48545C"/>
                </a:solidFill>
              </a:defRPr>
            </a:lvl3pPr>
            <a:lvl4pPr marL="512064" indent="-163513">
              <a:buClr>
                <a:srgbClr val="48545C"/>
              </a:buClr>
              <a:buFont typeface="Wingdings" charset="2"/>
              <a:buChar char="§"/>
              <a:defRPr sz="1200">
                <a:solidFill>
                  <a:srgbClr val="48545C"/>
                </a:solidFill>
              </a:defRPr>
            </a:lvl4pPr>
            <a:lvl5pPr marL="957263" indent="-163513">
              <a:buFont typeface="Wingdings" charset="2"/>
              <a:buChar char="§"/>
              <a:defRPr/>
            </a:lvl5pPr>
          </a:lstStyle>
          <a:p>
            <a:pPr lvl="0"/>
            <a:r>
              <a:rPr lang="en-US" dirty="0"/>
              <a:t>Second-level subhead (18pts)</a:t>
            </a:r>
          </a:p>
        </p:txBody>
      </p:sp>
      <p:sp>
        <p:nvSpPr>
          <p:cNvPr id="17" name="Text Placeholder 2"/>
          <p:cNvSpPr>
            <a:spLocks noGrp="1"/>
          </p:cNvSpPr>
          <p:nvPr>
            <p:ph idx="22" hasCustomPrompt="1"/>
          </p:nvPr>
        </p:nvSpPr>
        <p:spPr>
          <a:xfrm>
            <a:off x="7167423" y="2066498"/>
            <a:ext cx="3845560" cy="1828800"/>
          </a:xfrm>
          <a:prstGeom prst="rect">
            <a:avLst/>
          </a:prstGeom>
        </p:spPr>
        <p:txBody>
          <a:bodyPr vert="horz" lIns="91440" tIns="45720" rIns="91440" bIns="45720" rtlCol="0">
            <a:noAutofit/>
          </a:bodyPr>
          <a:lstStyle>
            <a:lvl1pPr marL="228600" indent="-228600">
              <a:buFont typeface="Wingdings" panose="05000000000000000000" pitchFamily="2" charset="2"/>
              <a:buChar char="§"/>
              <a:defRPr sz="1600"/>
            </a:lvl1pPr>
            <a:lvl2pPr>
              <a:defRPr sz="1400"/>
            </a:lvl2pPr>
            <a:lvl3pPr>
              <a:defRPr sz="1200"/>
            </a:lvl3pPr>
            <a:lvl4pPr>
              <a:defRPr sz="1100"/>
            </a:lvl4pPr>
            <a:lvl5pPr>
              <a:defRPr sz="11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2"/>
          <p:cNvSpPr>
            <a:spLocks noGrp="1"/>
          </p:cNvSpPr>
          <p:nvPr>
            <p:ph idx="23" hasCustomPrompt="1"/>
          </p:nvPr>
        </p:nvSpPr>
        <p:spPr>
          <a:xfrm>
            <a:off x="7167423" y="4408046"/>
            <a:ext cx="3845560" cy="1828800"/>
          </a:xfrm>
          <a:prstGeom prst="rect">
            <a:avLst/>
          </a:prstGeom>
        </p:spPr>
        <p:txBody>
          <a:bodyPr vert="horz" lIns="91440" tIns="45720" rIns="91440" bIns="45720" rtlCol="0">
            <a:noAutofit/>
          </a:bodyPr>
          <a:lstStyle>
            <a:lvl1pPr marL="228600" indent="-228600">
              <a:buFont typeface="Wingdings" panose="05000000000000000000" pitchFamily="2" charset="2"/>
              <a:buChar char="§"/>
              <a:defRPr sz="1600"/>
            </a:lvl1pPr>
            <a:lvl2pPr>
              <a:defRPr sz="1400"/>
            </a:lvl2pPr>
            <a:lvl3pPr>
              <a:defRPr sz="1200"/>
            </a:lvl3pPr>
            <a:lvl4pPr>
              <a:defRPr sz="1100"/>
            </a:lvl4pPr>
            <a:lvl5pPr>
              <a:defRPr sz="11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tle 19"/>
          <p:cNvSpPr>
            <a:spLocks noGrp="1"/>
          </p:cNvSpPr>
          <p:nvPr>
            <p:ph type="title" hasCustomPrompt="1"/>
          </p:nvPr>
        </p:nvSpPr>
        <p:spPr>
          <a:xfrm>
            <a:off x="324946" y="0"/>
            <a:ext cx="11447953" cy="1001183"/>
          </a:xfrm>
        </p:spPr>
        <p:txBody>
          <a:bodyPr>
            <a:normAutofit/>
          </a:bodyPr>
          <a:lstStyle>
            <a:lvl1pPr>
              <a:defRPr sz="3000" b="1">
                <a:latin typeface="Arial" charset="0"/>
                <a:ea typeface="Arial" charset="0"/>
                <a:cs typeface="Arial" charset="0"/>
              </a:defRPr>
            </a:lvl1pPr>
          </a:lstStyle>
          <a:p>
            <a:r>
              <a:rPr lang="en-US" dirty="0"/>
              <a:t>Slide title (Arial 30pt)</a:t>
            </a:r>
          </a:p>
        </p:txBody>
      </p:sp>
    </p:spTree>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3_Graphic/Chart">
    <p:spTree>
      <p:nvGrpSpPr>
        <p:cNvPr id="1" name=""/>
        <p:cNvGrpSpPr/>
        <p:nvPr/>
      </p:nvGrpSpPr>
      <p:grpSpPr>
        <a:xfrm>
          <a:off x="0" y="0"/>
          <a:ext cx="0" cy="0"/>
          <a:chOff x="0" y="0"/>
          <a:chExt cx="0" cy="0"/>
        </a:xfrm>
      </p:grpSpPr>
      <p:sp>
        <p:nvSpPr>
          <p:cNvPr id="7" name="Rectangle 7"/>
          <p:cNvSpPr>
            <a:spLocks noGrp="1" noChangeArrowheads="1"/>
          </p:cNvSpPr>
          <p:nvPr>
            <p:ph type="sldNum" sz="quarter" idx="4"/>
          </p:nvPr>
        </p:nvSpPr>
        <p:spPr bwMode="auto">
          <a:xfrm>
            <a:off x="9395792" y="6532563"/>
            <a:ext cx="2376397" cy="246062"/>
          </a:xfrm>
          <a:prstGeom prst="rect">
            <a:avLst/>
          </a:prstGeom>
          <a:noFill/>
          <a:ln w="9525">
            <a:noFill/>
            <a:miter lim="800000"/>
            <a:headEnd/>
            <a:tailEnd/>
          </a:ln>
          <a:effectLst/>
        </p:spPr>
        <p:txBody>
          <a:bodyPr vert="horz" wrap="square" lIns="9144" tIns="9144" rIns="9144" bIns="9144" numCol="1" anchor="b" anchorCtr="0" compatLnSpc="1">
            <a:prstTxWarp prst="textNoShape">
              <a:avLst/>
            </a:prstTxWarp>
          </a:bodyPr>
          <a:lstStyle>
            <a:lvl1pPr algn="r" eaLnBrk="0" hangingPunct="0">
              <a:defRPr sz="600"/>
            </a:lvl1pPr>
          </a:lstStyle>
          <a:p>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
        <p:nvSpPr>
          <p:cNvPr id="8" name="Footer Placeholder 4"/>
          <p:cNvSpPr txBox="1">
            <a:spLocks/>
          </p:cNvSpPr>
          <p:nvPr/>
        </p:nvSpPr>
        <p:spPr bwMode="auto">
          <a:xfrm>
            <a:off x="3961368" y="6391275"/>
            <a:ext cx="4266089" cy="374650"/>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defPPr>
              <a:defRPr lang="en-US"/>
            </a:defPPr>
            <a:lvl1pPr algn="ctr" rtl="0" eaLnBrk="0" fontAlgn="base" hangingPunct="0">
              <a:spcBef>
                <a:spcPct val="0"/>
              </a:spcBef>
              <a:spcAft>
                <a:spcPct val="0"/>
              </a:spcAft>
              <a:defRPr sz="1000" b="1" kern="1200">
                <a:solidFill>
                  <a:schemeClr val="bg1">
                    <a:lumMod val="50000"/>
                  </a:schemeClr>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a:solidFill>
                  <a:srgbClr val="FFFFFF">
                    <a:lumMod val="50000"/>
                  </a:srgbClr>
                </a:solidFill>
              </a:rPr>
              <a:t>BOEING PROPRIETARY</a:t>
            </a:r>
          </a:p>
        </p:txBody>
      </p:sp>
      <p:pic>
        <p:nvPicPr>
          <p:cNvPr id="10" name="Picture 9" descr="BGS_Wordmark_Blue.ai"/>
          <p:cNvPicPr>
            <a:picLocks noChangeAspect="1"/>
          </p:cNvPicPr>
          <p:nvPr/>
        </p:nvPicPr>
        <p:blipFill rotWithShape="1">
          <a:blip r:embed="rId2" cstate="email">
            <a:extLst>
              <a:ext uri="{28A0092B-C50C-407E-A947-70E740481C1C}">
                <a14:useLocalDpi xmlns:a14="http://schemas.microsoft.com/office/drawing/2010/main"/>
              </a:ext>
            </a:extLst>
          </a:blip>
          <a:srcRect l="42351" t="46544" r="28181" b="46668"/>
          <a:stretch/>
        </p:blipFill>
        <p:spPr>
          <a:xfrm>
            <a:off x="10215220" y="494901"/>
            <a:ext cx="1557680" cy="235825"/>
          </a:xfrm>
          <a:prstGeom prst="rect">
            <a:avLst/>
          </a:prstGeom>
        </p:spPr>
      </p:pic>
      <p:sp>
        <p:nvSpPr>
          <p:cNvPr id="12" name="Content Placeholder 3"/>
          <p:cNvSpPr>
            <a:spLocks noGrp="1"/>
          </p:cNvSpPr>
          <p:nvPr>
            <p:ph sz="quarter" idx="13" hasCustomPrompt="1"/>
          </p:nvPr>
        </p:nvSpPr>
        <p:spPr>
          <a:xfrm>
            <a:off x="419100" y="1412876"/>
            <a:ext cx="6508750" cy="4283446"/>
          </a:xfrm>
        </p:spPr>
        <p:txBody>
          <a:bodyPr anchor="ctr"/>
          <a:lstStyle>
            <a:lvl1pPr marL="0" indent="0" algn="ctr">
              <a:buNone/>
              <a:defRPr sz="1400" baseline="0">
                <a:solidFill>
                  <a:srgbClr val="D4CFCD"/>
                </a:solidFill>
                <a:latin typeface="Arial" charset="0"/>
                <a:ea typeface="Arial" charset="0"/>
                <a:cs typeface="Arial" charset="0"/>
              </a:defRPr>
            </a:lvl1pPr>
          </a:lstStyle>
          <a:p>
            <a:pPr lvl="0"/>
            <a:r>
              <a:rPr lang="en-US" dirty="0"/>
              <a:t>Insert Content Here</a:t>
            </a:r>
          </a:p>
        </p:txBody>
      </p:sp>
      <p:sp>
        <p:nvSpPr>
          <p:cNvPr id="17" name="Rectangle 4"/>
          <p:cNvSpPr>
            <a:spLocks noGrp="1" noChangeArrowheads="1"/>
          </p:cNvSpPr>
          <p:nvPr>
            <p:ph idx="1" hasCustomPrompt="1"/>
          </p:nvPr>
        </p:nvSpPr>
        <p:spPr bwMode="auto">
          <a:xfrm>
            <a:off x="431937" y="738475"/>
            <a:ext cx="11341091" cy="253916"/>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marL="0" indent="0">
              <a:buNone/>
              <a:defRPr sz="1800" baseline="0">
                <a:solidFill>
                  <a:srgbClr val="48545C"/>
                </a:solidFill>
                <a:latin typeface="Arial" charset="0"/>
                <a:ea typeface="Arial" charset="0"/>
                <a:cs typeface="Arial" charset="0"/>
              </a:defRPr>
            </a:lvl1pPr>
            <a:lvl2pPr marL="171450" indent="0">
              <a:buNone/>
              <a:defRPr/>
            </a:lvl2pPr>
            <a:lvl3pPr marL="441325" indent="0">
              <a:buNone/>
              <a:defRPr/>
            </a:lvl3pPr>
            <a:lvl4pPr marL="628650" indent="0">
              <a:buNone/>
              <a:defRPr/>
            </a:lvl4pPr>
            <a:lvl5pPr marL="793750" indent="0">
              <a:buNone/>
              <a:defRPr/>
            </a:lvl5pPr>
          </a:lstStyle>
          <a:p>
            <a:pPr lvl="0"/>
            <a:r>
              <a:rPr lang="en-US" dirty="0"/>
              <a:t>Subtitle goes here (18pt)</a:t>
            </a:r>
          </a:p>
        </p:txBody>
      </p:sp>
      <p:sp>
        <p:nvSpPr>
          <p:cNvPr id="19" name="Text Placeholder 2"/>
          <p:cNvSpPr>
            <a:spLocks noGrp="1"/>
          </p:cNvSpPr>
          <p:nvPr>
            <p:ph idx="22" hasCustomPrompt="1"/>
          </p:nvPr>
        </p:nvSpPr>
        <p:spPr>
          <a:xfrm>
            <a:off x="7175502" y="1422743"/>
            <a:ext cx="3845560" cy="1828800"/>
          </a:xfrm>
          <a:prstGeom prst="rect">
            <a:avLst/>
          </a:prstGeom>
        </p:spPr>
        <p:txBody>
          <a:bodyPr vert="horz" lIns="91440" tIns="45720" rIns="91440" bIns="45720" rtlCol="0">
            <a:noAutofit/>
          </a:bodyPr>
          <a:lstStyle>
            <a:lvl1pPr marL="228600" indent="-228600">
              <a:buFont typeface="Wingdings" panose="05000000000000000000" pitchFamily="2" charset="2"/>
              <a:buChar char="§"/>
              <a:defRPr sz="1600"/>
            </a:lvl1pPr>
            <a:lvl2pPr>
              <a:defRPr sz="1400"/>
            </a:lvl2pPr>
            <a:lvl3pPr>
              <a:defRPr sz="1200"/>
            </a:lvl3pPr>
            <a:lvl4pPr>
              <a:defRPr sz="1100"/>
            </a:lvl4pPr>
            <a:lvl5pPr>
              <a:defRPr sz="11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2"/>
          <p:cNvSpPr>
            <a:spLocks noGrp="1"/>
          </p:cNvSpPr>
          <p:nvPr>
            <p:ph idx="23" hasCustomPrompt="1"/>
          </p:nvPr>
        </p:nvSpPr>
        <p:spPr>
          <a:xfrm>
            <a:off x="7175502" y="3521106"/>
            <a:ext cx="3845560" cy="1828800"/>
          </a:xfrm>
          <a:prstGeom prst="rect">
            <a:avLst/>
          </a:prstGeom>
        </p:spPr>
        <p:txBody>
          <a:bodyPr vert="horz" lIns="91440" tIns="45720" rIns="91440" bIns="45720" rtlCol="0">
            <a:noAutofit/>
          </a:bodyPr>
          <a:lstStyle>
            <a:lvl1pPr marL="228600" indent="-228600">
              <a:buFont typeface="Wingdings" panose="05000000000000000000" pitchFamily="2" charset="2"/>
              <a:buChar char="§"/>
              <a:defRPr sz="1600"/>
            </a:lvl1pPr>
            <a:lvl2pPr>
              <a:defRPr sz="1400"/>
            </a:lvl2pPr>
            <a:lvl3pPr>
              <a:defRPr sz="1200"/>
            </a:lvl3pPr>
            <a:lvl4pPr>
              <a:defRPr sz="1100"/>
            </a:lvl4pPr>
            <a:lvl5pPr>
              <a:defRPr sz="11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tle 19"/>
          <p:cNvSpPr>
            <a:spLocks noGrp="1"/>
          </p:cNvSpPr>
          <p:nvPr>
            <p:ph type="title" hasCustomPrompt="1"/>
          </p:nvPr>
        </p:nvSpPr>
        <p:spPr>
          <a:xfrm>
            <a:off x="324946" y="0"/>
            <a:ext cx="11447953" cy="1001183"/>
          </a:xfrm>
        </p:spPr>
        <p:txBody>
          <a:bodyPr>
            <a:normAutofit/>
          </a:bodyPr>
          <a:lstStyle>
            <a:lvl1pPr>
              <a:defRPr sz="3000" b="1">
                <a:latin typeface="Arial" charset="0"/>
                <a:ea typeface="Arial" charset="0"/>
                <a:cs typeface="Arial" charset="0"/>
              </a:defRPr>
            </a:lvl1pPr>
          </a:lstStyle>
          <a:p>
            <a:r>
              <a:rPr lang="en-US" dirty="0"/>
              <a:t>Slide title (Arial 30pt)</a:t>
            </a:r>
          </a:p>
        </p:txBody>
      </p:sp>
      <p:pic>
        <p:nvPicPr>
          <p:cNvPr id="13" name="BGS_3Bar_Graphic_Thin_2.png" descr="/Users/zf568d/Desktop/309063_BGS_Presentation_Update/02_In_Work/Deliverables/02_BGS PPT Template - New Version/Inwork/Links/BGS_3Bar_Graphic_Thin_2.png"/>
          <p:cNvPicPr>
            <a:picLocks noChangeAspect="1"/>
          </p:cNvPicPr>
          <p:nvPr/>
        </p:nvPicPr>
        <p:blipFill>
          <a:blip r:embed="rId3" r:link="rId4" cstate="screen">
            <a:extLst>
              <a:ext uri="{28A0092B-C50C-407E-A947-70E740481C1C}">
                <a14:useLocalDpi xmlns:a14="http://schemas.microsoft.com/office/drawing/2010/main"/>
              </a:ext>
            </a:extLst>
          </a:blip>
          <a:stretch>
            <a:fillRect/>
          </a:stretch>
        </p:blipFill>
        <p:spPr>
          <a:xfrm>
            <a:off x="0" y="1001183"/>
            <a:ext cx="12188825" cy="82275"/>
          </a:xfrm>
          <a:prstGeom prst="rect">
            <a:avLst/>
          </a:prstGeom>
        </p:spPr>
      </p:pic>
    </p:spTree>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2_2 Column w/ Right graphic">
    <p:spTree>
      <p:nvGrpSpPr>
        <p:cNvPr id="1" name=""/>
        <p:cNvGrpSpPr/>
        <p:nvPr/>
      </p:nvGrpSpPr>
      <p:grpSpPr>
        <a:xfrm>
          <a:off x="0" y="0"/>
          <a:ext cx="0" cy="0"/>
          <a:chOff x="0" y="0"/>
          <a:chExt cx="0" cy="0"/>
        </a:xfrm>
      </p:grpSpPr>
      <p:sp>
        <p:nvSpPr>
          <p:cNvPr id="7" name="Rectangle 7"/>
          <p:cNvSpPr>
            <a:spLocks noGrp="1" noChangeArrowheads="1"/>
          </p:cNvSpPr>
          <p:nvPr>
            <p:ph type="sldNum" sz="quarter" idx="4"/>
          </p:nvPr>
        </p:nvSpPr>
        <p:spPr bwMode="auto">
          <a:xfrm>
            <a:off x="9395792" y="6532563"/>
            <a:ext cx="2376397" cy="246062"/>
          </a:xfrm>
          <a:prstGeom prst="rect">
            <a:avLst/>
          </a:prstGeom>
          <a:noFill/>
          <a:ln w="9525">
            <a:noFill/>
            <a:miter lim="800000"/>
            <a:headEnd/>
            <a:tailEnd/>
          </a:ln>
          <a:effectLst/>
        </p:spPr>
        <p:txBody>
          <a:bodyPr vert="horz" wrap="square" lIns="9144" tIns="9144" rIns="9144" bIns="9144" numCol="1" anchor="b" anchorCtr="0" compatLnSpc="1">
            <a:prstTxWarp prst="textNoShape">
              <a:avLst/>
            </a:prstTxWarp>
          </a:bodyPr>
          <a:lstStyle>
            <a:lvl1pPr algn="r" eaLnBrk="0" hangingPunct="0">
              <a:defRPr sz="600"/>
            </a:lvl1pPr>
          </a:lstStyle>
          <a:p>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pic>
        <p:nvPicPr>
          <p:cNvPr id="10" name="Picture 9" descr="BGS_Wordmark_Blue.ai"/>
          <p:cNvPicPr>
            <a:picLocks noChangeAspect="1"/>
          </p:cNvPicPr>
          <p:nvPr/>
        </p:nvPicPr>
        <p:blipFill rotWithShape="1">
          <a:blip r:embed="rId2" cstate="email">
            <a:extLst>
              <a:ext uri="{28A0092B-C50C-407E-A947-70E740481C1C}">
                <a14:useLocalDpi xmlns:a14="http://schemas.microsoft.com/office/drawing/2010/main"/>
              </a:ext>
            </a:extLst>
          </a:blip>
          <a:srcRect l="42351" t="46544" r="28181" b="46668"/>
          <a:stretch/>
        </p:blipFill>
        <p:spPr>
          <a:xfrm>
            <a:off x="10215220" y="494901"/>
            <a:ext cx="1557680" cy="235825"/>
          </a:xfrm>
          <a:prstGeom prst="rect">
            <a:avLst/>
          </a:prstGeom>
        </p:spPr>
      </p:pic>
      <p:sp>
        <p:nvSpPr>
          <p:cNvPr id="12" name="Content Placeholder 3"/>
          <p:cNvSpPr>
            <a:spLocks noGrp="1"/>
          </p:cNvSpPr>
          <p:nvPr>
            <p:ph sz="quarter" idx="13" hasCustomPrompt="1"/>
          </p:nvPr>
        </p:nvSpPr>
        <p:spPr>
          <a:xfrm>
            <a:off x="5255965" y="1412876"/>
            <a:ext cx="6508750" cy="4283446"/>
          </a:xfrm>
        </p:spPr>
        <p:txBody>
          <a:bodyPr anchor="ctr"/>
          <a:lstStyle>
            <a:lvl1pPr marL="0" indent="0" algn="ctr">
              <a:buNone/>
              <a:defRPr sz="1400" baseline="0">
                <a:solidFill>
                  <a:srgbClr val="D4CFCD"/>
                </a:solidFill>
                <a:latin typeface="Arial" charset="0"/>
                <a:ea typeface="Arial" charset="0"/>
                <a:cs typeface="Arial" charset="0"/>
              </a:defRPr>
            </a:lvl1pPr>
          </a:lstStyle>
          <a:p>
            <a:pPr lvl="0"/>
            <a:r>
              <a:rPr lang="en-US" dirty="0"/>
              <a:t>Insert Content Here</a:t>
            </a:r>
          </a:p>
        </p:txBody>
      </p:sp>
      <p:sp>
        <p:nvSpPr>
          <p:cNvPr id="18" name="Text Placeholder 2"/>
          <p:cNvSpPr>
            <a:spLocks noGrp="1"/>
          </p:cNvSpPr>
          <p:nvPr>
            <p:ph idx="23" hasCustomPrompt="1"/>
          </p:nvPr>
        </p:nvSpPr>
        <p:spPr>
          <a:xfrm>
            <a:off x="419099" y="1412876"/>
            <a:ext cx="4443845" cy="4283446"/>
          </a:xfrm>
          <a:prstGeom prst="rect">
            <a:avLst/>
          </a:prstGeom>
        </p:spPr>
        <p:txBody>
          <a:bodyPr vert="horz" lIns="91440" tIns="45720" rIns="91440" bIns="45720" rtlCol="0">
            <a:noAutofit/>
          </a:bodyPr>
          <a:lstStyle>
            <a:lvl1pPr marL="228600" indent="-228600">
              <a:buFont typeface="Wingdings" panose="05000000000000000000" pitchFamily="2" charset="2"/>
              <a:buChar char="§"/>
              <a:defRPr sz="1600"/>
            </a:lvl1pPr>
            <a:lvl2pPr>
              <a:defRPr sz="1400"/>
            </a:lvl2pPr>
            <a:lvl3pPr>
              <a:defRPr sz="1200"/>
            </a:lvl3pPr>
            <a:lvl4pPr>
              <a:defRPr sz="1100"/>
            </a:lvl4pPr>
            <a:lvl5pPr>
              <a:defRPr sz="11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9"/>
          <p:cNvSpPr>
            <a:spLocks noGrp="1"/>
          </p:cNvSpPr>
          <p:nvPr>
            <p:ph type="title" hasCustomPrompt="1"/>
          </p:nvPr>
        </p:nvSpPr>
        <p:spPr>
          <a:xfrm>
            <a:off x="324946" y="0"/>
            <a:ext cx="11447953" cy="1001183"/>
          </a:xfrm>
        </p:spPr>
        <p:txBody>
          <a:bodyPr>
            <a:normAutofit/>
          </a:bodyPr>
          <a:lstStyle>
            <a:lvl1pPr>
              <a:defRPr sz="3000" b="1">
                <a:latin typeface="Arial" charset="0"/>
                <a:ea typeface="Arial" charset="0"/>
                <a:cs typeface="Arial" charset="0"/>
              </a:defRPr>
            </a:lvl1pPr>
          </a:lstStyle>
          <a:p>
            <a:r>
              <a:rPr lang="en-US" dirty="0"/>
              <a:t>Slide title (Arial 30pt)</a:t>
            </a:r>
          </a:p>
        </p:txBody>
      </p:sp>
      <p:pic>
        <p:nvPicPr>
          <p:cNvPr id="9" name="BGS_3Bar_Graphic_Thin_2.png" descr="/Users/zf568d/Desktop/309063_BGS_Presentation_Update/02_In_Work/Deliverables/02_BGS PPT Template - New Version/Inwork/Links/BGS_3Bar_Graphic_Thin_2.png"/>
          <p:cNvPicPr>
            <a:picLocks noChangeAspect="1"/>
          </p:cNvPicPr>
          <p:nvPr/>
        </p:nvPicPr>
        <p:blipFill>
          <a:blip r:embed="rId3" r:link="rId4" cstate="screen">
            <a:extLst>
              <a:ext uri="{28A0092B-C50C-407E-A947-70E740481C1C}">
                <a14:useLocalDpi xmlns:a14="http://schemas.microsoft.com/office/drawing/2010/main"/>
              </a:ext>
            </a:extLst>
          </a:blip>
          <a:stretch>
            <a:fillRect/>
          </a:stretch>
        </p:blipFill>
        <p:spPr>
          <a:xfrm>
            <a:off x="0" y="1001183"/>
            <a:ext cx="12188825" cy="82275"/>
          </a:xfrm>
          <a:prstGeom prst="rect">
            <a:avLst/>
          </a:prstGeom>
        </p:spPr>
      </p:pic>
    </p:spTree>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Bar only">
    <p:spTree>
      <p:nvGrpSpPr>
        <p:cNvPr id="1" name=""/>
        <p:cNvGrpSpPr/>
        <p:nvPr/>
      </p:nvGrpSpPr>
      <p:grpSpPr>
        <a:xfrm>
          <a:off x="0" y="0"/>
          <a:ext cx="0" cy="0"/>
          <a:chOff x="0" y="0"/>
          <a:chExt cx="0" cy="0"/>
        </a:xfrm>
      </p:grpSpPr>
      <p:sp>
        <p:nvSpPr>
          <p:cNvPr id="7" name="Rectangle 7"/>
          <p:cNvSpPr>
            <a:spLocks noGrp="1" noChangeArrowheads="1"/>
          </p:cNvSpPr>
          <p:nvPr>
            <p:ph type="sldNum" sz="quarter" idx="4"/>
          </p:nvPr>
        </p:nvSpPr>
        <p:spPr bwMode="auto">
          <a:xfrm>
            <a:off x="9395792" y="6532563"/>
            <a:ext cx="2376397" cy="246062"/>
          </a:xfrm>
          <a:prstGeom prst="rect">
            <a:avLst/>
          </a:prstGeom>
          <a:noFill/>
          <a:ln w="9525">
            <a:noFill/>
            <a:miter lim="800000"/>
            <a:headEnd/>
            <a:tailEnd/>
          </a:ln>
          <a:effectLst/>
        </p:spPr>
        <p:txBody>
          <a:bodyPr vert="horz" wrap="square" lIns="9144" tIns="9144" rIns="9144" bIns="9144" numCol="1" anchor="b" anchorCtr="0" compatLnSpc="1">
            <a:prstTxWarp prst="textNoShape">
              <a:avLst/>
            </a:prstTxWarp>
          </a:bodyPr>
          <a:lstStyle>
            <a:lvl1pPr algn="r" eaLnBrk="0" hangingPunct="0">
              <a:defRPr sz="600"/>
            </a:lvl1pPr>
          </a:lstStyle>
          <a:p>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pic>
        <p:nvPicPr>
          <p:cNvPr id="10" name="Picture 9" descr="BGS_Wordmark_Blue.ai"/>
          <p:cNvPicPr>
            <a:picLocks noChangeAspect="1"/>
          </p:cNvPicPr>
          <p:nvPr/>
        </p:nvPicPr>
        <p:blipFill rotWithShape="1">
          <a:blip r:embed="rId2" cstate="email">
            <a:extLst>
              <a:ext uri="{28A0092B-C50C-407E-A947-70E740481C1C}">
                <a14:useLocalDpi xmlns:a14="http://schemas.microsoft.com/office/drawing/2010/main"/>
              </a:ext>
            </a:extLst>
          </a:blip>
          <a:srcRect l="42351" t="46544" r="28181" b="46668"/>
          <a:stretch/>
        </p:blipFill>
        <p:spPr>
          <a:xfrm>
            <a:off x="10215220" y="494901"/>
            <a:ext cx="1557680" cy="235825"/>
          </a:xfrm>
          <a:prstGeom prst="rect">
            <a:avLst/>
          </a:prstGeom>
        </p:spPr>
      </p:pic>
      <p:pic>
        <p:nvPicPr>
          <p:cNvPr id="9" name="BGS_3Bar_Graphic_Thin_2.png" descr="/Users/zf568d/Desktop/309063_BGS_Presentation_Update/02_In_Work/Deliverables/02_BGS PPT Template - New Version/Inwork/Links/BGS_3Bar_Graphic_Thin_2.png"/>
          <p:cNvPicPr>
            <a:picLocks noChangeAspect="1"/>
          </p:cNvPicPr>
          <p:nvPr/>
        </p:nvPicPr>
        <p:blipFill>
          <a:blip r:embed="rId3" r:link="rId4" cstate="screen">
            <a:extLst>
              <a:ext uri="{28A0092B-C50C-407E-A947-70E740481C1C}">
                <a14:useLocalDpi xmlns:a14="http://schemas.microsoft.com/office/drawing/2010/main"/>
              </a:ext>
            </a:extLst>
          </a:blip>
          <a:stretch>
            <a:fillRect/>
          </a:stretch>
        </p:blipFill>
        <p:spPr>
          <a:xfrm>
            <a:off x="0" y="1001183"/>
            <a:ext cx="12188825" cy="82275"/>
          </a:xfrm>
          <a:prstGeom prst="rect">
            <a:avLst/>
          </a:prstGeom>
        </p:spPr>
      </p:pic>
    </p:spTree>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1_Blank w/ map">
    <p:spTree>
      <p:nvGrpSpPr>
        <p:cNvPr id="1" name=""/>
        <p:cNvGrpSpPr/>
        <p:nvPr/>
      </p:nvGrpSpPr>
      <p:grpSpPr>
        <a:xfrm>
          <a:off x="0" y="0"/>
          <a:ext cx="0" cy="0"/>
          <a:chOff x="0" y="0"/>
          <a:chExt cx="0" cy="0"/>
        </a:xfrm>
      </p:grpSpPr>
      <p:pic>
        <p:nvPicPr>
          <p:cNvPr id="4" name="BGS_BG_Image.jpg"/>
          <p:cNvPicPr>
            <a:picLocks noChangeAspect="1"/>
          </p:cNvPicPr>
          <p:nvPr/>
        </p:nvPicPr>
        <p:blipFill rotWithShape="1">
          <a:blip r:embed="rId2">
            <a:extLst>
              <a:ext uri="{28A0092B-C50C-407E-A947-70E740481C1C}">
                <a14:useLocalDpi xmlns:a14="http://schemas.microsoft.com/office/drawing/2010/main"/>
              </a:ext>
            </a:extLst>
          </a:blip>
          <a:srcRect b="3916"/>
          <a:stretch/>
        </p:blipFill>
        <p:spPr>
          <a:xfrm>
            <a:off x="2975" y="212832"/>
            <a:ext cx="12182875" cy="6246157"/>
          </a:xfrm>
          <a:prstGeom prst="rect">
            <a:avLst/>
          </a:prstGeom>
        </p:spPr>
      </p:pic>
      <p:sp>
        <p:nvSpPr>
          <p:cNvPr id="7" name="Rectangle 7"/>
          <p:cNvSpPr>
            <a:spLocks noGrp="1" noChangeArrowheads="1"/>
          </p:cNvSpPr>
          <p:nvPr>
            <p:ph type="sldNum" sz="quarter" idx="4"/>
          </p:nvPr>
        </p:nvSpPr>
        <p:spPr bwMode="auto">
          <a:xfrm>
            <a:off x="9395792" y="6532563"/>
            <a:ext cx="2376397" cy="246062"/>
          </a:xfrm>
          <a:prstGeom prst="rect">
            <a:avLst/>
          </a:prstGeom>
          <a:noFill/>
          <a:ln w="9525">
            <a:noFill/>
            <a:miter lim="800000"/>
            <a:headEnd/>
            <a:tailEnd/>
          </a:ln>
          <a:effectLst/>
        </p:spPr>
        <p:txBody>
          <a:bodyPr vert="horz" wrap="square" lIns="9144" tIns="9144" rIns="9144" bIns="9144" numCol="1" anchor="b" anchorCtr="0" compatLnSpc="1">
            <a:prstTxWarp prst="textNoShape">
              <a:avLst/>
            </a:prstTxWarp>
          </a:bodyPr>
          <a:lstStyle>
            <a:lvl1pPr algn="r" eaLnBrk="0" hangingPunct="0">
              <a:defRPr sz="600"/>
            </a:lvl1pPr>
          </a:lstStyle>
          <a:p>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Tree>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943A0AAE-BA10-47BE-B4CB-C3B84B8ACB9C}" type="datetimeFigureOut">
              <a:rPr lang="en-US" smtClean="0">
                <a:solidFill>
                  <a:srgbClr val="1A1918"/>
                </a:solidFill>
              </a:rPr>
              <a:pPr/>
              <a:t>8/9/18</a:t>
            </a:fld>
            <a:endParaRPr lang="en-US">
              <a:solidFill>
                <a:srgbClr val="1A1918"/>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solidFill>
                <a:srgbClr val="1A1918"/>
              </a:solidFill>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58FA902-D241-4BED-9054-F4DFD5A4378E}" type="slidenum">
              <a:rPr lang="en-US" smtClean="0">
                <a:solidFill>
                  <a:srgbClr val="FFFFFF">
                    <a:lumMod val="50000"/>
                  </a:srgbClr>
                </a:solidFill>
              </a:rPr>
              <a:pPr/>
              <a:t>‹#›</a:t>
            </a:fld>
            <a:endParaRPr lang="en-US">
              <a:solidFill>
                <a:srgbClr val="FFFFFF">
                  <a:lumMod val="50000"/>
                </a:srgbClr>
              </a:solidFill>
            </a:endParaRPr>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image" Target="../media/image1.emf"/><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image" Target="../media/image1.emf"/><Relationship Id="rId2" Type="http://schemas.openxmlformats.org/officeDocument/2006/relationships/slideLayout" Target="../slideLayouts/slideLayout38.xml"/><Relationship Id="rId16" Type="http://schemas.openxmlformats.org/officeDocument/2006/relationships/theme" Target="../theme/theme3.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3" Type="http://schemas.openxmlformats.org/officeDocument/2006/relationships/slideLayout" Target="../slideLayouts/slideLayout54.xml"/><Relationship Id="rId21" Type="http://schemas.openxmlformats.org/officeDocument/2006/relationships/theme" Target="../theme/theme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theme" Target="../theme/theme5.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theme" Target="../theme/theme6.xml"/><Relationship Id="rId1" Type="http://schemas.openxmlformats.org/officeDocument/2006/relationships/slideLayout" Target="../slideLayouts/slideLayout10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theme" Target="../theme/theme7.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10" Type="http://schemas.openxmlformats.org/officeDocument/2006/relationships/slideLayout" Target="../slideLayouts/slideLayout110.xml"/><Relationship Id="rId19" Type="http://schemas.openxmlformats.org/officeDocument/2006/relationships/image" Target="../media/image1.emf"/><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7531503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929148962"/>
      </p:ext>
    </p:extLst>
  </p:cSld>
  <p:clrMap bg1="dk1" tx1="lt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786309597"/>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9"/>
            <a:ext cx="11653521" cy="2092752"/>
          </a:xfrm>
          <a:prstGeom prst="rect">
            <a:avLst/>
          </a:prstGeom>
        </p:spPr>
        <p:txBody>
          <a:bodyPr vert="horz" wrap="square" lIns="146304" tIns="91440" rIns="146304" bIns="91440" rtlCol="0">
            <a:spAutoFit/>
          </a:bodyPr>
          <a:lstStyle/>
          <a:p>
            <a:pPr marL="336080" marR="0" lvl="0" indent="-336080" algn="l" defTabSz="914192"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336080" marR="0" lvl="1" indent="-336080" algn="l" defTabSz="914192"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36080" marR="0" lvl="2" indent="-336080" algn="l" defTabSz="914192"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36080" marR="0" lvl="3" indent="-336080" algn="l" defTabSz="914192"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36080" marR="0" lvl="4" indent="-336080" algn="l" defTabSz="914192"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p>
        </p:txBody>
      </p:sp>
      <p:grpSp>
        <p:nvGrpSpPr>
          <p:cNvPr id="42" name="Group 41"/>
          <p:cNvGrpSpPr/>
          <p:nvPr/>
        </p:nvGrpSpPr>
        <p:grpSpPr>
          <a:xfrm>
            <a:off x="12370903" y="-216"/>
            <a:ext cx="935478" cy="5654618"/>
            <a:chOff x="12618967" y="-221"/>
            <a:chExt cx="954236" cy="5767186"/>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defRPr/>
                </a:pPr>
                <a:r>
                  <a:rPr lang="en-US" sz="490" b="1" kern="0">
                    <a:gradFill>
                      <a:gsLst>
                        <a:gs pos="0">
                          <a:srgbClr val="FFFFFF"/>
                        </a:gs>
                        <a:gs pos="100000">
                          <a:srgbClr val="FFFFFF"/>
                        </a:gs>
                      </a:gsLst>
                      <a:lin ang="5400000" scaled="0"/>
                    </a:gradFill>
                    <a:ea typeface="Segoe UI" pitchFamily="34" charset="0"/>
                    <a:cs typeface="Segoe UI" pitchFamily="34" charset="0"/>
                  </a:rPr>
                  <a:t>Blue</a:t>
                </a:r>
              </a:p>
              <a:p>
                <a:pPr defTabSz="913927" fontAlgn="base">
                  <a:spcBef>
                    <a:spcPct val="0"/>
                  </a:spcBef>
                  <a:spcAft>
                    <a:spcPct val="0"/>
                  </a:spcAft>
                  <a:defRPr/>
                </a:pPr>
                <a:r>
                  <a:rPr lang="en-US" sz="490" kern="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defRPr/>
                </a:pPr>
                <a:r>
                  <a:rPr lang="en-US" sz="490" b="1" kern="0">
                    <a:gradFill>
                      <a:gsLst>
                        <a:gs pos="28319">
                          <a:srgbClr val="505050"/>
                        </a:gs>
                        <a:gs pos="79000">
                          <a:srgbClr val="505050"/>
                        </a:gs>
                      </a:gsLst>
                      <a:lin ang="5400000" scaled="0"/>
                    </a:gradFill>
                    <a:ea typeface="Segoe UI" pitchFamily="34" charset="0"/>
                    <a:cs typeface="Segoe UI" pitchFamily="34" charset="0"/>
                  </a:rPr>
                  <a:t>Cyan</a:t>
                </a:r>
              </a:p>
              <a:p>
                <a:pPr defTabSz="913927" fontAlgn="base">
                  <a:spcBef>
                    <a:spcPct val="0"/>
                  </a:spcBef>
                  <a:spcAft>
                    <a:spcPct val="0"/>
                  </a:spcAft>
                  <a:defRPr/>
                </a:pPr>
                <a:r>
                  <a:rPr lang="en-US" sz="490" kern="0">
                    <a:gradFill>
                      <a:gsLst>
                        <a:gs pos="28319">
                          <a:srgbClr val="505050"/>
                        </a:gs>
                        <a:gs pos="79000">
                          <a:srgbClr val="505050"/>
                        </a:gs>
                      </a:gsLst>
                      <a:lin ang="5400000" scaled="0"/>
                    </a:gradFill>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defRPr/>
                </a:pPr>
                <a:r>
                  <a:rPr lang="en-US" sz="490" b="1" kern="0">
                    <a:gradFill>
                      <a:gsLst>
                        <a:gs pos="92035">
                          <a:srgbClr val="505050"/>
                        </a:gs>
                        <a:gs pos="27000">
                          <a:srgbClr val="505050"/>
                        </a:gs>
                      </a:gsLst>
                      <a:lin ang="5400000" scaled="0"/>
                    </a:gradFill>
                    <a:ea typeface="Segoe UI" pitchFamily="34" charset="0"/>
                    <a:cs typeface="Segoe UI" pitchFamily="34" charset="0"/>
                  </a:rPr>
                  <a:t>Light Gray</a:t>
                </a:r>
              </a:p>
              <a:p>
                <a:pPr defTabSz="913927" fontAlgn="base">
                  <a:spcBef>
                    <a:spcPct val="0"/>
                  </a:spcBef>
                  <a:spcAft>
                    <a:spcPct val="0"/>
                  </a:spcAft>
                  <a:defRPr/>
                </a:pPr>
                <a:r>
                  <a:rPr lang="en-US" sz="490" kern="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defRPr/>
                </a:pPr>
                <a:r>
                  <a:rPr lang="en-US" sz="490" b="1" kern="0">
                    <a:gradFill>
                      <a:gsLst>
                        <a:gs pos="0">
                          <a:srgbClr val="FFFFFF"/>
                        </a:gs>
                        <a:gs pos="100000">
                          <a:srgbClr val="FFFFFF"/>
                        </a:gs>
                      </a:gsLst>
                      <a:lin ang="5400000" scaled="0"/>
                    </a:gradFill>
                    <a:ea typeface="Segoe UI" pitchFamily="34" charset="0"/>
                    <a:cs typeface="Segoe UI" pitchFamily="34" charset="0"/>
                  </a:rPr>
                  <a:t>Dark Blue</a:t>
                </a:r>
              </a:p>
              <a:p>
                <a:pPr defTabSz="913927" fontAlgn="base">
                  <a:spcBef>
                    <a:spcPct val="0"/>
                  </a:spcBef>
                  <a:spcAft>
                    <a:spcPct val="0"/>
                  </a:spcAft>
                  <a:defRPr/>
                </a:pPr>
                <a:r>
                  <a:rPr lang="en-US" sz="490" kern="0">
                    <a:gradFill>
                      <a:gsLst>
                        <a:gs pos="0">
                          <a:srgbClr val="FFFFFF"/>
                        </a:gs>
                        <a:gs pos="100000">
                          <a:srgbClr val="FFFFFF"/>
                        </a:gs>
                      </a:gsLst>
                      <a:lin ang="5400000" scaled="0"/>
                    </a:gradFill>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defRPr/>
                </a:pPr>
                <a:r>
                  <a:rPr lang="en-US" sz="490" b="1" kern="0">
                    <a:gradFill>
                      <a:gsLst>
                        <a:gs pos="0">
                          <a:srgbClr val="FFFFFF"/>
                        </a:gs>
                        <a:gs pos="100000">
                          <a:srgbClr val="FFFFFF"/>
                        </a:gs>
                      </a:gsLst>
                      <a:lin ang="5400000" scaled="0"/>
                    </a:gradFill>
                    <a:ea typeface="Segoe UI" pitchFamily="34" charset="0"/>
                    <a:cs typeface="Segoe UI" pitchFamily="34" charset="0"/>
                  </a:rPr>
                  <a:t>Dark Gray</a:t>
                </a:r>
              </a:p>
              <a:p>
                <a:pPr defTabSz="913927" fontAlgn="base">
                  <a:spcBef>
                    <a:spcPct val="0"/>
                  </a:spcBef>
                  <a:spcAft>
                    <a:spcPct val="0"/>
                  </a:spcAft>
                  <a:defRPr/>
                </a:pPr>
                <a:r>
                  <a:rPr lang="en-US" sz="490" kern="0">
                    <a:gradFill>
                      <a:gsLst>
                        <a:gs pos="2092">
                          <a:srgbClr val="F8F8F8"/>
                        </a:gs>
                        <a:gs pos="10042">
                          <a:srgbClr val="F8F8F8"/>
                        </a:gs>
                      </a:gsLst>
                      <a:lin ang="5400000" scaled="0"/>
                    </a:gradFill>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defRPr/>
                </a:pPr>
                <a:r>
                  <a:rPr lang="en-US" sz="490" b="1" kern="0">
                    <a:gradFill>
                      <a:gsLst>
                        <a:gs pos="0">
                          <a:srgbClr val="FFFFFF"/>
                        </a:gs>
                        <a:gs pos="100000">
                          <a:srgbClr val="FFFFFF"/>
                        </a:gs>
                      </a:gsLst>
                      <a:lin ang="5400000" scaled="0"/>
                    </a:gradFill>
                    <a:ea typeface="Segoe UI" pitchFamily="34" charset="0"/>
                    <a:cs typeface="Segoe UI" pitchFamily="34" charset="0"/>
                  </a:rPr>
                  <a:t>Gray</a:t>
                </a:r>
              </a:p>
              <a:p>
                <a:pPr defTabSz="913927" fontAlgn="base">
                  <a:spcBef>
                    <a:spcPct val="0"/>
                  </a:spcBef>
                  <a:spcAft>
                    <a:spcPct val="0"/>
                  </a:spcAft>
                  <a:defRPr/>
                </a:pPr>
                <a:r>
                  <a:rPr lang="en-US" sz="490" kern="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Purple</a:t>
                </a:r>
              </a:p>
              <a:p>
                <a:pPr defTabSz="913927" fontAlgn="base">
                  <a:spcBef>
                    <a:spcPct val="0"/>
                  </a:spcBef>
                  <a:spcAft>
                    <a:spcPct val="0"/>
                  </a:spcAft>
                </a:pPr>
                <a:r>
                  <a:rPr lang="en-US" sz="490" kern="0">
                    <a:gradFill>
                      <a:gsLst>
                        <a:gs pos="2092">
                          <a:srgbClr val="F8F8F8"/>
                        </a:gs>
                        <a:gs pos="10042">
                          <a:srgbClr val="F8F8F8"/>
                        </a:gs>
                      </a:gsLst>
                      <a:lin ang="5400000" scaled="0"/>
                    </a:gradFill>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defRPr/>
                </a:pPr>
                <a:r>
                  <a:rPr lang="en-US" sz="490" b="1" kern="0">
                    <a:gradFill>
                      <a:gsLst>
                        <a:gs pos="0">
                          <a:srgbClr val="FFFFFF"/>
                        </a:gs>
                        <a:gs pos="100000">
                          <a:srgbClr val="FFFFFF"/>
                        </a:gs>
                      </a:gsLst>
                      <a:lin ang="5400000" scaled="0"/>
                    </a:gradFill>
                    <a:ea typeface="Segoe UI" pitchFamily="34" charset="0"/>
                    <a:cs typeface="Segoe UI" pitchFamily="34" charset="0"/>
                  </a:rPr>
                  <a:t>Orange</a:t>
                </a:r>
              </a:p>
              <a:p>
                <a:pPr defTabSz="913927" fontAlgn="base">
                  <a:spcBef>
                    <a:spcPct val="0"/>
                  </a:spcBef>
                  <a:spcAft>
                    <a:spcPct val="0"/>
                  </a:spcAft>
                  <a:defRPr/>
                </a:pPr>
                <a:r>
                  <a:rPr lang="en-US" sz="490" kern="0">
                    <a:gradFill>
                      <a:gsLst>
                        <a:gs pos="2092">
                          <a:srgbClr val="F8F8F8"/>
                        </a:gs>
                        <a:gs pos="10042">
                          <a:srgbClr val="F8F8F8"/>
                        </a:gs>
                      </a:gsLst>
                      <a:lin ang="5400000" scaled="0"/>
                    </a:gradFill>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defRPr/>
                </a:pPr>
                <a:r>
                  <a:rPr lang="en-US" sz="490" b="1" kern="0">
                    <a:gradFill>
                      <a:gsLst>
                        <a:gs pos="0">
                          <a:srgbClr val="FFFFFF"/>
                        </a:gs>
                        <a:gs pos="100000">
                          <a:srgbClr val="FFFFFF"/>
                        </a:gs>
                      </a:gsLst>
                      <a:lin ang="5400000" scaled="0"/>
                    </a:gradFill>
                    <a:ea typeface="Segoe UI" pitchFamily="34" charset="0"/>
                    <a:cs typeface="Segoe UI" pitchFamily="34" charset="0"/>
                  </a:rPr>
                  <a:t>Green</a:t>
                </a:r>
              </a:p>
              <a:p>
                <a:pPr defTabSz="913927" fontAlgn="base">
                  <a:spcBef>
                    <a:spcPct val="0"/>
                  </a:spcBef>
                  <a:spcAft>
                    <a:spcPct val="0"/>
                  </a:spcAft>
                  <a:defRPr/>
                </a:pPr>
                <a:r>
                  <a:rPr lang="en-US" sz="490" kern="0">
                    <a:gradFill>
                      <a:gsLst>
                        <a:gs pos="2092">
                          <a:srgbClr val="F8F8F8"/>
                        </a:gs>
                        <a:gs pos="10042">
                          <a:srgbClr val="F8F8F8"/>
                        </a:gs>
                      </a:gsLst>
                      <a:lin ang="5400000" scaled="0"/>
                    </a:gradFill>
                    <a:ea typeface="Segoe UI" pitchFamily="34" charset="0"/>
                    <a:cs typeface="Segoe UI" pitchFamily="34" charset="0"/>
                  </a:rPr>
                  <a:t>R:16 G:124 B:16</a:t>
                </a:r>
              </a:p>
            </p:txBody>
          </p:sp>
        </p:grpSp>
        <p:sp>
          <p:nvSpPr>
            <p:cNvPr id="45" name="TextBox 44"/>
            <p:cNvSpPr txBox="1"/>
            <p:nvPr userDrawn="1"/>
          </p:nvSpPr>
          <p:spPr>
            <a:xfrm rot="5400000">
              <a:off x="12987814" y="258334"/>
              <a:ext cx="843944" cy="326834"/>
            </a:xfrm>
            <a:prstGeom prst="rect">
              <a:avLst/>
            </a:prstGeom>
            <a:noFill/>
          </p:spPr>
          <p:txBody>
            <a:bodyPr wrap="none" lIns="0" tIns="91440" rIns="182880" bIns="91440" rtlCol="0">
              <a:spAutoFit/>
            </a:bodyPr>
            <a:lstStyle/>
            <a:p>
              <a:pPr defTabSz="896214">
                <a:lnSpc>
                  <a:spcPct val="90000"/>
                </a:lnSpc>
                <a:spcAft>
                  <a:spcPts val="588"/>
                </a:spcAft>
                <a:defRPr/>
              </a:pPr>
              <a:r>
                <a:rPr lang="en-US" sz="980" kern="0">
                  <a:gradFill>
                    <a:gsLst>
                      <a:gs pos="2917">
                        <a:srgbClr val="505050"/>
                      </a:gs>
                      <a:gs pos="30000">
                        <a:srgbClr val="505050"/>
                      </a:gs>
                    </a:gsLst>
                    <a:lin ang="5400000" scaled="0"/>
                  </a:gradFill>
                </a:rPr>
                <a:t>Main colors</a:t>
              </a:r>
            </a:p>
          </p:txBody>
        </p:sp>
        <p:sp>
          <p:nvSpPr>
            <p:cNvPr id="46" name="TextBox 45"/>
            <p:cNvSpPr txBox="1"/>
            <p:nvPr userDrawn="1"/>
          </p:nvSpPr>
          <p:spPr>
            <a:xfrm rot="5400000">
              <a:off x="11746692" y="4228747"/>
              <a:ext cx="2647253" cy="326834"/>
            </a:xfrm>
            <a:prstGeom prst="rect">
              <a:avLst/>
            </a:prstGeom>
            <a:noFill/>
          </p:spPr>
          <p:txBody>
            <a:bodyPr wrap="none" lIns="0" tIns="91440" rIns="182880" bIns="91440" rtlCol="0">
              <a:spAutoFit/>
            </a:bodyPr>
            <a:lstStyle/>
            <a:p>
              <a:pPr defTabSz="896214">
                <a:lnSpc>
                  <a:spcPct val="90000"/>
                </a:lnSpc>
                <a:spcAft>
                  <a:spcPts val="588"/>
                </a:spcAft>
                <a:defRPr/>
              </a:pPr>
              <a:r>
                <a:rPr lang="en-US" sz="980" kern="0">
                  <a:gradFill>
                    <a:gsLst>
                      <a:gs pos="2917">
                        <a:srgbClr val="505050"/>
                      </a:gs>
                      <a:gs pos="30000">
                        <a:srgbClr val="505050"/>
                      </a:gs>
                    </a:gsLst>
                    <a:lin ang="5400000" scaled="0"/>
                  </a:gradFill>
                </a:rPr>
                <a:t>Secondary colors (use only when necessary)</a:t>
              </a:r>
            </a:p>
          </p:txBody>
        </p:sp>
      </p:grpSp>
    </p:spTree>
    <p:extLst>
      <p:ext uri="{BB962C8B-B14F-4D97-AF65-F5344CB8AC3E}">
        <p14:creationId xmlns:p14="http://schemas.microsoft.com/office/powerpoint/2010/main" val="1034955420"/>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lang="en-US" sz="3920" kern="1200" spc="0" baseline="0" dirty="0" smtClean="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34321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7"/>
          <p:cNvSpPr>
            <a:spLocks noGrp="1" noChangeArrowheads="1"/>
          </p:cNvSpPr>
          <p:nvPr>
            <p:ph type="sldNum" sz="quarter" idx="4"/>
          </p:nvPr>
        </p:nvSpPr>
        <p:spPr bwMode="auto">
          <a:xfrm>
            <a:off x="9395792" y="6532563"/>
            <a:ext cx="2376397" cy="246062"/>
          </a:xfrm>
          <a:prstGeom prst="rect">
            <a:avLst/>
          </a:prstGeom>
          <a:noFill/>
          <a:ln w="9525">
            <a:noFill/>
            <a:miter lim="800000"/>
            <a:headEnd/>
            <a:tailEnd/>
          </a:ln>
          <a:effectLst/>
        </p:spPr>
        <p:txBody>
          <a:bodyPr vert="horz" wrap="square" lIns="9144" tIns="9144" rIns="9144" bIns="9144" numCol="1" anchor="b" anchorCtr="0" compatLnSpc="1">
            <a:prstTxWarp prst="textNoShape">
              <a:avLst/>
            </a:prstTxWarp>
          </a:bodyPr>
          <a:lstStyle>
            <a:lvl1pPr algn="r" eaLnBrk="0" hangingPunct="0">
              <a:defRPr sz="600">
                <a:solidFill>
                  <a:schemeClr val="bg1">
                    <a:lumMod val="50000"/>
                  </a:schemeClr>
                </a:solidFill>
                <a:latin typeface="Arial" charset="0"/>
                <a:ea typeface="Arial" charset="0"/>
                <a:cs typeface="Arial" charset="0"/>
              </a:defRPr>
            </a:lvl1pPr>
          </a:lstStyle>
          <a:p>
            <a:fld id="{689318A1-174D-4DEE-8106-03A37B9BCF15}" type="slidenum">
              <a:rPr lang="en-US" sz="1000" smtClean="0">
                <a:solidFill>
                  <a:srgbClr val="FFFFFF">
                    <a:lumMod val="50000"/>
                  </a:srgbClr>
                </a:solidFill>
              </a:rPr>
              <a:pPr/>
              <a:t>‹#›</a:t>
            </a:fld>
            <a:endParaRPr lang="en-US" sz="1000" dirty="0">
              <a:solidFill>
                <a:srgbClr val="FFFFFF">
                  <a:lumMod val="50000"/>
                </a:srgbClr>
              </a:solidFill>
            </a:endParaRPr>
          </a:p>
        </p:txBody>
      </p:sp>
      <p:sp>
        <p:nvSpPr>
          <p:cNvPr id="8" name="Rectangle 5"/>
          <p:cNvSpPr>
            <a:spLocks noChangeArrowheads="1"/>
          </p:cNvSpPr>
          <p:nvPr/>
        </p:nvSpPr>
        <p:spPr bwMode="auto">
          <a:xfrm>
            <a:off x="414521" y="6657976"/>
            <a:ext cx="2753066" cy="111125"/>
          </a:xfrm>
          <a:prstGeom prst="rect">
            <a:avLst/>
          </a:prstGeom>
          <a:noFill/>
          <a:ln w="12700">
            <a:noFill/>
            <a:miter lim="800000"/>
            <a:headEnd type="none" w="sm" len="sm"/>
            <a:tailEnd type="none" w="sm" len="sm"/>
          </a:ln>
          <a:effectLst/>
        </p:spPr>
        <p:txBody>
          <a:bodyPr lIns="9144" tIns="9144" rIns="9144" bIns="9144" anchor="b">
            <a:spAutoFit/>
          </a:bodyPr>
          <a:lstStyle/>
          <a:p>
            <a:pPr defTabSz="820738" eaLnBrk="0" hangingPunct="0"/>
            <a:r>
              <a:rPr lang="en-US" sz="600" dirty="0">
                <a:solidFill>
                  <a:srgbClr val="FFFFFF">
                    <a:lumMod val="50000"/>
                  </a:srgbClr>
                </a:solidFill>
                <a:latin typeface="Arial" charset="0"/>
                <a:ea typeface="Arial" charset="0"/>
                <a:cs typeface="Arial" charset="0"/>
              </a:rPr>
              <a:t>Copyright © 2017 Boeing. All rights reserved.</a:t>
            </a:r>
          </a:p>
        </p:txBody>
      </p:sp>
      <p:sp>
        <p:nvSpPr>
          <p:cNvPr id="10" name="Footer Placeholder 4"/>
          <p:cNvSpPr txBox="1">
            <a:spLocks/>
          </p:cNvSpPr>
          <p:nvPr/>
        </p:nvSpPr>
        <p:spPr bwMode="auto">
          <a:xfrm>
            <a:off x="3961368" y="6391275"/>
            <a:ext cx="4266089" cy="374650"/>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defPPr>
              <a:defRPr lang="en-US"/>
            </a:defPPr>
            <a:lvl1pPr algn="ctr" rtl="0" eaLnBrk="0" fontAlgn="base" hangingPunct="0">
              <a:spcBef>
                <a:spcPct val="0"/>
              </a:spcBef>
              <a:spcAft>
                <a:spcPct val="0"/>
              </a:spcAft>
              <a:defRPr sz="1000" b="1" kern="1200">
                <a:solidFill>
                  <a:schemeClr val="bg1">
                    <a:lumMod val="50000"/>
                  </a:schemeClr>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a:solidFill>
                  <a:srgbClr val="FFFFFF">
                    <a:lumMod val="50000"/>
                  </a:srgbClr>
                </a:solidFill>
              </a:rPr>
              <a:t>BOEING PROPRIETARY</a:t>
            </a:r>
          </a:p>
        </p:txBody>
      </p:sp>
      <p:sp>
        <p:nvSpPr>
          <p:cNvPr id="9" name="Rectangle 5"/>
          <p:cNvSpPr>
            <a:spLocks noChangeArrowheads="1"/>
          </p:cNvSpPr>
          <p:nvPr/>
        </p:nvSpPr>
        <p:spPr bwMode="auto">
          <a:xfrm>
            <a:off x="414521" y="6657976"/>
            <a:ext cx="2753066" cy="111125"/>
          </a:xfrm>
          <a:prstGeom prst="rect">
            <a:avLst/>
          </a:prstGeom>
          <a:noFill/>
          <a:ln w="12700">
            <a:noFill/>
            <a:miter lim="800000"/>
            <a:headEnd type="none" w="sm" len="sm"/>
            <a:tailEnd type="none" w="sm" len="sm"/>
          </a:ln>
          <a:effectLst/>
        </p:spPr>
        <p:txBody>
          <a:bodyPr lIns="9144" tIns="9144" rIns="9144" bIns="9144" anchor="b">
            <a:spAutoFit/>
          </a:bodyPr>
          <a:lstStyle/>
          <a:p>
            <a:pPr defTabSz="820738" eaLnBrk="0" hangingPunct="0"/>
            <a:r>
              <a:rPr lang="en-US" sz="600" dirty="0">
                <a:solidFill>
                  <a:srgbClr val="FFFFFF">
                    <a:lumMod val="50000"/>
                  </a:srgbClr>
                </a:solidFill>
                <a:latin typeface="Arial" charset="0"/>
                <a:ea typeface="Arial" charset="0"/>
                <a:cs typeface="Arial" charset="0"/>
              </a:rPr>
              <a:t>Copyright © 2017 Boeing. All rights reserved.</a:t>
            </a:r>
          </a:p>
        </p:txBody>
      </p:sp>
      <p:sp>
        <p:nvSpPr>
          <p:cNvPr id="11" name="Footer Placeholder 4"/>
          <p:cNvSpPr txBox="1">
            <a:spLocks/>
          </p:cNvSpPr>
          <p:nvPr/>
        </p:nvSpPr>
        <p:spPr bwMode="auto">
          <a:xfrm>
            <a:off x="3961368" y="6391275"/>
            <a:ext cx="4266089" cy="374650"/>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defPPr>
              <a:defRPr lang="en-US"/>
            </a:defPPr>
            <a:lvl1pPr algn="ctr" rtl="0" eaLnBrk="0" fontAlgn="base" hangingPunct="0">
              <a:spcBef>
                <a:spcPct val="0"/>
              </a:spcBef>
              <a:spcAft>
                <a:spcPct val="0"/>
              </a:spcAft>
              <a:defRPr sz="1000" b="1" kern="1200">
                <a:solidFill>
                  <a:schemeClr val="bg1">
                    <a:lumMod val="50000"/>
                  </a:schemeClr>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a:solidFill>
                  <a:srgbClr val="FFFFFF">
                    <a:lumMod val="50000"/>
                  </a:srgbClr>
                </a:solidFill>
              </a:rPr>
              <a:t>BOEING PROPRIETARY</a:t>
            </a:r>
          </a:p>
        </p:txBody>
      </p:sp>
    </p:spTree>
    <p:extLst>
      <p:ext uri="{BB962C8B-B14F-4D97-AF65-F5344CB8AC3E}">
        <p14:creationId xmlns:p14="http://schemas.microsoft.com/office/powerpoint/2010/main" val="80497354"/>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3" r:id="rId27"/>
    <p:sldLayoutId id="2147483765" r:id="rId28"/>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Calibri" panose="020F050202020403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Calibri" panose="020F050202020403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Calibri" panose="020F050202020403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Calibri" panose="020F050202020403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264">
          <p15:clr>
            <a:srgbClr val="F26B43"/>
          </p15:clr>
        </p15:guide>
        <p15:guide id="4" pos="7416">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Boeing_RGBblue_largePPT"/>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261104" y="2971800"/>
            <a:ext cx="3692525" cy="895350"/>
          </a:xfrm>
          <a:prstGeom prst="rect">
            <a:avLst/>
          </a:prstGeom>
          <a:noFill/>
          <a:ln w="9525">
            <a:noFill/>
            <a:miter lim="800000"/>
            <a:headEnd/>
            <a:tailEnd/>
          </a:ln>
        </p:spPr>
      </p:pic>
      <p:sp>
        <p:nvSpPr>
          <p:cNvPr id="8" name="Rectangle 81"/>
          <p:cNvSpPr>
            <a:spLocks noChangeArrowheads="1"/>
          </p:cNvSpPr>
          <p:nvPr/>
        </p:nvSpPr>
        <p:spPr bwMode="auto">
          <a:xfrm>
            <a:off x="414521" y="6657976"/>
            <a:ext cx="2753066" cy="111125"/>
          </a:xfrm>
          <a:prstGeom prst="rect">
            <a:avLst/>
          </a:prstGeom>
          <a:noFill/>
          <a:ln w="12700">
            <a:noFill/>
            <a:miter lim="800000"/>
            <a:headEnd type="none" w="sm" len="sm"/>
            <a:tailEnd type="none" w="sm" len="sm"/>
          </a:ln>
          <a:effectLst/>
        </p:spPr>
        <p:txBody>
          <a:bodyPr lIns="9144" tIns="9144" rIns="9144" bIns="9144" anchor="b">
            <a:spAutoFit/>
          </a:bodyPr>
          <a:lstStyle/>
          <a:p>
            <a:pPr defTabSz="820738" eaLnBrk="0" hangingPunct="0"/>
            <a:r>
              <a:rPr lang="en-US" sz="600" dirty="0">
                <a:solidFill>
                  <a:srgbClr val="FFFFFF">
                    <a:lumMod val="50000"/>
                  </a:srgbClr>
                </a:solidFill>
              </a:rPr>
              <a:t>Copyright © 2017 Boeing. All rights reserved.</a:t>
            </a:r>
          </a:p>
        </p:txBody>
      </p:sp>
    </p:spTree>
    <p:extLst>
      <p:ext uri="{BB962C8B-B14F-4D97-AF65-F5344CB8AC3E}">
        <p14:creationId xmlns:p14="http://schemas.microsoft.com/office/powerpoint/2010/main" val="790181945"/>
      </p:ext>
    </p:extLst>
  </p:cSld>
  <p:clrMap bg1="lt1" tx1="dk1" bg2="lt2" tx2="dk2" accent1="accent1" accent2="accent2" accent3="accent3" accent4="accent4" accent5="accent5" accent6="accent6" hlink="hlink" folHlink="folHlink"/>
  <p:sldLayoutIdLst>
    <p:sldLayoutId id="21474837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439049"/>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4.png"/><Relationship Id="rId3" Type="http://schemas.openxmlformats.org/officeDocument/2006/relationships/image" Target="../media/image40.png"/><Relationship Id="rId7" Type="http://schemas.openxmlformats.org/officeDocument/2006/relationships/image" Target="../media/image42.png"/><Relationship Id="rId12"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4.png"/><Relationship Id="rId11" Type="http://schemas.microsoft.com/office/2007/relationships/hdphoto" Target="../media/hdphoto1.wdp"/><Relationship Id="rId5" Type="http://schemas.openxmlformats.org/officeDocument/2006/relationships/image" Target="../media/image33.png"/><Relationship Id="rId10" Type="http://schemas.openxmlformats.org/officeDocument/2006/relationships/image" Target="../media/image43.png"/><Relationship Id="rId4" Type="http://schemas.openxmlformats.org/officeDocument/2006/relationships/image" Target="../media/image41.png"/><Relationship Id="rId9" Type="http://schemas.openxmlformats.org/officeDocument/2006/relationships/image" Target="../media/image36.png"/><Relationship Id="rId1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azure/api-management/api-management-policie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5.gif"/><Relationship Id="rId4" Type="http://schemas.openxmlformats.org/officeDocument/2006/relationships/hyperlink" Target="http://aka.ms/apimpolicyexample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42.png"/><Relationship Id="rId10" Type="http://schemas.openxmlformats.org/officeDocument/2006/relationships/image" Target="../media/image31.png"/><Relationship Id="rId4" Type="http://schemas.openxmlformats.org/officeDocument/2006/relationships/image" Target="../media/image34.png"/><Relationship Id="rId9"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41.png"/><Relationship Id="rId7" Type="http://schemas.openxmlformats.org/officeDocument/2006/relationships/image" Target="../media/image35.png"/><Relationship Id="rId12" Type="http://schemas.openxmlformats.org/officeDocument/2006/relationships/image" Target="../media/image32.png"/><Relationship Id="rId2" Type="http://schemas.openxmlformats.org/officeDocument/2006/relationships/image" Target="../media/image40.png"/><Relationship Id="rId1" Type="http://schemas.openxmlformats.org/officeDocument/2006/relationships/slideLayout" Target="../slideLayouts/slideLayout6.xml"/><Relationship Id="rId6" Type="http://schemas.openxmlformats.org/officeDocument/2006/relationships/image" Target="../media/image42.png"/><Relationship Id="rId11" Type="http://schemas.openxmlformats.org/officeDocument/2006/relationships/image" Target="../media/image31.png"/><Relationship Id="rId5" Type="http://schemas.openxmlformats.org/officeDocument/2006/relationships/image" Target="../media/image34.png"/><Relationship Id="rId10" Type="http://schemas.microsoft.com/office/2007/relationships/hdphoto" Target="../media/hdphoto1.wdp"/><Relationship Id="rId4" Type="http://schemas.openxmlformats.org/officeDocument/2006/relationships/image" Target="../media/image33.png"/><Relationship Id="rId9"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32.png"/><Relationship Id="rId7" Type="http://schemas.microsoft.com/office/2007/relationships/hdphoto" Target="../media/hdphoto1.wdp"/><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8.png"/><Relationship Id="rId4" Type="http://schemas.openxmlformats.org/officeDocument/2006/relationships/image" Target="../media/image33.png"/><Relationship Id="rId9" Type="http://schemas.openxmlformats.org/officeDocument/2006/relationships/image" Target="../media/image50.png"/></Relationships>
</file>

<file path=ppt/slides/_rels/slide2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44.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44.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44.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44.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44.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51.png"/><Relationship Id="rId7"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44.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aka.ms/apimroadmap" TargetMode="External"/><Relationship Id="rId3" Type="http://schemas.openxmlformats.org/officeDocument/2006/relationships/hyperlink" Target="http://aka.ms/apimso" TargetMode="External"/><Relationship Id="rId7" Type="http://schemas.openxmlformats.org/officeDocument/2006/relationships/hyperlink" Target="http://aka.ms/apimwish" TargetMode="External"/><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hyperlink" Target="http://aka.ms/apidocs" TargetMode="External"/><Relationship Id="rId5" Type="http://schemas.openxmlformats.org/officeDocument/2006/relationships/hyperlink" Target="http://aka.ms/apimpolicyexamples" TargetMode="External"/><Relationship Id="rId4" Type="http://schemas.openxmlformats.org/officeDocument/2006/relationships/hyperlink" Target="http://aka.ms/apimblog" TargetMode="External"/><Relationship Id="rId9" Type="http://schemas.openxmlformats.org/officeDocument/2006/relationships/hyperlink" Target="http://aka.ms/apimCustomers"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ww.gartner.com/doc/3579034/top--things-cios-need" TargetMode="External"/><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hyperlink" Target="https://www.gartner.com/doc/3579034/top--things-cios-need"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hyperlink" Target="http://aka.ms/apimpolicyexamples" TargetMode="External"/><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tiff"/><Relationship Id="rId9" Type="http://schemas.openxmlformats.org/officeDocument/2006/relationships/image" Target="../media/image27.png"/><Relationship Id="rId14" Type="http://schemas.openxmlformats.org/officeDocument/2006/relationships/hyperlink" Target="http://aka.ms/apimcustomers"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www.gartner.com/doc/3579034/top--things-cios-need"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image" Target="../media/image37.tiff"/><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png"/><Relationship Id="rId9"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API Management</a:t>
            </a:r>
          </a:p>
        </p:txBody>
      </p:sp>
      <p:sp>
        <p:nvSpPr>
          <p:cNvPr id="3" name="Subtitle 2"/>
          <p:cNvSpPr>
            <a:spLocks noGrp="1"/>
          </p:cNvSpPr>
          <p:nvPr>
            <p:ph type="body" sz="quarter" idx="12"/>
          </p:nvPr>
        </p:nvSpPr>
        <p:spPr>
          <a:xfrm>
            <a:off x="269301" y="2982008"/>
            <a:ext cx="9103299" cy="1792326"/>
          </a:xfrm>
        </p:spPr>
        <p:txBody>
          <a:bodyPr/>
          <a:lstStyle/>
          <a:p>
            <a:pPr>
              <a:lnSpc>
                <a:spcPct val="100000"/>
              </a:lnSpc>
            </a:pPr>
            <a:r>
              <a:rPr lang="en-US" sz="2800" dirty="0">
                <a:ea typeface="Segoe Pro Display" charset="0"/>
                <a:cs typeface="Segoe Pro Display" charset="0"/>
              </a:rPr>
              <a:t>Speaker Name</a:t>
            </a:r>
          </a:p>
        </p:txBody>
      </p:sp>
    </p:spTree>
    <p:extLst>
      <p:ext uri="{BB962C8B-B14F-4D97-AF65-F5344CB8AC3E}">
        <p14:creationId xmlns:p14="http://schemas.microsoft.com/office/powerpoint/2010/main" val="7691461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Façade and front door</a:t>
            </a:r>
          </a:p>
        </p:txBody>
      </p:sp>
      <p:sp>
        <p:nvSpPr>
          <p:cNvPr id="4" name="Rectangle 3"/>
          <p:cNvSpPr/>
          <p:nvPr/>
        </p:nvSpPr>
        <p:spPr bwMode="auto">
          <a:xfrm rot="5400000">
            <a:off x="4039658" y="2543977"/>
            <a:ext cx="5207622" cy="27320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rot="5400000">
            <a:off x="5888306" y="1215478"/>
            <a:ext cx="1506873" cy="2189821"/>
          </a:xfrm>
          <a:prstGeom prst="rect">
            <a:avLst/>
          </a:prstGeom>
          <a:solidFill>
            <a:srgbClr val="DB47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rot="5400000">
            <a:off x="5888306" y="2814987"/>
            <a:ext cx="1506873" cy="2189821"/>
          </a:xfrm>
          <a:prstGeom prst="rect">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rot="5400000">
            <a:off x="5888307" y="4414495"/>
            <a:ext cx="1506873" cy="2189821"/>
          </a:xfrm>
          <a:prstGeom prst="rect">
            <a:avLst/>
          </a:prstGeom>
          <a:solidFill>
            <a:srgbClr val="488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985" y="1560381"/>
            <a:ext cx="1239825" cy="1239825"/>
          </a:xfrm>
          <a:prstGeom prst="rect">
            <a:avLst/>
          </a:prstGeom>
        </p:spPr>
      </p:pic>
      <p:sp>
        <p:nvSpPr>
          <p:cNvPr id="10" name="TextBox 9"/>
          <p:cNvSpPr txBox="1"/>
          <p:nvPr/>
        </p:nvSpPr>
        <p:spPr>
          <a:xfrm flipH="1">
            <a:off x="150342" y="5902452"/>
            <a:ext cx="2608097"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a:gradFill>
                  <a:gsLst>
                    <a:gs pos="2917">
                      <a:schemeClr val="tx1"/>
                    </a:gs>
                    <a:gs pos="30000">
                      <a:schemeClr val="tx1"/>
                    </a:gs>
                  </a:gsLst>
                  <a:lin ang="5400000" scaled="0"/>
                </a:gradFill>
                <a:latin typeface="+mj-lt"/>
              </a:rPr>
              <a:t>API managers and developers</a:t>
            </a:r>
          </a:p>
        </p:txBody>
      </p:sp>
      <p:sp>
        <p:nvSpPr>
          <p:cNvPr id="11" name="TextBox 10"/>
          <p:cNvSpPr txBox="1"/>
          <p:nvPr/>
        </p:nvSpPr>
        <p:spPr>
          <a:xfrm flipH="1">
            <a:off x="371898" y="2670027"/>
            <a:ext cx="2137149"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a:gradFill>
                  <a:gsLst>
                    <a:gs pos="2917">
                      <a:schemeClr val="tx1"/>
                    </a:gs>
                    <a:gs pos="30000">
                      <a:schemeClr val="tx1"/>
                    </a:gs>
                  </a:gsLst>
                  <a:lin ang="5400000" scaled="0"/>
                </a:gradFill>
                <a:latin typeface="+mj-lt"/>
              </a:rPr>
              <a:t>App developers</a:t>
            </a:r>
          </a:p>
        </p:txBody>
      </p:sp>
      <p:sp>
        <p:nvSpPr>
          <p:cNvPr id="13" name="TextBox 12"/>
          <p:cNvSpPr txBox="1"/>
          <p:nvPr/>
        </p:nvSpPr>
        <p:spPr>
          <a:xfrm flipH="1">
            <a:off x="9765648" y="5435546"/>
            <a:ext cx="2467165"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a:gradFill>
                  <a:gsLst>
                    <a:gs pos="2917">
                      <a:schemeClr val="tx1"/>
                    </a:gs>
                    <a:gs pos="30000">
                      <a:schemeClr val="tx1"/>
                    </a:gs>
                  </a:gsLst>
                  <a:lin ang="5400000" scaled="0"/>
                </a:gradFill>
                <a:latin typeface="+mj-lt"/>
              </a:rPr>
              <a:t>APIs on Azure and outside</a:t>
            </a:r>
          </a:p>
        </p:txBody>
      </p:sp>
      <p:sp>
        <p:nvSpPr>
          <p:cNvPr id="14" name="Down Arrow 13"/>
          <p:cNvSpPr/>
          <p:nvPr/>
        </p:nvSpPr>
        <p:spPr bwMode="auto">
          <a:xfrm rot="16200000">
            <a:off x="2153391" y="5432388"/>
            <a:ext cx="346056" cy="243544"/>
          </a:xfrm>
          <a:prstGeom prst="downArrow">
            <a:avLst/>
          </a:prstGeom>
          <a:solidFill>
            <a:srgbClr val="488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err="1">
              <a:gradFill>
                <a:gsLst>
                  <a:gs pos="0">
                    <a:srgbClr val="FFFFFF"/>
                  </a:gs>
                  <a:gs pos="100000">
                    <a:srgbClr val="FFFFFF"/>
                  </a:gs>
                </a:gsLst>
                <a:lin ang="5400000" scaled="0"/>
              </a:gradFill>
              <a:ea typeface="Segoe UI" pitchFamily="34" charset="0"/>
              <a:cs typeface="Segoe UI" pitchFamily="34" charset="0"/>
            </a:endParaRPr>
          </a:p>
        </p:txBody>
      </p:sp>
      <p:sp>
        <p:nvSpPr>
          <p:cNvPr id="15" name="Down Arrow 14"/>
          <p:cNvSpPr/>
          <p:nvPr/>
        </p:nvSpPr>
        <p:spPr bwMode="auto">
          <a:xfrm rot="16200000">
            <a:off x="2148194" y="2126570"/>
            <a:ext cx="346056" cy="243544"/>
          </a:xfrm>
          <a:prstGeom prst="downArrow">
            <a:avLst/>
          </a:prstGeom>
          <a:solidFill>
            <a:srgbClr val="DB47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036" y="4810229"/>
            <a:ext cx="1277551" cy="1277551"/>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04709" y="4543619"/>
            <a:ext cx="607919" cy="607919"/>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0750" y="3665202"/>
            <a:ext cx="607919" cy="607919"/>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48672" y="4580603"/>
            <a:ext cx="810286" cy="733928"/>
          </a:xfrm>
          <a:prstGeom prst="rect">
            <a:avLst/>
          </a:prstGeom>
        </p:spPr>
      </p:pic>
      <p:pic>
        <p:nvPicPr>
          <p:cNvPr id="21" name="Picture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48672" y="2873308"/>
            <a:ext cx="607919" cy="607919"/>
          </a:xfrm>
          <a:prstGeom prst="rect">
            <a:avLst/>
          </a:prstGeom>
        </p:spPr>
      </p:pic>
      <p:pic>
        <p:nvPicPr>
          <p:cNvPr id="22" name="Picture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18524" y="2868252"/>
            <a:ext cx="780288" cy="780288"/>
          </a:xfrm>
          <a:prstGeom prst="rect">
            <a:avLst/>
          </a:prstGeom>
        </p:spPr>
      </p:pic>
      <p:pic>
        <p:nvPicPr>
          <p:cNvPr id="23" name="Picture 22"/>
          <p:cNvPicPr>
            <a:picLocks noChangeAspect="1"/>
          </p:cNvPicPr>
          <p:nvPr/>
        </p:nvPicPr>
        <p:blipFill>
          <a:blip r:embed="rId10">
            <a:duotone>
              <a:srgbClr val="D2D2D2">
                <a:shade val="45000"/>
                <a:satMod val="135000"/>
              </a:srgbClr>
              <a:prstClr val="white"/>
            </a:duotone>
            <a:extLst>
              <a:ext uri="{BEBA8EAE-BF5A-486C-A8C5-ECC9F3942E4B}">
                <a14:imgProps xmlns:a14="http://schemas.microsoft.com/office/drawing/2010/main">
                  <a14:imgLayer r:embed="rId11">
                    <a14:imgEffect>
                      <a14:colorTemperature colorTemp="47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43634" y="3289345"/>
            <a:ext cx="1470573" cy="1470573"/>
          </a:xfrm>
          <a:prstGeom prst="rect">
            <a:avLst/>
          </a:prstGeom>
        </p:spPr>
      </p:pic>
      <p:sp>
        <p:nvSpPr>
          <p:cNvPr id="24" name="TextBox 23"/>
          <p:cNvSpPr txBox="1"/>
          <p:nvPr/>
        </p:nvSpPr>
        <p:spPr>
          <a:xfrm>
            <a:off x="5546831" y="1707722"/>
            <a:ext cx="2189822"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bg1"/>
                </a:solidFill>
              </a:rPr>
              <a:t>Developer portal</a:t>
            </a:r>
          </a:p>
        </p:txBody>
      </p:sp>
      <p:sp>
        <p:nvSpPr>
          <p:cNvPr id="25" name="TextBox 24"/>
          <p:cNvSpPr txBox="1"/>
          <p:nvPr/>
        </p:nvSpPr>
        <p:spPr>
          <a:xfrm>
            <a:off x="5546832" y="4836521"/>
            <a:ext cx="2189821" cy="544765"/>
          </a:xfrm>
          <a:prstGeom prst="rect">
            <a:avLst/>
          </a:prstGeom>
          <a:noFill/>
        </p:spPr>
        <p:txBody>
          <a:bodyPr wrap="square" lIns="182880" tIns="146304" rIns="182880" bIns="146304" rtlCol="0">
            <a:spAutoFit/>
          </a:bodyPr>
          <a:lstStyle/>
          <a:p>
            <a:pPr algn="ctr">
              <a:lnSpc>
                <a:spcPct val="90000"/>
              </a:lnSpc>
              <a:spcAft>
                <a:spcPts val="600"/>
              </a:spcAft>
            </a:pPr>
            <a:r>
              <a:rPr lang="en-US">
                <a:solidFill>
                  <a:schemeClr val="bg1"/>
                </a:solidFill>
              </a:rPr>
              <a:t>Azure portal</a:t>
            </a:r>
            <a:endParaRPr lang="en-US" dirty="0">
              <a:solidFill>
                <a:schemeClr val="bg1"/>
              </a:solidFill>
            </a:endParaRPr>
          </a:p>
        </p:txBody>
      </p:sp>
      <p:sp>
        <p:nvSpPr>
          <p:cNvPr id="26" name="TextBox 25"/>
          <p:cNvSpPr txBox="1"/>
          <p:nvPr/>
        </p:nvSpPr>
        <p:spPr>
          <a:xfrm>
            <a:off x="5546832" y="3268538"/>
            <a:ext cx="2189822"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bg1"/>
                </a:solidFill>
              </a:rPr>
              <a:t>Gateway</a:t>
            </a:r>
          </a:p>
        </p:txBody>
      </p:sp>
      <p:sp>
        <p:nvSpPr>
          <p:cNvPr id="27" name="TextBox 26"/>
          <p:cNvSpPr txBox="1"/>
          <p:nvPr/>
        </p:nvSpPr>
        <p:spPr>
          <a:xfrm flipH="1">
            <a:off x="5546828" y="5527239"/>
            <a:ext cx="2189822"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i="1" dirty="0">
                <a:solidFill>
                  <a:schemeClr val="bg1"/>
                </a:solidFill>
                <a:latin typeface="+mj-lt"/>
              </a:rPr>
              <a:t>Publish</a:t>
            </a:r>
          </a:p>
        </p:txBody>
      </p:sp>
      <p:sp>
        <p:nvSpPr>
          <p:cNvPr id="28" name="TextBox 27"/>
          <p:cNvSpPr txBox="1"/>
          <p:nvPr/>
        </p:nvSpPr>
        <p:spPr>
          <a:xfrm flipH="1">
            <a:off x="5553410" y="3983980"/>
            <a:ext cx="2183241"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i="1" dirty="0">
                <a:solidFill>
                  <a:schemeClr val="bg1"/>
                </a:solidFill>
                <a:latin typeface="+mj-lt"/>
              </a:rPr>
              <a:t>Mediate</a:t>
            </a:r>
          </a:p>
        </p:txBody>
      </p:sp>
      <p:sp>
        <p:nvSpPr>
          <p:cNvPr id="29" name="TextBox 28"/>
          <p:cNvSpPr txBox="1"/>
          <p:nvPr/>
        </p:nvSpPr>
        <p:spPr>
          <a:xfrm flipH="1">
            <a:off x="5546829" y="2411334"/>
            <a:ext cx="2189823"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i="1" dirty="0">
                <a:solidFill>
                  <a:schemeClr val="bg1"/>
                </a:solidFill>
                <a:latin typeface="+mj-lt"/>
              </a:rPr>
              <a:t>Consume</a:t>
            </a:r>
          </a:p>
        </p:txBody>
      </p:sp>
      <p:sp>
        <p:nvSpPr>
          <p:cNvPr id="30" name="Down Arrow 29"/>
          <p:cNvSpPr/>
          <p:nvPr/>
        </p:nvSpPr>
        <p:spPr bwMode="auto">
          <a:xfrm rot="16200000">
            <a:off x="9377489" y="3803733"/>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9" name="Picture 3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59154" y="872609"/>
            <a:ext cx="645124" cy="645124"/>
          </a:xfrm>
          <a:prstGeom prst="rect">
            <a:avLst/>
          </a:prstGeom>
        </p:spPr>
      </p:pic>
      <p:pic>
        <p:nvPicPr>
          <p:cNvPr id="40" name="Picture 3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847594" y="3662326"/>
            <a:ext cx="648055" cy="648055"/>
          </a:xfrm>
          <a:prstGeom prst="rect">
            <a:avLst/>
          </a:prstGeom>
        </p:spPr>
      </p:pic>
      <p:cxnSp>
        <p:nvCxnSpPr>
          <p:cNvPr id="41" name="Straight Connector 40"/>
          <p:cNvCxnSpPr/>
          <p:nvPr/>
        </p:nvCxnSpPr>
        <p:spPr>
          <a:xfrm>
            <a:off x="10590864" y="3910001"/>
            <a:ext cx="294308" cy="0"/>
          </a:xfrm>
          <a:prstGeom prst="line">
            <a:avLst/>
          </a:prstGeom>
          <a:ln w="57150">
            <a:solidFill>
              <a:srgbClr val="0179D6"/>
            </a:solidFill>
            <a:headEnd type="oval" w="lg" len="lg"/>
            <a:tailEnd type="none" w="med" len="med"/>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flipH="1">
            <a:off x="9135032" y="4313757"/>
            <a:ext cx="3052344" cy="461665"/>
          </a:xfrm>
          <a:prstGeom prst="rect">
            <a:avLst/>
          </a:prstGeom>
          <a:solidFill>
            <a:srgbClr val="E6E6E6"/>
          </a:solidFill>
        </p:spPr>
        <p:txBody>
          <a:bodyPr wrap="square" lIns="182880" tIns="146304" rIns="182880" bIns="146304" rtlCol="0">
            <a:spAutoFit/>
          </a:bodyPr>
          <a:lstStyle/>
          <a:p>
            <a:pPr marL="171450" marR="0" lvl="0" indent="-171450" algn="r" defTabSz="914400" eaLnBrk="1" fontAlgn="auto" latinLnBrk="0" hangingPunct="1">
              <a:lnSpc>
                <a:spcPct val="90000"/>
              </a:lnSpc>
              <a:spcBef>
                <a:spcPts val="0"/>
              </a:spcBef>
              <a:spcAft>
                <a:spcPts val="600"/>
              </a:spcAft>
              <a:buClrTx/>
              <a:buSzTx/>
              <a:buFont typeface="Arial" charset="0"/>
              <a:buNone/>
              <a:tabLst/>
              <a:defRPr/>
            </a:pPr>
            <a:r>
              <a:rPr lang="en-US" sz="1200" dirty="0" err="1">
                <a:solidFill>
                  <a:srgbClr val="0179D6"/>
                </a:solidFill>
              </a:rPr>
              <a:t>contosoapi-foo.azurewebsites.com</a:t>
            </a:r>
            <a:endParaRPr lang="en-US" sz="1200" dirty="0">
              <a:solidFill>
                <a:srgbClr val="0179D6"/>
              </a:solidFill>
            </a:endParaRPr>
          </a:p>
        </p:txBody>
      </p:sp>
      <p:sp>
        <p:nvSpPr>
          <p:cNvPr id="46" name="Down Arrow 45"/>
          <p:cNvSpPr/>
          <p:nvPr/>
        </p:nvSpPr>
        <p:spPr bwMode="auto">
          <a:xfrm rot="16200000">
            <a:off x="2148194" y="3753100"/>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TextBox 46"/>
          <p:cNvSpPr txBox="1"/>
          <p:nvPr/>
        </p:nvSpPr>
        <p:spPr>
          <a:xfrm flipH="1">
            <a:off x="289946" y="4380896"/>
            <a:ext cx="2448393"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a:gradFill>
                  <a:gsLst>
                    <a:gs pos="2917">
                      <a:schemeClr val="tx1"/>
                    </a:gs>
                    <a:gs pos="30000">
                      <a:schemeClr val="tx1"/>
                    </a:gs>
                  </a:gsLst>
                  <a:lin ang="5400000" scaled="0"/>
                </a:gradFill>
                <a:latin typeface="+mj-lt"/>
              </a:rPr>
              <a:t>1</a:t>
            </a:r>
            <a:r>
              <a:rPr lang="en-US" sz="1400" baseline="30000">
                <a:gradFill>
                  <a:gsLst>
                    <a:gs pos="2917">
                      <a:schemeClr val="tx1"/>
                    </a:gs>
                    <a:gs pos="30000">
                      <a:schemeClr val="tx1"/>
                    </a:gs>
                  </a:gsLst>
                  <a:lin ang="5400000" scaled="0"/>
                </a:gradFill>
                <a:latin typeface="+mj-lt"/>
              </a:rPr>
              <a:t>st</a:t>
            </a:r>
            <a:r>
              <a:rPr lang="en-US" sz="1400">
                <a:gradFill>
                  <a:gsLst>
                    <a:gs pos="2917">
                      <a:schemeClr val="tx1"/>
                    </a:gs>
                    <a:gs pos="30000">
                      <a:schemeClr val="tx1"/>
                    </a:gs>
                  </a:gsLst>
                  <a:lin ang="5400000" scaled="0"/>
                </a:gradFill>
                <a:latin typeface="+mj-lt"/>
              </a:rPr>
              <a:t> and 3</a:t>
            </a:r>
            <a:r>
              <a:rPr lang="en-US" sz="1400" baseline="30000">
                <a:gradFill>
                  <a:gsLst>
                    <a:gs pos="2917">
                      <a:schemeClr val="tx1"/>
                    </a:gs>
                    <a:gs pos="30000">
                      <a:schemeClr val="tx1"/>
                    </a:gs>
                  </a:gsLst>
                  <a:lin ang="5400000" scaled="0"/>
                </a:gradFill>
                <a:latin typeface="+mj-lt"/>
              </a:rPr>
              <a:t>rd</a:t>
            </a:r>
            <a:r>
              <a:rPr lang="en-US" sz="1400">
                <a:gradFill>
                  <a:gsLst>
                    <a:gs pos="2917">
                      <a:schemeClr val="tx1"/>
                    </a:gs>
                    <a:gs pos="30000">
                      <a:schemeClr val="tx1"/>
                    </a:gs>
                  </a:gsLst>
                  <a:lin ang="5400000" scaled="0"/>
                </a:gradFill>
                <a:latin typeface="+mj-lt"/>
              </a:rPr>
              <a:t> party apps</a:t>
            </a:r>
          </a:p>
        </p:txBody>
      </p:sp>
      <p:pic>
        <p:nvPicPr>
          <p:cNvPr id="48" name="Picture 4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48941" y="3178177"/>
            <a:ext cx="1378005" cy="1378005"/>
          </a:xfrm>
          <a:prstGeom prst="rect">
            <a:avLst/>
          </a:prstGeom>
        </p:spPr>
      </p:pic>
    </p:spTree>
    <p:extLst>
      <p:ext uri="{BB962C8B-B14F-4D97-AF65-F5344CB8AC3E}">
        <p14:creationId xmlns:p14="http://schemas.microsoft.com/office/powerpoint/2010/main" val="16153470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15"/>
                                        </p:tgtEl>
                                      </p:cBhvr>
                                    </p:animEffect>
                                    <p:set>
                                      <p:cBhvr>
                                        <p:cTn id="16" dur="1" fill="hold">
                                          <p:stCondLst>
                                            <p:cond delay="499"/>
                                          </p:stCondLst>
                                        </p:cTn>
                                        <p:tgtEl>
                                          <p:spTgt spid="15"/>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24"/>
                                        </p:tgtEl>
                                      </p:cBhvr>
                                    </p:animEffect>
                                    <p:set>
                                      <p:cBhvr>
                                        <p:cTn id="19" dur="1" fill="hold">
                                          <p:stCondLst>
                                            <p:cond delay="499"/>
                                          </p:stCondLst>
                                        </p:cTn>
                                        <p:tgtEl>
                                          <p:spTgt spid="24"/>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29"/>
                                        </p:tgtEl>
                                      </p:cBhvr>
                                    </p:animEffect>
                                    <p:set>
                                      <p:cBhvr>
                                        <p:cTn id="22" dur="1" fill="hold">
                                          <p:stCondLst>
                                            <p:cond delay="499"/>
                                          </p:stCondLst>
                                        </p:cTn>
                                        <p:tgtEl>
                                          <p:spTgt spid="29"/>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par>
                                <p:cTn id="26" presetID="9" presetClass="exit" presetSubtype="0" fill="hold" grpId="0" nodeType="withEffect">
                                  <p:stCondLst>
                                    <p:cond delay="0"/>
                                  </p:stCondLst>
                                  <p:childTnLst>
                                    <p:animEffect transition="out" filter="dissolve">
                                      <p:cBhvr>
                                        <p:cTn id="27" dur="500"/>
                                        <p:tgtEl>
                                          <p:spTgt spid="10"/>
                                        </p:tgtEl>
                                      </p:cBhvr>
                                    </p:animEffect>
                                    <p:set>
                                      <p:cBhvr>
                                        <p:cTn id="28" dur="1" fill="hold">
                                          <p:stCondLst>
                                            <p:cond delay="499"/>
                                          </p:stCondLst>
                                        </p:cTn>
                                        <p:tgtEl>
                                          <p:spTgt spid="10"/>
                                        </p:tgtEl>
                                        <p:attrNameLst>
                                          <p:attrName>style.visibility</p:attrName>
                                        </p:attrNameLst>
                                      </p:cBhvr>
                                      <p:to>
                                        <p:strVal val="hidden"/>
                                      </p:to>
                                    </p:set>
                                  </p:childTnLst>
                                </p:cTn>
                              </p:par>
                              <p:par>
                                <p:cTn id="29" presetID="9" presetClass="exit" presetSubtype="0" fill="hold" grpId="0" nodeType="withEffect">
                                  <p:stCondLst>
                                    <p:cond delay="0"/>
                                  </p:stCondLst>
                                  <p:childTnLst>
                                    <p:animEffect transition="out" filter="dissolve">
                                      <p:cBhvr>
                                        <p:cTn id="30" dur="500"/>
                                        <p:tgtEl>
                                          <p:spTgt spid="14"/>
                                        </p:tgtEl>
                                      </p:cBhvr>
                                    </p:animEffect>
                                    <p:set>
                                      <p:cBhvr>
                                        <p:cTn id="31" dur="1" fill="hold">
                                          <p:stCondLst>
                                            <p:cond delay="499"/>
                                          </p:stCondLst>
                                        </p:cTn>
                                        <p:tgtEl>
                                          <p:spTgt spid="14"/>
                                        </p:tgtEl>
                                        <p:attrNameLst>
                                          <p:attrName>style.visibility</p:attrName>
                                        </p:attrNameLst>
                                      </p:cBhvr>
                                      <p:to>
                                        <p:strVal val="hidden"/>
                                      </p:to>
                                    </p:set>
                                  </p:childTnLst>
                                </p:cTn>
                              </p:par>
                              <p:par>
                                <p:cTn id="32" presetID="9" presetClass="exit" presetSubtype="0" fill="hold" nodeType="withEffect">
                                  <p:stCondLst>
                                    <p:cond delay="0"/>
                                  </p:stCondLst>
                                  <p:childTnLst>
                                    <p:animEffect transition="out" filter="dissolve">
                                      <p:cBhvr>
                                        <p:cTn id="33" dur="500"/>
                                        <p:tgtEl>
                                          <p:spTgt spid="16"/>
                                        </p:tgtEl>
                                      </p:cBhvr>
                                    </p:animEffect>
                                    <p:set>
                                      <p:cBhvr>
                                        <p:cTn id="34" dur="1" fill="hold">
                                          <p:stCondLst>
                                            <p:cond delay="499"/>
                                          </p:stCondLst>
                                        </p:cTn>
                                        <p:tgtEl>
                                          <p:spTgt spid="16"/>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25"/>
                                        </p:tgtEl>
                                      </p:cBhvr>
                                    </p:animEffect>
                                    <p:set>
                                      <p:cBhvr>
                                        <p:cTn id="37" dur="1" fill="hold">
                                          <p:stCondLst>
                                            <p:cond delay="499"/>
                                          </p:stCondLst>
                                        </p:cTn>
                                        <p:tgtEl>
                                          <p:spTgt spid="25"/>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27"/>
                                        </p:tgtEl>
                                      </p:cBhvr>
                                    </p:animEffect>
                                    <p:set>
                                      <p:cBhvr>
                                        <p:cTn id="40" dur="1" fill="hold">
                                          <p:stCondLst>
                                            <p:cond delay="499"/>
                                          </p:stCondLst>
                                        </p:cTn>
                                        <p:tgtEl>
                                          <p:spTgt spid="2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9" presetClass="exit" presetSubtype="0" fill="hold" grpId="0" nodeType="clickEffect">
                                  <p:stCondLst>
                                    <p:cond delay="0"/>
                                  </p:stCondLst>
                                  <p:childTnLst>
                                    <p:animEffect transition="out" filter="dissolve">
                                      <p:cBhvr>
                                        <p:cTn id="44" dur="500"/>
                                        <p:tgtEl>
                                          <p:spTgt spid="13"/>
                                        </p:tgtEl>
                                      </p:cBhvr>
                                    </p:animEffect>
                                    <p:set>
                                      <p:cBhvr>
                                        <p:cTn id="45" dur="1" fill="hold">
                                          <p:stCondLst>
                                            <p:cond delay="499"/>
                                          </p:stCondLst>
                                        </p:cTn>
                                        <p:tgtEl>
                                          <p:spTgt spid="13"/>
                                        </p:tgtEl>
                                        <p:attrNameLst>
                                          <p:attrName>style.visibility</p:attrName>
                                        </p:attrNameLst>
                                      </p:cBhvr>
                                      <p:to>
                                        <p:strVal val="hidden"/>
                                      </p:to>
                                    </p:set>
                                  </p:childTnLst>
                                </p:cTn>
                              </p:par>
                              <p:par>
                                <p:cTn id="46" presetID="9" presetClass="exit" presetSubtype="0" fill="hold" nodeType="withEffect">
                                  <p:stCondLst>
                                    <p:cond delay="0"/>
                                  </p:stCondLst>
                                  <p:childTnLst>
                                    <p:animEffect transition="out" filter="dissolv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par>
                                <p:cTn id="49" presetID="9" presetClass="exit" presetSubtype="0" fill="hold" nodeType="withEffect">
                                  <p:stCondLst>
                                    <p:cond delay="0"/>
                                  </p:stCondLst>
                                  <p:childTnLst>
                                    <p:animEffect transition="out" filter="dissolve">
                                      <p:cBhvr>
                                        <p:cTn id="50" dur="500"/>
                                        <p:tgtEl>
                                          <p:spTgt spid="20"/>
                                        </p:tgtEl>
                                      </p:cBhvr>
                                    </p:animEffect>
                                    <p:set>
                                      <p:cBhvr>
                                        <p:cTn id="51" dur="1" fill="hold">
                                          <p:stCondLst>
                                            <p:cond delay="499"/>
                                          </p:stCondLst>
                                        </p:cTn>
                                        <p:tgtEl>
                                          <p:spTgt spid="20"/>
                                        </p:tgtEl>
                                        <p:attrNameLst>
                                          <p:attrName>style.visibility</p:attrName>
                                        </p:attrNameLst>
                                      </p:cBhvr>
                                      <p:to>
                                        <p:strVal val="hidden"/>
                                      </p:to>
                                    </p:set>
                                  </p:childTnLst>
                                </p:cTn>
                              </p:par>
                              <p:par>
                                <p:cTn id="52" presetID="9" presetClass="exit" presetSubtype="0" fill="hold" nodeType="withEffect">
                                  <p:stCondLst>
                                    <p:cond delay="0"/>
                                  </p:stCondLst>
                                  <p:childTnLst>
                                    <p:animEffect transition="out" filter="dissolve">
                                      <p:cBhvr>
                                        <p:cTn id="53" dur="500"/>
                                        <p:tgtEl>
                                          <p:spTgt spid="23"/>
                                        </p:tgtEl>
                                      </p:cBhvr>
                                    </p:animEffect>
                                    <p:set>
                                      <p:cBhvr>
                                        <p:cTn id="54" dur="1" fill="hold">
                                          <p:stCondLst>
                                            <p:cond delay="499"/>
                                          </p:stCondLst>
                                        </p:cTn>
                                        <p:tgtEl>
                                          <p:spTgt spid="23"/>
                                        </p:tgtEl>
                                        <p:attrNameLst>
                                          <p:attrName>style.visibility</p:attrName>
                                        </p:attrNameLst>
                                      </p:cBhvr>
                                      <p:to>
                                        <p:strVal val="hidden"/>
                                      </p:to>
                                    </p:set>
                                  </p:childTnLst>
                                </p:cTn>
                              </p:par>
                              <p:par>
                                <p:cTn id="55" presetID="9" presetClass="exit" presetSubtype="0" fill="hold" nodeType="withEffect">
                                  <p:stCondLst>
                                    <p:cond delay="0"/>
                                  </p:stCondLst>
                                  <p:childTnLst>
                                    <p:animEffect transition="out" filter="dissolve">
                                      <p:cBhvr>
                                        <p:cTn id="56" dur="500"/>
                                        <p:tgtEl>
                                          <p:spTgt spid="19"/>
                                        </p:tgtEl>
                                      </p:cBhvr>
                                    </p:animEffect>
                                    <p:set>
                                      <p:cBhvr>
                                        <p:cTn id="57" dur="1" fill="hold">
                                          <p:stCondLst>
                                            <p:cond delay="499"/>
                                          </p:stCondLst>
                                        </p:cTn>
                                        <p:tgtEl>
                                          <p:spTgt spid="19"/>
                                        </p:tgtEl>
                                        <p:attrNameLst>
                                          <p:attrName>style.visibility</p:attrName>
                                        </p:attrNameLst>
                                      </p:cBhvr>
                                      <p:to>
                                        <p:strVal val="hidden"/>
                                      </p:to>
                                    </p:set>
                                  </p:childTnLst>
                                </p:cTn>
                              </p:par>
                              <p:par>
                                <p:cTn id="58" presetID="9" presetClass="exit" presetSubtype="0" fill="hold" nodeType="withEffect">
                                  <p:stCondLst>
                                    <p:cond delay="0"/>
                                  </p:stCondLst>
                                  <p:childTnLst>
                                    <p:animEffect transition="out" filter="dissolve">
                                      <p:cBhvr>
                                        <p:cTn id="59" dur="500"/>
                                        <p:tgtEl>
                                          <p:spTgt spid="22"/>
                                        </p:tgtEl>
                                      </p:cBhvr>
                                    </p:animEffect>
                                    <p:set>
                                      <p:cBhvr>
                                        <p:cTn id="60" dur="1" fill="hold">
                                          <p:stCondLst>
                                            <p:cond delay="499"/>
                                          </p:stCondLst>
                                        </p:cTn>
                                        <p:tgtEl>
                                          <p:spTgt spid="22"/>
                                        </p:tgtEl>
                                        <p:attrNameLst>
                                          <p:attrName>style.visibility</p:attrName>
                                        </p:attrNameLst>
                                      </p:cBhvr>
                                      <p:to>
                                        <p:strVal val="hidden"/>
                                      </p:to>
                                    </p:set>
                                  </p:childTnLst>
                                </p:cTn>
                              </p:par>
                              <p:par>
                                <p:cTn id="61" presetID="9" presetClass="exit" presetSubtype="0" fill="hold" nodeType="withEffect">
                                  <p:stCondLst>
                                    <p:cond delay="0"/>
                                  </p:stCondLst>
                                  <p:childTnLst>
                                    <p:animEffect transition="out" filter="dissolve">
                                      <p:cBhvr>
                                        <p:cTn id="62" dur="500"/>
                                        <p:tgtEl>
                                          <p:spTgt spid="21"/>
                                        </p:tgtEl>
                                      </p:cBhvr>
                                    </p:animEffect>
                                    <p:set>
                                      <p:cBhvr>
                                        <p:cTn id="63" dur="1" fill="hold">
                                          <p:stCondLst>
                                            <p:cond delay="499"/>
                                          </p:stCondLst>
                                        </p:cTn>
                                        <p:tgtEl>
                                          <p:spTgt spid="21"/>
                                        </p:tgtEl>
                                        <p:attrNameLst>
                                          <p:attrName>style.visibility</p:attrName>
                                        </p:attrNameLst>
                                      </p:cBhvr>
                                      <p:to>
                                        <p:strVal val="hidden"/>
                                      </p:to>
                                    </p:set>
                                  </p:childTnLst>
                                </p:cTn>
                              </p:par>
                            </p:childTnLst>
                          </p:cTn>
                        </p:par>
                        <p:par>
                          <p:cTn id="64" fill="hold">
                            <p:stCondLst>
                              <p:cond delay="500"/>
                            </p:stCondLst>
                            <p:childTnLst>
                              <p:par>
                                <p:cTn id="65" presetID="9" presetClass="entr" presetSubtype="0" fill="hold" nodeType="after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dissolve">
                                      <p:cBhvr>
                                        <p:cTn id="67" dur="500"/>
                                        <p:tgtEl>
                                          <p:spTgt spid="40"/>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dissolve">
                                      <p:cBhvr>
                                        <p:cTn id="72" dur="500"/>
                                        <p:tgtEl>
                                          <p:spTgt spid="42"/>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nodeType="click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dissolve">
                                      <p:cBhvr>
                                        <p:cTn id="7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0" grpId="0"/>
      <p:bldP spid="11" grpId="0"/>
      <p:bldP spid="13" grpId="0"/>
      <p:bldP spid="14" grpId="0" animBg="1"/>
      <p:bldP spid="15" grpId="0" animBg="1"/>
      <p:bldP spid="24" grpId="0"/>
      <p:bldP spid="25" grpId="0"/>
      <p:bldP spid="27" grpId="0"/>
      <p:bldP spid="29" grpId="0"/>
      <p:bldP spid="4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Box 82"/>
          <p:cNvSpPr txBox="1"/>
          <p:nvPr/>
        </p:nvSpPr>
        <p:spPr>
          <a:xfrm flipH="1">
            <a:off x="9135032" y="4313757"/>
            <a:ext cx="3052344" cy="461665"/>
          </a:xfrm>
          <a:prstGeom prst="rect">
            <a:avLst/>
          </a:prstGeom>
          <a:solidFill>
            <a:srgbClr val="E6E6E6"/>
          </a:solidFill>
        </p:spPr>
        <p:txBody>
          <a:bodyPr wrap="square" lIns="182880" tIns="146304" rIns="182880" bIns="146304" rtlCol="0">
            <a:spAutoFit/>
          </a:bodyPr>
          <a:lstStyle/>
          <a:p>
            <a:pPr marL="171450" marR="0" lvl="0" indent="-171450" algn="r" defTabSz="914400" eaLnBrk="1" fontAlgn="auto" latinLnBrk="0" hangingPunct="1">
              <a:lnSpc>
                <a:spcPct val="90000"/>
              </a:lnSpc>
              <a:spcBef>
                <a:spcPts val="0"/>
              </a:spcBef>
              <a:spcAft>
                <a:spcPts val="600"/>
              </a:spcAft>
              <a:buClrTx/>
              <a:buSzTx/>
              <a:buFont typeface="Arial" charset="0"/>
              <a:buNone/>
              <a:tabLst/>
              <a:defRPr/>
            </a:pPr>
            <a:r>
              <a:rPr lang="en-US" sz="1200" dirty="0" err="1">
                <a:solidFill>
                  <a:srgbClr val="0179D6"/>
                </a:solidFill>
              </a:rPr>
              <a:t>contosoapi-foo.azurewebsites.com</a:t>
            </a:r>
            <a:endParaRPr lang="en-US" sz="1200" dirty="0">
              <a:solidFill>
                <a:srgbClr val="0179D6"/>
              </a:solidFill>
            </a:endParaRPr>
          </a:p>
        </p:txBody>
      </p:sp>
      <p:sp>
        <p:nvSpPr>
          <p:cNvPr id="65" name="TextBox 64"/>
          <p:cNvSpPr txBox="1"/>
          <p:nvPr/>
        </p:nvSpPr>
        <p:spPr>
          <a:xfrm flipH="1">
            <a:off x="9313283" y="4330249"/>
            <a:ext cx="2873793" cy="461665"/>
          </a:xfrm>
          <a:prstGeom prst="rect">
            <a:avLst/>
          </a:prstGeom>
          <a:solidFill>
            <a:srgbClr val="E6E6E6"/>
          </a:solidFill>
        </p:spPr>
        <p:txBody>
          <a:bodyPr wrap="square" lIns="182880" tIns="146304" rIns="182880" bIns="146304" rtlCol="0">
            <a:spAutoFit/>
          </a:bodyPr>
          <a:lstStyle/>
          <a:p>
            <a:pPr marL="171450" marR="0" lvl="0" indent="-171450" algn="r" defTabSz="914400" eaLnBrk="1" fontAlgn="auto" latinLnBrk="0" hangingPunct="1">
              <a:lnSpc>
                <a:spcPct val="90000"/>
              </a:lnSpc>
              <a:spcBef>
                <a:spcPts val="0"/>
              </a:spcBef>
              <a:spcAft>
                <a:spcPts val="600"/>
              </a:spcAft>
              <a:buClrTx/>
              <a:buSzTx/>
              <a:buFont typeface="Arial" charset="0"/>
              <a:buNone/>
              <a:tabLst/>
              <a:defRPr/>
            </a:pPr>
            <a:r>
              <a:rPr lang="en-US" sz="1200" dirty="0" err="1">
                <a:solidFill>
                  <a:srgbClr val="0179D6"/>
                </a:solidFill>
              </a:rPr>
              <a:t>contosoapi-bar.azurewebsites.com</a:t>
            </a:r>
            <a:endParaRPr lang="en-US" sz="1200" dirty="0">
              <a:solidFill>
                <a:srgbClr val="0179D6"/>
              </a:solidFill>
            </a:endParaRPr>
          </a:p>
        </p:txBody>
      </p:sp>
      <p:sp>
        <p:nvSpPr>
          <p:cNvPr id="2" name="Title 1"/>
          <p:cNvSpPr>
            <a:spLocks noGrp="1"/>
          </p:cNvSpPr>
          <p:nvPr>
            <p:ph type="title"/>
          </p:nvPr>
        </p:nvSpPr>
        <p:spPr/>
        <p:txBody>
          <a:bodyPr/>
          <a:lstStyle/>
          <a:p>
            <a:r>
              <a:rPr lang="en-US" dirty="0"/>
              <a:t>Façade and front door</a:t>
            </a:r>
          </a:p>
        </p:txBody>
      </p:sp>
      <p:sp>
        <p:nvSpPr>
          <p:cNvPr id="8" name="Down Arrow 7"/>
          <p:cNvSpPr/>
          <p:nvPr/>
        </p:nvSpPr>
        <p:spPr bwMode="auto">
          <a:xfrm rot="16200000">
            <a:off x="2148194" y="3753100"/>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p:cNvSpPr txBox="1"/>
          <p:nvPr/>
        </p:nvSpPr>
        <p:spPr>
          <a:xfrm flipH="1">
            <a:off x="289946" y="4380896"/>
            <a:ext cx="2448393"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a:gradFill>
                  <a:gsLst>
                    <a:gs pos="2917">
                      <a:schemeClr val="tx1"/>
                    </a:gs>
                    <a:gs pos="30000">
                      <a:schemeClr val="tx1"/>
                    </a:gs>
                  </a:gsLst>
                  <a:lin ang="5400000" scaled="0"/>
                </a:gradFill>
                <a:latin typeface="+mj-lt"/>
              </a:rPr>
              <a:t>1</a:t>
            </a:r>
            <a:r>
              <a:rPr lang="en-US" sz="1400" baseline="30000">
                <a:gradFill>
                  <a:gsLst>
                    <a:gs pos="2917">
                      <a:schemeClr val="tx1"/>
                    </a:gs>
                    <a:gs pos="30000">
                      <a:schemeClr val="tx1"/>
                    </a:gs>
                  </a:gsLst>
                  <a:lin ang="5400000" scaled="0"/>
                </a:gradFill>
                <a:latin typeface="+mj-lt"/>
              </a:rPr>
              <a:t>st</a:t>
            </a:r>
            <a:r>
              <a:rPr lang="en-US" sz="1400">
                <a:gradFill>
                  <a:gsLst>
                    <a:gs pos="2917">
                      <a:schemeClr val="tx1"/>
                    </a:gs>
                    <a:gs pos="30000">
                      <a:schemeClr val="tx1"/>
                    </a:gs>
                  </a:gsLst>
                  <a:lin ang="5400000" scaled="0"/>
                </a:gradFill>
                <a:latin typeface="+mj-lt"/>
              </a:rPr>
              <a:t> and 3</a:t>
            </a:r>
            <a:r>
              <a:rPr lang="en-US" sz="1400" baseline="30000">
                <a:gradFill>
                  <a:gsLst>
                    <a:gs pos="2917">
                      <a:schemeClr val="tx1"/>
                    </a:gs>
                    <a:gs pos="30000">
                      <a:schemeClr val="tx1"/>
                    </a:gs>
                  </a:gsLst>
                  <a:lin ang="5400000" scaled="0"/>
                </a:gradFill>
                <a:latin typeface="+mj-lt"/>
              </a:rPr>
              <a:t>rd</a:t>
            </a:r>
            <a:r>
              <a:rPr lang="en-US" sz="1400">
                <a:gradFill>
                  <a:gsLst>
                    <a:gs pos="2917">
                      <a:schemeClr val="tx1"/>
                    </a:gs>
                    <a:gs pos="30000">
                      <a:schemeClr val="tx1"/>
                    </a:gs>
                  </a:gsLst>
                  <a:lin ang="5400000" scaled="0"/>
                </a:gradFill>
                <a:latin typeface="+mj-lt"/>
              </a:rPr>
              <a:t> party apps</a:t>
            </a:r>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941" y="3178177"/>
            <a:ext cx="1378005" cy="1378005"/>
          </a:xfrm>
          <a:prstGeom prst="rect">
            <a:avLst/>
          </a:prstGeom>
        </p:spPr>
      </p:pic>
      <p:sp>
        <p:nvSpPr>
          <p:cNvPr id="30" name="Down Arrow 29"/>
          <p:cNvSpPr/>
          <p:nvPr/>
        </p:nvSpPr>
        <p:spPr bwMode="auto">
          <a:xfrm rot="16200000">
            <a:off x="9377489" y="3803733"/>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7594" y="3662326"/>
            <a:ext cx="648055" cy="648055"/>
          </a:xfrm>
          <a:prstGeom prst="rect">
            <a:avLst/>
          </a:prstGeom>
        </p:spPr>
      </p:pic>
      <p:cxnSp>
        <p:nvCxnSpPr>
          <p:cNvPr id="41" name="Straight Connector 40"/>
          <p:cNvCxnSpPr/>
          <p:nvPr/>
        </p:nvCxnSpPr>
        <p:spPr>
          <a:xfrm>
            <a:off x="10590864" y="3910001"/>
            <a:ext cx="294308" cy="0"/>
          </a:xfrm>
          <a:prstGeom prst="line">
            <a:avLst/>
          </a:prstGeom>
          <a:ln w="57150">
            <a:solidFill>
              <a:srgbClr val="0179D6"/>
            </a:solidFill>
            <a:headEnd type="oval" w="lg" len="lg"/>
            <a:tailEnd type="none" w="med" len="med"/>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bwMode="auto">
          <a:xfrm rot="5400000">
            <a:off x="4039658" y="2543977"/>
            <a:ext cx="5207622" cy="27320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rot="5400000">
            <a:off x="5888306" y="2814987"/>
            <a:ext cx="1506873" cy="2189821"/>
          </a:xfrm>
          <a:prstGeom prst="rect">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err="1">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p:cNvSpPr txBox="1"/>
          <p:nvPr/>
        </p:nvSpPr>
        <p:spPr>
          <a:xfrm>
            <a:off x="5546832" y="3268538"/>
            <a:ext cx="2189822"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bg1"/>
                </a:solidFill>
              </a:rPr>
              <a:t>Gateway</a:t>
            </a:r>
          </a:p>
        </p:txBody>
      </p:sp>
      <p:sp>
        <p:nvSpPr>
          <p:cNvPr id="51" name="TextBox 50"/>
          <p:cNvSpPr txBox="1"/>
          <p:nvPr/>
        </p:nvSpPr>
        <p:spPr>
          <a:xfrm flipH="1">
            <a:off x="5553410" y="3983980"/>
            <a:ext cx="2183241"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i="1" dirty="0">
                <a:solidFill>
                  <a:schemeClr val="bg1"/>
                </a:solidFill>
                <a:latin typeface="+mj-lt"/>
              </a:rPr>
              <a:t>Mediate</a:t>
            </a:r>
          </a:p>
        </p:txBody>
      </p:sp>
      <p:pic>
        <p:nvPicPr>
          <p:cNvPr id="53" name="Picture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9154" y="872609"/>
            <a:ext cx="645124" cy="645124"/>
          </a:xfrm>
          <a:prstGeom prst="rect">
            <a:avLst/>
          </a:prstGeom>
        </p:spPr>
      </p:pic>
      <p:cxnSp>
        <p:nvCxnSpPr>
          <p:cNvPr id="59" name="Straight Connector 58"/>
          <p:cNvCxnSpPr/>
          <p:nvPr/>
        </p:nvCxnSpPr>
        <p:spPr>
          <a:xfrm>
            <a:off x="4949952" y="3921027"/>
            <a:ext cx="596880" cy="0"/>
          </a:xfrm>
          <a:prstGeom prst="line">
            <a:avLst/>
          </a:prstGeom>
          <a:ln w="57150">
            <a:solidFill>
              <a:srgbClr val="3BBA55"/>
            </a:solidFill>
            <a:headEnd type="oval" w="lg" len="lg"/>
            <a:tailEnd type="none" w="med" len="med"/>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flipH="1">
            <a:off x="3037903" y="4327152"/>
            <a:ext cx="2229899" cy="461665"/>
          </a:xfrm>
          <a:prstGeom prst="rect">
            <a:avLst/>
          </a:prstGeom>
          <a:solidFill>
            <a:srgbClr val="E6E6E6"/>
          </a:solidFill>
        </p:spPr>
        <p:txBody>
          <a:bodyPr wrap="square" lIns="182880" tIns="146304" rIns="182880" bIns="146304" rtlCol="0">
            <a:spAutoFit/>
          </a:bodyPr>
          <a:lstStyle/>
          <a:p>
            <a:pPr marL="171450" marR="0" lvl="0" indent="-171450" algn="r" defTabSz="914400" eaLnBrk="1" fontAlgn="auto" latinLnBrk="0" hangingPunct="1">
              <a:lnSpc>
                <a:spcPct val="90000"/>
              </a:lnSpc>
              <a:spcBef>
                <a:spcPts val="0"/>
              </a:spcBef>
              <a:spcAft>
                <a:spcPts val="600"/>
              </a:spcAft>
              <a:buClrTx/>
              <a:buSzTx/>
              <a:buFont typeface="Arial" charset="0"/>
              <a:buNone/>
              <a:tabLst/>
              <a:defRPr/>
            </a:pPr>
            <a:r>
              <a:rPr lang="en-US" sz="1200" dirty="0" err="1">
                <a:solidFill>
                  <a:srgbClr val="3BBA55"/>
                </a:solidFill>
              </a:rPr>
              <a:t>contoso.azure-api.net</a:t>
            </a:r>
            <a:r>
              <a:rPr lang="en-US" sz="1200" dirty="0">
                <a:solidFill>
                  <a:srgbClr val="3BBA55"/>
                </a:solidFill>
              </a:rPr>
              <a:t>/foo</a:t>
            </a:r>
          </a:p>
        </p:txBody>
      </p:sp>
      <p:sp>
        <p:nvSpPr>
          <p:cNvPr id="63" name="TextBox 62"/>
          <p:cNvSpPr txBox="1"/>
          <p:nvPr/>
        </p:nvSpPr>
        <p:spPr>
          <a:xfrm flipH="1">
            <a:off x="3040799" y="4337507"/>
            <a:ext cx="2229899" cy="461665"/>
          </a:xfrm>
          <a:prstGeom prst="rect">
            <a:avLst/>
          </a:prstGeom>
          <a:solidFill>
            <a:srgbClr val="E6E6E6"/>
          </a:solidFill>
        </p:spPr>
        <p:txBody>
          <a:bodyPr wrap="square" lIns="182880" tIns="146304" rIns="182880" bIns="146304" rtlCol="0">
            <a:spAutoFit/>
          </a:bodyPr>
          <a:lstStyle/>
          <a:p>
            <a:pPr marL="171450" marR="0" lvl="0" indent="-171450" algn="r" defTabSz="914400" eaLnBrk="1" fontAlgn="auto" latinLnBrk="0" hangingPunct="1">
              <a:lnSpc>
                <a:spcPct val="90000"/>
              </a:lnSpc>
              <a:spcBef>
                <a:spcPts val="0"/>
              </a:spcBef>
              <a:spcAft>
                <a:spcPts val="600"/>
              </a:spcAft>
              <a:buClrTx/>
              <a:buSzTx/>
              <a:buFont typeface="Arial" charset="0"/>
              <a:buNone/>
              <a:tabLst/>
              <a:defRPr/>
            </a:pPr>
            <a:r>
              <a:rPr lang="en-US" sz="1200" dirty="0" err="1">
                <a:solidFill>
                  <a:srgbClr val="3BBA55"/>
                </a:solidFill>
              </a:rPr>
              <a:t>api.contoso.com</a:t>
            </a:r>
            <a:r>
              <a:rPr lang="en-US" sz="1200" dirty="0">
                <a:solidFill>
                  <a:srgbClr val="3BBA55"/>
                </a:solidFill>
              </a:rPr>
              <a:t>/foo</a:t>
            </a:r>
          </a:p>
        </p:txBody>
      </p:sp>
      <p:cxnSp>
        <p:nvCxnSpPr>
          <p:cNvPr id="64" name="Straight Connector 63"/>
          <p:cNvCxnSpPr/>
          <p:nvPr/>
        </p:nvCxnSpPr>
        <p:spPr>
          <a:xfrm>
            <a:off x="4949952" y="3921027"/>
            <a:ext cx="596880" cy="0"/>
          </a:xfrm>
          <a:prstGeom prst="line">
            <a:avLst/>
          </a:prstGeom>
          <a:ln w="57150">
            <a:solidFill>
              <a:srgbClr val="3BBA55"/>
            </a:solidFill>
            <a:headEnd type="diamond" w="lg" len="lg"/>
            <a:tailEnd type="none" w="med" len="med"/>
          </a:ln>
        </p:spPr>
        <p:style>
          <a:lnRef idx="1">
            <a:schemeClr val="accent1"/>
          </a:lnRef>
          <a:fillRef idx="0">
            <a:schemeClr val="accent1"/>
          </a:fillRef>
          <a:effectRef idx="0">
            <a:schemeClr val="accent1"/>
          </a:effectRef>
          <a:fontRef idx="minor">
            <a:schemeClr val="tx1"/>
          </a:fontRef>
        </p:style>
      </p:cxnSp>
      <p:pic>
        <p:nvPicPr>
          <p:cNvPr id="66" name="Picture 6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90634" y="3228034"/>
            <a:ext cx="607919" cy="607919"/>
          </a:xfrm>
          <a:prstGeom prst="rect">
            <a:avLst/>
          </a:prstGeom>
        </p:spPr>
      </p:pic>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04449" y="3700579"/>
            <a:ext cx="780288" cy="780288"/>
          </a:xfrm>
          <a:prstGeom prst="rect">
            <a:avLst/>
          </a:prstGeom>
        </p:spPr>
      </p:pic>
      <p:pic>
        <p:nvPicPr>
          <p:cNvPr id="68" name="Picture 6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41747" y="2973264"/>
            <a:ext cx="607919" cy="607919"/>
          </a:xfrm>
          <a:prstGeom prst="rect">
            <a:avLst/>
          </a:prstGeom>
        </p:spPr>
      </p:pic>
      <p:pic>
        <p:nvPicPr>
          <p:cNvPr id="69" name="Picture 6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20128" y="3445331"/>
            <a:ext cx="607919" cy="607919"/>
          </a:xfrm>
          <a:prstGeom prst="rect">
            <a:avLst/>
          </a:prstGeom>
        </p:spPr>
      </p:pic>
      <p:pic>
        <p:nvPicPr>
          <p:cNvPr id="70" name="Picture 6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06312" y="3901995"/>
            <a:ext cx="780288" cy="780288"/>
          </a:xfrm>
          <a:prstGeom prst="rect">
            <a:avLst/>
          </a:prstGeom>
        </p:spPr>
      </p:pic>
      <p:cxnSp>
        <p:nvCxnSpPr>
          <p:cNvPr id="71" name="Straight Connector 70"/>
          <p:cNvCxnSpPr/>
          <p:nvPr/>
        </p:nvCxnSpPr>
        <p:spPr>
          <a:xfrm>
            <a:off x="9965092" y="3320854"/>
            <a:ext cx="294308" cy="0"/>
          </a:xfrm>
          <a:prstGeom prst="line">
            <a:avLst/>
          </a:prstGeom>
          <a:ln w="57150">
            <a:solidFill>
              <a:srgbClr val="0179D6"/>
            </a:solidFill>
            <a:headEnd type="oval"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9965092" y="3611716"/>
            <a:ext cx="294308" cy="0"/>
          </a:xfrm>
          <a:prstGeom prst="line">
            <a:avLst/>
          </a:prstGeom>
          <a:ln w="57150">
            <a:solidFill>
              <a:srgbClr val="0179D6"/>
            </a:solidFill>
            <a:headEnd type="oval" w="med" len="lg"/>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9965092" y="3902578"/>
            <a:ext cx="294308" cy="0"/>
          </a:xfrm>
          <a:prstGeom prst="line">
            <a:avLst/>
          </a:prstGeom>
          <a:ln w="57150">
            <a:solidFill>
              <a:srgbClr val="0179D6"/>
            </a:solidFill>
            <a:headEnd type="diamond"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965092" y="4193440"/>
            <a:ext cx="294308" cy="0"/>
          </a:xfrm>
          <a:prstGeom prst="line">
            <a:avLst/>
          </a:prstGeom>
          <a:ln w="57150">
            <a:solidFill>
              <a:srgbClr val="0179D6"/>
            </a:solidFill>
            <a:headEnd type="oval" w="sm" len="sm"/>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9965092" y="4484302"/>
            <a:ext cx="294308" cy="0"/>
          </a:xfrm>
          <a:prstGeom prst="line">
            <a:avLst/>
          </a:prstGeom>
          <a:ln w="57150">
            <a:solidFill>
              <a:srgbClr val="0179D6"/>
            </a:solidFill>
            <a:headEnd type="diamond" w="sm" len="lg"/>
            <a:tailEnd type="none" w="med" len="med"/>
          </a:ln>
        </p:spPr>
        <p:style>
          <a:lnRef idx="1">
            <a:schemeClr val="accent1"/>
          </a:lnRef>
          <a:fillRef idx="0">
            <a:schemeClr val="accent1"/>
          </a:fillRef>
          <a:effectRef idx="0">
            <a:schemeClr val="accent1"/>
          </a:effectRef>
          <a:fontRef idx="minor">
            <a:schemeClr val="tx1"/>
          </a:fontRef>
        </p:style>
      </p:cxnSp>
      <p:sp>
        <p:nvSpPr>
          <p:cNvPr id="79" name="house" descr="House, home, residence&#10;">
            <a:extLst>
              <a:ext uri="{FF2B5EF4-FFF2-40B4-BE49-F238E27FC236}">
                <a16:creationId xmlns:a16="http://schemas.microsoft.com/office/drawing/2014/main" id="{0B7ED66A-01DD-493C-ADD5-09D1ACFDA72A}"/>
              </a:ext>
            </a:extLst>
          </p:cNvPr>
          <p:cNvSpPr>
            <a:spLocks noChangeAspect="1" noEditPoints="1"/>
          </p:cNvSpPr>
          <p:nvPr/>
        </p:nvSpPr>
        <p:spPr bwMode="auto">
          <a:xfrm>
            <a:off x="5708158" y="3289957"/>
            <a:ext cx="367553" cy="326055"/>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Tree>
    <p:extLst>
      <p:ext uri="{BB962C8B-B14F-4D97-AF65-F5344CB8AC3E}">
        <p14:creationId xmlns:p14="http://schemas.microsoft.com/office/powerpoint/2010/main" val="1550756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dissolve">
                                      <p:cBhvr>
                                        <p:cTn id="7" dur="500"/>
                                        <p:tgtEl>
                                          <p:spTgt spid="59"/>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dissolve">
                                      <p:cBhvr>
                                        <p:cTn id="11" dur="500"/>
                                        <p:tgtEl>
                                          <p:spTgt spid="62"/>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dissolve">
                                      <p:cBhvr>
                                        <p:cTn id="15" dur="500"/>
                                        <p:tgtEl>
                                          <p:spTgt spid="7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iterate type="lt">
                                    <p:tmPct val="0"/>
                                  </p:iterate>
                                  <p:childTnLst>
                                    <p:set>
                                      <p:cBhvr>
                                        <p:cTn id="19" dur="1" fill="hold">
                                          <p:stCondLst>
                                            <p:cond delay="0"/>
                                          </p:stCondLst>
                                        </p:cTn>
                                        <p:tgtEl>
                                          <p:spTgt spid="63"/>
                                        </p:tgtEl>
                                        <p:attrNameLst>
                                          <p:attrName>style.visibility</p:attrName>
                                        </p:attrNameLst>
                                      </p:cBhvr>
                                      <p:to>
                                        <p:strVal val="visible"/>
                                      </p:to>
                                    </p:set>
                                    <p:animEffect transition="in" filter="dissolve">
                                      <p:cBhvr>
                                        <p:cTn id="20" dur="500"/>
                                        <p:tgtEl>
                                          <p:spTgt spid="63"/>
                                        </p:tgtEl>
                                      </p:cBhvr>
                                    </p:animEffect>
                                  </p:childTnLst>
                                </p:cTn>
                              </p:par>
                            </p:childTnLst>
                          </p:cTn>
                        </p:par>
                        <p:par>
                          <p:cTn id="21" fill="hold">
                            <p:stCondLst>
                              <p:cond delay="500"/>
                            </p:stCondLst>
                            <p:childTnLst>
                              <p:par>
                                <p:cTn id="22" presetID="36" presetClass="emph" presetSubtype="0" fill="hold" grpId="1" nodeType="afterEffect">
                                  <p:stCondLst>
                                    <p:cond delay="0"/>
                                  </p:stCondLst>
                                  <p:iterate type="lt">
                                    <p:tmPct val="10000"/>
                                  </p:iterate>
                                  <p:childTnLst>
                                    <p:animScale>
                                      <p:cBhvr>
                                        <p:cTn id="23" dur="250" autoRev="1" fill="hold">
                                          <p:stCondLst>
                                            <p:cond delay="0"/>
                                          </p:stCondLst>
                                        </p:cTn>
                                        <p:tgtEl>
                                          <p:spTgt spid="63"/>
                                        </p:tgtEl>
                                      </p:cBhvr>
                                      <p:to x="80000" y="100000"/>
                                    </p:animScale>
                                    <p:anim by="(#ppt_w*0.10)" calcmode="lin" valueType="num">
                                      <p:cBhvr>
                                        <p:cTn id="24" dur="250" autoRev="1" fill="hold">
                                          <p:stCondLst>
                                            <p:cond delay="0"/>
                                          </p:stCondLst>
                                        </p:cTn>
                                        <p:tgtEl>
                                          <p:spTgt spid="63"/>
                                        </p:tgtEl>
                                        <p:attrNameLst>
                                          <p:attrName>ppt_x</p:attrName>
                                        </p:attrNameLst>
                                      </p:cBhvr>
                                    </p:anim>
                                    <p:anim by="(-#ppt_w*0.10)" calcmode="lin" valueType="num">
                                      <p:cBhvr>
                                        <p:cTn id="25" dur="250" autoRev="1" fill="hold">
                                          <p:stCondLst>
                                            <p:cond delay="0"/>
                                          </p:stCondLst>
                                        </p:cTn>
                                        <p:tgtEl>
                                          <p:spTgt spid="63"/>
                                        </p:tgtEl>
                                        <p:attrNameLst>
                                          <p:attrName>ppt_y</p:attrName>
                                        </p:attrNameLst>
                                      </p:cBhvr>
                                    </p:anim>
                                    <p:animRot by="-480000">
                                      <p:cBhvr>
                                        <p:cTn id="26" dur="250" autoRev="1" fill="hold">
                                          <p:stCondLst>
                                            <p:cond delay="0"/>
                                          </p:stCondLst>
                                        </p:cTn>
                                        <p:tgtEl>
                                          <p:spTgt spid="63"/>
                                        </p:tgtEl>
                                        <p:attrNameLst>
                                          <p:attrName>r</p:attrName>
                                        </p:attrNameLst>
                                      </p:cBhvr>
                                    </p:animRot>
                                  </p:childTnLst>
                                </p:cTn>
                              </p:par>
                            </p:childTnLst>
                          </p:cTn>
                        </p:par>
                      </p:childTnLst>
                    </p:cTn>
                  </p:par>
                  <p:par>
                    <p:cTn id="27" fill="hold">
                      <p:stCondLst>
                        <p:cond delay="indefinite"/>
                      </p:stCondLst>
                      <p:childTnLst>
                        <p:par>
                          <p:cTn id="28" fill="hold">
                            <p:stCondLst>
                              <p:cond delay="0"/>
                            </p:stCondLst>
                            <p:childTnLst>
                              <p:par>
                                <p:cTn id="29" presetID="9" presetClass="exit" presetSubtype="0" fill="hold" grpId="0" nodeType="clickEffect">
                                  <p:stCondLst>
                                    <p:cond delay="0"/>
                                  </p:stCondLst>
                                  <p:childTnLst>
                                    <p:animEffect transition="out" filter="dissolve">
                                      <p:cBhvr>
                                        <p:cTn id="30" dur="500"/>
                                        <p:tgtEl>
                                          <p:spTgt spid="83"/>
                                        </p:tgtEl>
                                      </p:cBhvr>
                                    </p:animEffect>
                                    <p:set>
                                      <p:cBhvr>
                                        <p:cTn id="31" dur="1" fill="hold">
                                          <p:stCondLst>
                                            <p:cond delay="499"/>
                                          </p:stCondLst>
                                        </p:cTn>
                                        <p:tgtEl>
                                          <p:spTgt spid="83"/>
                                        </p:tgtEl>
                                        <p:attrNameLst>
                                          <p:attrName>style.visibility</p:attrName>
                                        </p:attrNameLst>
                                      </p:cBhvr>
                                      <p:to>
                                        <p:strVal val="hidden"/>
                                      </p:to>
                                    </p:set>
                                  </p:childTnLst>
                                </p:cTn>
                              </p:par>
                            </p:childTnLst>
                          </p:cTn>
                        </p:par>
                        <p:par>
                          <p:cTn id="32" fill="hold">
                            <p:stCondLst>
                              <p:cond delay="500"/>
                            </p:stCondLst>
                            <p:childTnLst>
                              <p:par>
                                <p:cTn id="33" presetID="9" presetClass="entr" presetSubtype="0" fill="hold" grpId="0" nodeType="afterEffect">
                                  <p:stCondLst>
                                    <p:cond delay="0"/>
                                  </p:stCondLst>
                                  <p:iterate type="lt">
                                    <p:tmPct val="0"/>
                                  </p:iterate>
                                  <p:childTnLst>
                                    <p:set>
                                      <p:cBhvr>
                                        <p:cTn id="34" dur="1" fill="hold">
                                          <p:stCondLst>
                                            <p:cond delay="0"/>
                                          </p:stCondLst>
                                        </p:cTn>
                                        <p:tgtEl>
                                          <p:spTgt spid="65"/>
                                        </p:tgtEl>
                                        <p:attrNameLst>
                                          <p:attrName>style.visibility</p:attrName>
                                        </p:attrNameLst>
                                      </p:cBhvr>
                                      <p:to>
                                        <p:strVal val="visible"/>
                                      </p:to>
                                    </p:set>
                                    <p:animEffect transition="in" filter="dissolve">
                                      <p:cBhvr>
                                        <p:cTn id="35" dur="500"/>
                                        <p:tgtEl>
                                          <p:spTgt spid="65"/>
                                        </p:tgtEl>
                                      </p:cBhvr>
                                    </p:animEffect>
                                  </p:childTnLst>
                                </p:cTn>
                              </p:par>
                              <p:par>
                                <p:cTn id="36" presetID="36" presetClass="emph" presetSubtype="0" fill="hold" grpId="2" nodeType="withEffect">
                                  <p:stCondLst>
                                    <p:cond delay="0"/>
                                  </p:stCondLst>
                                  <p:iterate type="lt">
                                    <p:tmPct val="10000"/>
                                  </p:iterate>
                                  <p:childTnLst>
                                    <p:animScale>
                                      <p:cBhvr>
                                        <p:cTn id="37" dur="250" autoRev="1" fill="hold">
                                          <p:stCondLst>
                                            <p:cond delay="0"/>
                                          </p:stCondLst>
                                        </p:cTn>
                                        <p:tgtEl>
                                          <p:spTgt spid="65"/>
                                        </p:tgtEl>
                                      </p:cBhvr>
                                      <p:to x="80000" y="100000"/>
                                    </p:animScale>
                                    <p:anim by="(#ppt_w*0.10)" calcmode="lin" valueType="num">
                                      <p:cBhvr>
                                        <p:cTn id="38" dur="250" autoRev="1" fill="hold">
                                          <p:stCondLst>
                                            <p:cond delay="0"/>
                                          </p:stCondLst>
                                        </p:cTn>
                                        <p:tgtEl>
                                          <p:spTgt spid="65"/>
                                        </p:tgtEl>
                                        <p:attrNameLst>
                                          <p:attrName>ppt_x</p:attrName>
                                        </p:attrNameLst>
                                      </p:cBhvr>
                                    </p:anim>
                                    <p:anim by="(-#ppt_w*0.10)" calcmode="lin" valueType="num">
                                      <p:cBhvr>
                                        <p:cTn id="39" dur="250" autoRev="1" fill="hold">
                                          <p:stCondLst>
                                            <p:cond delay="0"/>
                                          </p:stCondLst>
                                        </p:cTn>
                                        <p:tgtEl>
                                          <p:spTgt spid="65"/>
                                        </p:tgtEl>
                                        <p:attrNameLst>
                                          <p:attrName>ppt_y</p:attrName>
                                        </p:attrNameLst>
                                      </p:cBhvr>
                                    </p:anim>
                                    <p:animRot by="-480000">
                                      <p:cBhvr>
                                        <p:cTn id="40" dur="250" autoRev="1" fill="hold">
                                          <p:stCondLst>
                                            <p:cond delay="0"/>
                                          </p:stCondLst>
                                        </p:cTn>
                                        <p:tgtEl>
                                          <p:spTgt spid="65"/>
                                        </p:tgtEl>
                                        <p:attrNameLst>
                                          <p:attrName>r</p:attrName>
                                        </p:attrNameLst>
                                      </p:cBhvr>
                                    </p:animRot>
                                  </p:childTnLst>
                                </p:cTn>
                              </p:par>
                            </p:childTnLst>
                          </p:cTn>
                        </p:par>
                      </p:childTnLst>
                    </p:cTn>
                  </p:par>
                  <p:par>
                    <p:cTn id="41" fill="hold">
                      <p:stCondLst>
                        <p:cond delay="indefinite"/>
                      </p:stCondLst>
                      <p:childTnLst>
                        <p:par>
                          <p:cTn id="42" fill="hold">
                            <p:stCondLst>
                              <p:cond delay="0"/>
                            </p:stCondLst>
                            <p:childTnLst>
                              <p:par>
                                <p:cTn id="43" presetID="9" presetClass="exit" presetSubtype="0" fill="hold" nodeType="clickEffect">
                                  <p:stCondLst>
                                    <p:cond delay="0"/>
                                  </p:stCondLst>
                                  <p:childTnLst>
                                    <p:animEffect transition="out" filter="dissolve">
                                      <p:cBhvr>
                                        <p:cTn id="44" dur="500"/>
                                        <p:tgtEl>
                                          <p:spTgt spid="59"/>
                                        </p:tgtEl>
                                      </p:cBhvr>
                                    </p:animEffect>
                                    <p:set>
                                      <p:cBhvr>
                                        <p:cTn id="45" dur="1" fill="hold">
                                          <p:stCondLst>
                                            <p:cond delay="499"/>
                                          </p:stCondLst>
                                        </p:cTn>
                                        <p:tgtEl>
                                          <p:spTgt spid="59"/>
                                        </p:tgtEl>
                                        <p:attrNameLst>
                                          <p:attrName>style.visibility</p:attrName>
                                        </p:attrNameLst>
                                      </p:cBhvr>
                                      <p:to>
                                        <p:strVal val="hidden"/>
                                      </p:to>
                                    </p:set>
                                  </p:childTnLst>
                                </p:cTn>
                              </p:par>
                            </p:childTnLst>
                          </p:cTn>
                        </p:par>
                        <p:par>
                          <p:cTn id="46" fill="hold">
                            <p:stCondLst>
                              <p:cond delay="500"/>
                            </p:stCondLst>
                            <p:childTnLst>
                              <p:par>
                                <p:cTn id="47" presetID="9" presetClass="entr" presetSubtype="0" fill="hold" nodeType="afterEffect">
                                  <p:stCondLst>
                                    <p:cond delay="0"/>
                                  </p:stCondLst>
                                  <p:childTnLst>
                                    <p:set>
                                      <p:cBhvr>
                                        <p:cTn id="48" dur="1" fill="hold">
                                          <p:stCondLst>
                                            <p:cond delay="0"/>
                                          </p:stCondLst>
                                        </p:cTn>
                                        <p:tgtEl>
                                          <p:spTgt spid="64"/>
                                        </p:tgtEl>
                                        <p:attrNameLst>
                                          <p:attrName>style.visibility</p:attrName>
                                        </p:attrNameLst>
                                      </p:cBhvr>
                                      <p:to>
                                        <p:strVal val="visible"/>
                                      </p:to>
                                    </p:set>
                                    <p:animEffect transition="in" filter="dissolve">
                                      <p:cBhvr>
                                        <p:cTn id="49" dur="500"/>
                                        <p:tgtEl>
                                          <p:spTgt spid="64"/>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xit" presetSubtype="0" fill="hold" grpId="1" nodeType="clickEffect">
                                  <p:stCondLst>
                                    <p:cond delay="0"/>
                                  </p:stCondLst>
                                  <p:iterate type="lt">
                                    <p:tmPct val="0"/>
                                  </p:iterate>
                                  <p:childTnLst>
                                    <p:animEffect transition="out" filter="dissolve">
                                      <p:cBhvr>
                                        <p:cTn id="53" dur="500"/>
                                        <p:tgtEl>
                                          <p:spTgt spid="65"/>
                                        </p:tgtEl>
                                      </p:cBhvr>
                                    </p:animEffect>
                                    <p:set>
                                      <p:cBhvr>
                                        <p:cTn id="54" dur="1" fill="hold">
                                          <p:stCondLst>
                                            <p:cond delay="499"/>
                                          </p:stCondLst>
                                        </p:cTn>
                                        <p:tgtEl>
                                          <p:spTgt spid="65"/>
                                        </p:tgtEl>
                                        <p:attrNameLst>
                                          <p:attrName>style.visibility</p:attrName>
                                        </p:attrNameLst>
                                      </p:cBhvr>
                                      <p:to>
                                        <p:strVal val="hidden"/>
                                      </p:to>
                                    </p:set>
                                  </p:childTnLst>
                                </p:cTn>
                              </p:par>
                              <p:par>
                                <p:cTn id="55" presetID="9" presetClass="exit" presetSubtype="0" fill="hold" nodeType="withEffect">
                                  <p:stCondLst>
                                    <p:cond delay="0"/>
                                  </p:stCondLst>
                                  <p:childTnLst>
                                    <p:animEffect transition="out" filter="dissolve">
                                      <p:cBhvr>
                                        <p:cTn id="56" dur="500"/>
                                        <p:tgtEl>
                                          <p:spTgt spid="38"/>
                                        </p:tgtEl>
                                      </p:cBhvr>
                                    </p:animEffect>
                                    <p:set>
                                      <p:cBhvr>
                                        <p:cTn id="57" dur="1" fill="hold">
                                          <p:stCondLst>
                                            <p:cond delay="499"/>
                                          </p:stCondLst>
                                        </p:cTn>
                                        <p:tgtEl>
                                          <p:spTgt spid="38"/>
                                        </p:tgtEl>
                                        <p:attrNameLst>
                                          <p:attrName>style.visibility</p:attrName>
                                        </p:attrNameLst>
                                      </p:cBhvr>
                                      <p:to>
                                        <p:strVal val="hidden"/>
                                      </p:to>
                                    </p:set>
                                  </p:childTnLst>
                                </p:cTn>
                              </p:par>
                              <p:par>
                                <p:cTn id="58" presetID="9" presetClass="exit" presetSubtype="0" fill="hold" nodeType="withEffect">
                                  <p:stCondLst>
                                    <p:cond delay="0"/>
                                  </p:stCondLst>
                                  <p:childTnLst>
                                    <p:animEffect transition="out" filter="dissolve">
                                      <p:cBhvr>
                                        <p:cTn id="59" dur="500"/>
                                        <p:tgtEl>
                                          <p:spTgt spid="41"/>
                                        </p:tgtEl>
                                      </p:cBhvr>
                                    </p:animEffect>
                                    <p:set>
                                      <p:cBhvr>
                                        <p:cTn id="60" dur="1" fill="hold">
                                          <p:stCondLst>
                                            <p:cond delay="499"/>
                                          </p:stCondLst>
                                        </p:cTn>
                                        <p:tgtEl>
                                          <p:spTgt spid="41"/>
                                        </p:tgtEl>
                                        <p:attrNameLst>
                                          <p:attrName>style.visibility</p:attrName>
                                        </p:attrNameLst>
                                      </p:cBhvr>
                                      <p:to>
                                        <p:strVal val="hidden"/>
                                      </p:to>
                                    </p:set>
                                  </p:childTnLst>
                                </p:cTn>
                              </p:par>
                            </p:childTnLst>
                          </p:cTn>
                        </p:par>
                        <p:par>
                          <p:cTn id="61" fill="hold">
                            <p:stCondLst>
                              <p:cond delay="500"/>
                            </p:stCondLst>
                            <p:childTnLst>
                              <p:par>
                                <p:cTn id="62" presetID="9" presetClass="entr" presetSubtype="0" fill="hold" nodeType="afterEffect">
                                  <p:stCondLst>
                                    <p:cond delay="0"/>
                                  </p:stCondLst>
                                  <p:childTnLst>
                                    <p:set>
                                      <p:cBhvr>
                                        <p:cTn id="63" dur="1" fill="hold">
                                          <p:stCondLst>
                                            <p:cond delay="0"/>
                                          </p:stCondLst>
                                        </p:cTn>
                                        <p:tgtEl>
                                          <p:spTgt spid="66"/>
                                        </p:tgtEl>
                                        <p:attrNameLst>
                                          <p:attrName>style.visibility</p:attrName>
                                        </p:attrNameLst>
                                      </p:cBhvr>
                                      <p:to>
                                        <p:strVal val="visible"/>
                                      </p:to>
                                    </p:set>
                                    <p:animEffect transition="in" filter="dissolve">
                                      <p:cBhvr>
                                        <p:cTn id="64" dur="500"/>
                                        <p:tgtEl>
                                          <p:spTgt spid="66"/>
                                        </p:tgtEl>
                                      </p:cBhvr>
                                    </p:animEffect>
                                  </p:childTnLst>
                                </p:cTn>
                              </p:par>
                              <p:par>
                                <p:cTn id="65" presetID="9" presetClass="entr" presetSubtype="0" fill="hold" nodeType="withEffect">
                                  <p:stCondLst>
                                    <p:cond delay="0"/>
                                  </p:stCondLst>
                                  <p:childTnLst>
                                    <p:set>
                                      <p:cBhvr>
                                        <p:cTn id="66" dur="1" fill="hold">
                                          <p:stCondLst>
                                            <p:cond delay="0"/>
                                          </p:stCondLst>
                                        </p:cTn>
                                        <p:tgtEl>
                                          <p:spTgt spid="67"/>
                                        </p:tgtEl>
                                        <p:attrNameLst>
                                          <p:attrName>style.visibility</p:attrName>
                                        </p:attrNameLst>
                                      </p:cBhvr>
                                      <p:to>
                                        <p:strVal val="visible"/>
                                      </p:to>
                                    </p:set>
                                    <p:animEffect transition="in" filter="dissolve">
                                      <p:cBhvr>
                                        <p:cTn id="67" dur="500"/>
                                        <p:tgtEl>
                                          <p:spTgt spid="67"/>
                                        </p:tgtEl>
                                      </p:cBhvr>
                                    </p:animEffect>
                                  </p:childTnLst>
                                </p:cTn>
                              </p:par>
                              <p:par>
                                <p:cTn id="68" presetID="9" presetClass="entr" presetSubtype="0" fill="hold" nodeType="withEffect">
                                  <p:stCondLst>
                                    <p:cond delay="0"/>
                                  </p:stCondLst>
                                  <p:childTnLst>
                                    <p:set>
                                      <p:cBhvr>
                                        <p:cTn id="69" dur="1" fill="hold">
                                          <p:stCondLst>
                                            <p:cond delay="0"/>
                                          </p:stCondLst>
                                        </p:cTn>
                                        <p:tgtEl>
                                          <p:spTgt spid="68"/>
                                        </p:tgtEl>
                                        <p:attrNameLst>
                                          <p:attrName>style.visibility</p:attrName>
                                        </p:attrNameLst>
                                      </p:cBhvr>
                                      <p:to>
                                        <p:strVal val="visible"/>
                                      </p:to>
                                    </p:set>
                                    <p:animEffect transition="in" filter="dissolve">
                                      <p:cBhvr>
                                        <p:cTn id="70" dur="500"/>
                                        <p:tgtEl>
                                          <p:spTgt spid="68"/>
                                        </p:tgtEl>
                                      </p:cBhvr>
                                    </p:animEffect>
                                  </p:childTnLst>
                                </p:cTn>
                              </p:par>
                              <p:par>
                                <p:cTn id="71" presetID="9" presetClass="entr" presetSubtype="0" fill="hold" nodeType="withEffect">
                                  <p:stCondLst>
                                    <p:cond delay="0"/>
                                  </p:stCondLst>
                                  <p:childTnLst>
                                    <p:set>
                                      <p:cBhvr>
                                        <p:cTn id="72" dur="1" fill="hold">
                                          <p:stCondLst>
                                            <p:cond delay="0"/>
                                          </p:stCondLst>
                                        </p:cTn>
                                        <p:tgtEl>
                                          <p:spTgt spid="69"/>
                                        </p:tgtEl>
                                        <p:attrNameLst>
                                          <p:attrName>style.visibility</p:attrName>
                                        </p:attrNameLst>
                                      </p:cBhvr>
                                      <p:to>
                                        <p:strVal val="visible"/>
                                      </p:to>
                                    </p:set>
                                    <p:animEffect transition="in" filter="dissolve">
                                      <p:cBhvr>
                                        <p:cTn id="73" dur="500"/>
                                        <p:tgtEl>
                                          <p:spTgt spid="69"/>
                                        </p:tgtEl>
                                      </p:cBhvr>
                                    </p:animEffect>
                                  </p:childTnLst>
                                </p:cTn>
                              </p:par>
                              <p:par>
                                <p:cTn id="74" presetID="9" presetClass="entr" presetSubtype="0" fill="hold" nodeType="withEffect">
                                  <p:stCondLst>
                                    <p:cond delay="0"/>
                                  </p:stCondLst>
                                  <p:childTnLst>
                                    <p:set>
                                      <p:cBhvr>
                                        <p:cTn id="75" dur="1" fill="hold">
                                          <p:stCondLst>
                                            <p:cond delay="0"/>
                                          </p:stCondLst>
                                        </p:cTn>
                                        <p:tgtEl>
                                          <p:spTgt spid="70"/>
                                        </p:tgtEl>
                                        <p:attrNameLst>
                                          <p:attrName>style.visibility</p:attrName>
                                        </p:attrNameLst>
                                      </p:cBhvr>
                                      <p:to>
                                        <p:strVal val="visible"/>
                                      </p:to>
                                    </p:set>
                                    <p:animEffect transition="in" filter="dissolve">
                                      <p:cBhvr>
                                        <p:cTn id="76" dur="500"/>
                                        <p:tgtEl>
                                          <p:spTgt spid="70"/>
                                        </p:tgtEl>
                                      </p:cBhvr>
                                    </p:animEffect>
                                  </p:childTnLst>
                                </p:cTn>
                              </p:par>
                              <p:par>
                                <p:cTn id="77" presetID="9" presetClass="entr" presetSubtype="0" fill="hold" nodeType="withEffect">
                                  <p:stCondLst>
                                    <p:cond delay="0"/>
                                  </p:stCondLst>
                                  <p:childTnLst>
                                    <p:set>
                                      <p:cBhvr>
                                        <p:cTn id="78" dur="1" fill="hold">
                                          <p:stCondLst>
                                            <p:cond delay="0"/>
                                          </p:stCondLst>
                                        </p:cTn>
                                        <p:tgtEl>
                                          <p:spTgt spid="71"/>
                                        </p:tgtEl>
                                        <p:attrNameLst>
                                          <p:attrName>style.visibility</p:attrName>
                                        </p:attrNameLst>
                                      </p:cBhvr>
                                      <p:to>
                                        <p:strVal val="visible"/>
                                      </p:to>
                                    </p:set>
                                    <p:animEffect transition="in" filter="dissolve">
                                      <p:cBhvr>
                                        <p:cTn id="79" dur="500"/>
                                        <p:tgtEl>
                                          <p:spTgt spid="71"/>
                                        </p:tgtEl>
                                      </p:cBhvr>
                                    </p:animEffect>
                                  </p:childTnLst>
                                </p:cTn>
                              </p:par>
                              <p:par>
                                <p:cTn id="80" presetID="9" presetClass="entr" presetSubtype="0" fill="hold" nodeType="withEffect">
                                  <p:stCondLst>
                                    <p:cond delay="0"/>
                                  </p:stCondLst>
                                  <p:childTnLst>
                                    <p:set>
                                      <p:cBhvr>
                                        <p:cTn id="81" dur="1" fill="hold">
                                          <p:stCondLst>
                                            <p:cond delay="0"/>
                                          </p:stCondLst>
                                        </p:cTn>
                                        <p:tgtEl>
                                          <p:spTgt spid="72"/>
                                        </p:tgtEl>
                                        <p:attrNameLst>
                                          <p:attrName>style.visibility</p:attrName>
                                        </p:attrNameLst>
                                      </p:cBhvr>
                                      <p:to>
                                        <p:strVal val="visible"/>
                                      </p:to>
                                    </p:set>
                                    <p:animEffect transition="in" filter="dissolve">
                                      <p:cBhvr>
                                        <p:cTn id="82" dur="500"/>
                                        <p:tgtEl>
                                          <p:spTgt spid="72"/>
                                        </p:tgtEl>
                                      </p:cBhvr>
                                    </p:animEffect>
                                  </p:childTnLst>
                                </p:cTn>
                              </p:par>
                              <p:par>
                                <p:cTn id="83" presetID="9" presetClass="entr" presetSubtype="0" fill="hold" nodeType="withEffect">
                                  <p:stCondLst>
                                    <p:cond delay="0"/>
                                  </p:stCondLst>
                                  <p:childTnLst>
                                    <p:set>
                                      <p:cBhvr>
                                        <p:cTn id="84" dur="1" fill="hold">
                                          <p:stCondLst>
                                            <p:cond delay="0"/>
                                          </p:stCondLst>
                                        </p:cTn>
                                        <p:tgtEl>
                                          <p:spTgt spid="73"/>
                                        </p:tgtEl>
                                        <p:attrNameLst>
                                          <p:attrName>style.visibility</p:attrName>
                                        </p:attrNameLst>
                                      </p:cBhvr>
                                      <p:to>
                                        <p:strVal val="visible"/>
                                      </p:to>
                                    </p:set>
                                    <p:animEffect transition="in" filter="dissolve">
                                      <p:cBhvr>
                                        <p:cTn id="85" dur="500"/>
                                        <p:tgtEl>
                                          <p:spTgt spid="73"/>
                                        </p:tgtEl>
                                      </p:cBhvr>
                                    </p:animEffect>
                                  </p:childTnLst>
                                </p:cTn>
                              </p:par>
                              <p:par>
                                <p:cTn id="86" presetID="9" presetClass="entr" presetSubtype="0" fill="hold" nodeType="withEffect">
                                  <p:stCondLst>
                                    <p:cond delay="0"/>
                                  </p:stCondLst>
                                  <p:childTnLst>
                                    <p:set>
                                      <p:cBhvr>
                                        <p:cTn id="87" dur="1" fill="hold">
                                          <p:stCondLst>
                                            <p:cond delay="0"/>
                                          </p:stCondLst>
                                        </p:cTn>
                                        <p:tgtEl>
                                          <p:spTgt spid="74"/>
                                        </p:tgtEl>
                                        <p:attrNameLst>
                                          <p:attrName>style.visibility</p:attrName>
                                        </p:attrNameLst>
                                      </p:cBhvr>
                                      <p:to>
                                        <p:strVal val="visible"/>
                                      </p:to>
                                    </p:set>
                                    <p:animEffect transition="in" filter="dissolve">
                                      <p:cBhvr>
                                        <p:cTn id="88" dur="500"/>
                                        <p:tgtEl>
                                          <p:spTgt spid="74"/>
                                        </p:tgtEl>
                                      </p:cBhvr>
                                    </p:animEffect>
                                  </p:childTnLst>
                                </p:cTn>
                              </p:par>
                              <p:par>
                                <p:cTn id="89" presetID="9" presetClass="entr" presetSubtype="0" fill="hold" nodeType="withEffect">
                                  <p:stCondLst>
                                    <p:cond delay="0"/>
                                  </p:stCondLst>
                                  <p:childTnLst>
                                    <p:set>
                                      <p:cBhvr>
                                        <p:cTn id="90" dur="1" fill="hold">
                                          <p:stCondLst>
                                            <p:cond delay="0"/>
                                          </p:stCondLst>
                                        </p:cTn>
                                        <p:tgtEl>
                                          <p:spTgt spid="75"/>
                                        </p:tgtEl>
                                        <p:attrNameLst>
                                          <p:attrName>style.visibility</p:attrName>
                                        </p:attrNameLst>
                                      </p:cBhvr>
                                      <p:to>
                                        <p:strVal val="visible"/>
                                      </p:to>
                                    </p:set>
                                    <p:animEffect transition="in" filter="dissolve">
                                      <p:cBhvr>
                                        <p:cTn id="91"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65" grpId="0" animBg="1"/>
      <p:bldP spid="65" grpId="1" animBg="1"/>
      <p:bldP spid="65" grpId="2" animBg="1"/>
      <p:bldP spid="62" grpId="0" animBg="1"/>
      <p:bldP spid="63" grpId="0" animBg="1"/>
      <p:bldP spid="63" grpId="1" animBg="1"/>
      <p:bldP spid="7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There is a </a:t>
            </a:r>
            <a:r>
              <a:rPr lang="en-US" dirty="0">
                <a:hlinkClick r:id="rId3"/>
              </a:rPr>
              <a:t>policy</a:t>
            </a:r>
            <a:r>
              <a:rPr lang="en-US" dirty="0"/>
              <a:t> for that</a:t>
            </a:r>
          </a:p>
        </p:txBody>
      </p:sp>
      <p:sp>
        <p:nvSpPr>
          <p:cNvPr id="3" name="Text Placeholder 2"/>
          <p:cNvSpPr>
            <a:spLocks noGrp="1"/>
          </p:cNvSpPr>
          <p:nvPr>
            <p:ph type="body" sz="quarter" idx="10"/>
          </p:nvPr>
        </p:nvSpPr>
        <p:spPr>
          <a:xfrm>
            <a:off x="269239" y="1189177"/>
            <a:ext cx="8562271" cy="5028813"/>
          </a:xfrm>
        </p:spPr>
        <p:txBody>
          <a:bodyPr/>
          <a:lstStyle/>
          <a:p>
            <a:pPr>
              <a:lnSpc>
                <a:spcPct val="100000"/>
              </a:lnSpc>
            </a:pPr>
            <a:r>
              <a:rPr lang="en-US" sz="2400" dirty="0"/>
              <a:t>Encapsulate common API management functions</a:t>
            </a:r>
          </a:p>
          <a:p>
            <a:pPr lvl="1">
              <a:lnSpc>
                <a:spcPct val="100000"/>
              </a:lnSpc>
            </a:pPr>
            <a:r>
              <a:rPr lang="en-US" sz="1800" dirty="0"/>
              <a:t>Access control, Protection, Transformation, Caching, </a:t>
            </a:r>
            <a:r>
              <a:rPr lang="mr-IN" sz="1800" dirty="0"/>
              <a:t>…</a:t>
            </a:r>
            <a:endParaRPr lang="en-US" sz="1800" dirty="0"/>
          </a:p>
          <a:p>
            <a:pPr>
              <a:lnSpc>
                <a:spcPct val="100000"/>
              </a:lnSpc>
            </a:pPr>
            <a:endParaRPr lang="en-US" sz="700" dirty="0"/>
          </a:p>
          <a:p>
            <a:pPr>
              <a:lnSpc>
                <a:spcPct val="100000"/>
              </a:lnSpc>
            </a:pPr>
            <a:r>
              <a:rPr lang="en-US" sz="2400" dirty="0"/>
              <a:t>Mutate request context or change API behavior</a:t>
            </a:r>
          </a:p>
          <a:p>
            <a:pPr lvl="1">
              <a:lnSpc>
                <a:spcPct val="100000"/>
              </a:lnSpc>
            </a:pPr>
            <a:r>
              <a:rPr lang="en-US" sz="1800" dirty="0"/>
              <a:t>Add a header or throttle for example</a:t>
            </a:r>
          </a:p>
          <a:p>
            <a:pPr>
              <a:lnSpc>
                <a:spcPct val="100000"/>
              </a:lnSpc>
            </a:pPr>
            <a:endParaRPr lang="en-US" sz="700" dirty="0"/>
          </a:p>
          <a:p>
            <a:pPr>
              <a:lnSpc>
                <a:spcPct val="100000"/>
              </a:lnSpc>
            </a:pPr>
            <a:r>
              <a:rPr lang="en-US" sz="2400" dirty="0"/>
              <a:t>Set in the inbound and outbound directions</a:t>
            </a:r>
          </a:p>
          <a:p>
            <a:pPr>
              <a:lnSpc>
                <a:spcPct val="100000"/>
              </a:lnSpc>
            </a:pPr>
            <a:endParaRPr lang="en-US" sz="700" dirty="0"/>
          </a:p>
          <a:p>
            <a:pPr>
              <a:lnSpc>
                <a:spcPct val="100000"/>
              </a:lnSpc>
            </a:pPr>
            <a:r>
              <a:rPr lang="en-US" sz="2400" dirty="0"/>
              <a:t>Applied at a variety of scopes or on error</a:t>
            </a:r>
          </a:p>
          <a:p>
            <a:pPr lvl="1">
              <a:lnSpc>
                <a:spcPct val="100000"/>
              </a:lnSpc>
            </a:pPr>
            <a:r>
              <a:rPr lang="en-US" sz="1800" dirty="0"/>
              <a:t>Scope determines which APIs are affected</a:t>
            </a:r>
          </a:p>
          <a:p>
            <a:pPr lvl="1">
              <a:lnSpc>
                <a:spcPct val="100000"/>
              </a:lnSpc>
            </a:pPr>
            <a:r>
              <a:rPr lang="en-US" sz="1800" dirty="0"/>
              <a:t>Can define custom scopes in addition to four available b default</a:t>
            </a:r>
          </a:p>
          <a:p>
            <a:pPr>
              <a:lnSpc>
                <a:spcPct val="100000"/>
              </a:lnSpc>
            </a:pPr>
            <a:endParaRPr lang="en-US" sz="700" dirty="0"/>
          </a:p>
          <a:p>
            <a:pPr>
              <a:lnSpc>
                <a:spcPct val="100000"/>
              </a:lnSpc>
            </a:pPr>
            <a:r>
              <a:rPr lang="en-US" sz="2400" dirty="0"/>
              <a:t>Composed into a pipeline from effective scopes</a:t>
            </a:r>
          </a:p>
          <a:p>
            <a:pPr lvl="1">
              <a:lnSpc>
                <a:spcPct val="100000"/>
              </a:lnSpc>
            </a:pPr>
            <a:r>
              <a:rPr lang="en-US" sz="1800" dirty="0"/>
              <a:t>Degree of control over inheritance of scopes, i.e. &lt;base/&gt; element</a:t>
            </a:r>
          </a:p>
          <a:p>
            <a:pPr lvl="1">
              <a:lnSpc>
                <a:spcPct val="100000"/>
              </a:lnSpc>
            </a:pPr>
            <a:r>
              <a:rPr lang="en-US" sz="1800" dirty="0"/>
              <a:t>Don’t delete &lt;base/&gt; inadvertently </a:t>
            </a:r>
          </a:p>
        </p:txBody>
      </p:sp>
      <p:sp>
        <p:nvSpPr>
          <p:cNvPr id="5" name="Rectangle 4">
            <a:hlinkClick r:id="rId4"/>
            <a:extLst>
              <a:ext uri="{FF2B5EF4-FFF2-40B4-BE49-F238E27FC236}">
                <a16:creationId xmlns:a16="http://schemas.microsoft.com/office/drawing/2014/main" id="{05DB9280-B0F3-1646-A048-BAC09DDAC31B}"/>
              </a:ext>
            </a:extLst>
          </p:cNvPr>
          <p:cNvSpPr/>
          <p:nvPr/>
        </p:nvSpPr>
        <p:spPr>
          <a:xfrm>
            <a:off x="269238" y="6217990"/>
            <a:ext cx="2827121" cy="307777"/>
          </a:xfrm>
          <a:prstGeom prst="rect">
            <a:avLst/>
          </a:prstGeom>
        </p:spPr>
        <p:txBody>
          <a:bodyPr wrap="none">
            <a:spAutoFit/>
          </a:bodyPr>
          <a:lstStyle/>
          <a:p>
            <a:r>
              <a:rPr lang="en-US" sz="1400" dirty="0">
                <a:hlinkClick r:id="rId4"/>
              </a:rPr>
              <a:t>http://</a:t>
            </a:r>
            <a:r>
              <a:rPr lang="en-US" sz="1400" dirty="0" err="1">
                <a:hlinkClick r:id="rId4"/>
              </a:rPr>
              <a:t>aka.ms</a:t>
            </a:r>
            <a:r>
              <a:rPr lang="en-US" sz="1400" dirty="0">
                <a:hlinkClick r:id="rId4"/>
              </a:rPr>
              <a:t>/</a:t>
            </a:r>
            <a:r>
              <a:rPr lang="en-US" sz="1400" dirty="0" err="1">
                <a:hlinkClick r:id="rId4"/>
              </a:rPr>
              <a:t>apimpolicyexamples</a:t>
            </a:r>
            <a:endParaRPr lang="en-US" sz="1400" dirty="0"/>
          </a:p>
        </p:txBody>
      </p:sp>
      <p:pic>
        <p:nvPicPr>
          <p:cNvPr id="11" name="Picture 10">
            <a:extLst>
              <a:ext uri="{FF2B5EF4-FFF2-40B4-BE49-F238E27FC236}">
                <a16:creationId xmlns:a16="http://schemas.microsoft.com/office/drawing/2014/main" id="{69AF06D6-FA36-FC43-A462-0486A100A0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4046" y="-1"/>
            <a:ext cx="10972800" cy="6858000"/>
          </a:xfrm>
          <a:prstGeom prst="rect">
            <a:avLst/>
          </a:prstGeom>
        </p:spPr>
      </p:pic>
    </p:spTree>
    <p:extLst>
      <p:ext uri="{BB962C8B-B14F-4D97-AF65-F5344CB8AC3E}">
        <p14:creationId xmlns:p14="http://schemas.microsoft.com/office/powerpoint/2010/main" val="2084098456"/>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scopes</a:t>
            </a:r>
          </a:p>
        </p:txBody>
      </p:sp>
      <p:sp>
        <p:nvSpPr>
          <p:cNvPr id="10" name="Rectangle 9"/>
          <p:cNvSpPr/>
          <p:nvPr/>
        </p:nvSpPr>
        <p:spPr bwMode="auto">
          <a:xfrm>
            <a:off x="4971391" y="3888743"/>
            <a:ext cx="2859392" cy="1098091"/>
          </a:xfrm>
          <a:prstGeom prst="rect">
            <a:avLst/>
          </a:prstGeom>
          <a:noFill/>
          <a:ln w="28575">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4367045" y="3208476"/>
            <a:ext cx="4046311" cy="2100949"/>
          </a:xfrm>
          <a:prstGeom prst="rect">
            <a:avLst/>
          </a:prstGeom>
          <a:noFill/>
          <a:ln w="2857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3">
                  <a:lumMod val="60000"/>
                  <a:lumOff val="40000"/>
                </a:schemeClr>
              </a:solidFill>
              <a:ea typeface="Segoe UI" pitchFamily="34" charset="0"/>
              <a:cs typeface="Segoe UI" pitchFamily="34" charset="0"/>
            </a:endParaRPr>
          </a:p>
        </p:txBody>
      </p:sp>
      <p:sp>
        <p:nvSpPr>
          <p:cNvPr id="19" name="Rectangle 18"/>
          <p:cNvSpPr/>
          <p:nvPr/>
        </p:nvSpPr>
        <p:spPr bwMode="auto">
          <a:xfrm>
            <a:off x="3763451" y="2502541"/>
            <a:ext cx="5212384" cy="3123642"/>
          </a:xfrm>
          <a:prstGeom prst="rect">
            <a:avLst/>
          </a:prstGeom>
          <a:noFill/>
          <a:ln w="28575">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3200971" y="1786756"/>
            <a:ext cx="6394076" cy="422516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p:cNvSpPr txBox="1"/>
          <p:nvPr/>
        </p:nvSpPr>
        <p:spPr>
          <a:xfrm>
            <a:off x="8863819" y="1731763"/>
            <a:ext cx="844718" cy="489365"/>
          </a:xfrm>
          <a:prstGeom prst="rect">
            <a:avLst/>
          </a:prstGeom>
          <a:noFill/>
        </p:spPr>
        <p:txBody>
          <a:bodyPr wrap="none" lIns="182880" tIns="146304" rIns="182880" bIns="146304" rtlCol="0">
            <a:spAutoFit/>
          </a:bodyPr>
          <a:lstStyle/>
          <a:p>
            <a:pPr>
              <a:lnSpc>
                <a:spcPct val="90000"/>
              </a:lnSpc>
              <a:spcAft>
                <a:spcPts val="600"/>
              </a:spcAft>
            </a:pPr>
            <a:r>
              <a:rPr lang="en-US" sz="1400" dirty="0">
                <a:solidFill>
                  <a:srgbClr val="FF0000"/>
                </a:solidFill>
              </a:rPr>
              <a:t>global</a:t>
            </a:r>
            <a:endParaRPr lang="en-US" sz="1400" dirty="0">
              <a:solidFill>
                <a:schemeClr val="tx2">
                  <a:lumMod val="60000"/>
                  <a:lumOff val="40000"/>
                </a:schemeClr>
              </a:solidFill>
            </a:endParaRPr>
          </a:p>
        </p:txBody>
      </p:sp>
      <p:sp>
        <p:nvSpPr>
          <p:cNvPr id="22" name="TextBox 21"/>
          <p:cNvSpPr txBox="1"/>
          <p:nvPr/>
        </p:nvSpPr>
        <p:spPr>
          <a:xfrm>
            <a:off x="8063273" y="2396359"/>
            <a:ext cx="974562" cy="489365"/>
          </a:xfrm>
          <a:prstGeom prst="rect">
            <a:avLst/>
          </a:prstGeom>
          <a:noFill/>
        </p:spPr>
        <p:txBody>
          <a:bodyPr wrap="none" lIns="182880" tIns="146304" rIns="182880" bIns="146304" rtlCol="0">
            <a:spAutoFit/>
          </a:bodyPr>
          <a:lstStyle/>
          <a:p>
            <a:pPr>
              <a:lnSpc>
                <a:spcPct val="90000"/>
              </a:lnSpc>
              <a:spcAft>
                <a:spcPts val="600"/>
              </a:spcAft>
            </a:pPr>
            <a:r>
              <a:rPr lang="en-US" sz="1400" dirty="0">
                <a:solidFill>
                  <a:srgbClr val="92D050"/>
                </a:solidFill>
              </a:rPr>
              <a:t>product</a:t>
            </a:r>
            <a:endParaRPr lang="en-US" sz="1400" dirty="0">
              <a:solidFill>
                <a:schemeClr val="accent2">
                  <a:lumMod val="40000"/>
                  <a:lumOff val="60000"/>
                </a:schemeClr>
              </a:solidFill>
            </a:endParaRPr>
          </a:p>
        </p:txBody>
      </p:sp>
      <p:sp>
        <p:nvSpPr>
          <p:cNvPr id="23" name="TextBox 22"/>
          <p:cNvSpPr txBox="1"/>
          <p:nvPr/>
        </p:nvSpPr>
        <p:spPr>
          <a:xfrm>
            <a:off x="7889791" y="3125152"/>
            <a:ext cx="601768" cy="489365"/>
          </a:xfrm>
          <a:prstGeom prst="rect">
            <a:avLst/>
          </a:prstGeom>
          <a:noFill/>
        </p:spPr>
        <p:txBody>
          <a:bodyPr wrap="none" lIns="182880" tIns="146304" rIns="182880" bIns="146304" rtlCol="0">
            <a:spAutoFit/>
          </a:bodyPr>
          <a:lstStyle/>
          <a:p>
            <a:pPr>
              <a:lnSpc>
                <a:spcPct val="90000"/>
              </a:lnSpc>
              <a:spcAft>
                <a:spcPts val="600"/>
              </a:spcAft>
            </a:pPr>
            <a:r>
              <a:rPr lang="en-US" sz="1400" dirty="0" err="1">
                <a:solidFill>
                  <a:srgbClr val="0070C0"/>
                </a:solidFill>
              </a:rPr>
              <a:t>api</a:t>
            </a:r>
            <a:endParaRPr lang="en-US" sz="1400" dirty="0">
              <a:solidFill>
                <a:schemeClr val="accent3">
                  <a:lumMod val="20000"/>
                  <a:lumOff val="80000"/>
                </a:schemeClr>
              </a:solidFill>
            </a:endParaRPr>
          </a:p>
        </p:txBody>
      </p:sp>
      <p:sp>
        <p:nvSpPr>
          <p:cNvPr id="24" name="TextBox 23"/>
          <p:cNvSpPr txBox="1"/>
          <p:nvPr/>
        </p:nvSpPr>
        <p:spPr>
          <a:xfrm>
            <a:off x="6798454" y="3796542"/>
            <a:ext cx="1117935" cy="489365"/>
          </a:xfrm>
          <a:prstGeom prst="rect">
            <a:avLst/>
          </a:prstGeom>
          <a:noFill/>
        </p:spPr>
        <p:txBody>
          <a:bodyPr wrap="none" lIns="182880" tIns="146304" rIns="182880" bIns="146304" rtlCol="0">
            <a:spAutoFit/>
          </a:bodyPr>
          <a:lstStyle/>
          <a:p>
            <a:pPr>
              <a:lnSpc>
                <a:spcPct val="90000"/>
              </a:lnSpc>
              <a:spcAft>
                <a:spcPts val="600"/>
              </a:spcAft>
            </a:pPr>
            <a:r>
              <a:rPr lang="en-US" sz="1400" dirty="0">
                <a:solidFill>
                  <a:srgbClr val="00B0F0"/>
                </a:solidFill>
              </a:rPr>
              <a:t>operation</a:t>
            </a:r>
            <a:endParaRPr lang="en-US" sz="1400" dirty="0">
              <a:gradFill>
                <a:gsLst>
                  <a:gs pos="2917">
                    <a:schemeClr val="tx1"/>
                  </a:gs>
                  <a:gs pos="30000">
                    <a:schemeClr val="tx1"/>
                  </a:gs>
                </a:gsLst>
                <a:lin ang="5400000" scaled="0"/>
              </a:gradFill>
            </a:endParaRPr>
          </a:p>
        </p:txBody>
      </p:sp>
      <p:sp>
        <p:nvSpPr>
          <p:cNvPr id="27" name="TextBox 26"/>
          <p:cNvSpPr txBox="1"/>
          <p:nvPr/>
        </p:nvSpPr>
        <p:spPr>
          <a:xfrm rot="16200000">
            <a:off x="2472190" y="2954342"/>
            <a:ext cx="1015343" cy="489365"/>
          </a:xfrm>
          <a:prstGeom prst="rect">
            <a:avLst/>
          </a:prstGeom>
          <a:noFill/>
        </p:spPr>
        <p:txBody>
          <a:bodyPr wrap="non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inbound</a:t>
            </a:r>
            <a:endParaRPr lang="en-US" sz="1400" dirty="0">
              <a:gradFill>
                <a:gsLst>
                  <a:gs pos="2917">
                    <a:schemeClr val="tx1"/>
                  </a:gs>
                  <a:gs pos="30000">
                    <a:schemeClr val="tx1"/>
                  </a:gs>
                </a:gsLst>
                <a:lin ang="5400000" scaled="0"/>
              </a:gradFill>
            </a:endParaRPr>
          </a:p>
        </p:txBody>
      </p:sp>
      <p:sp>
        <p:nvSpPr>
          <p:cNvPr id="28" name="TextBox 27"/>
          <p:cNvSpPr txBox="1"/>
          <p:nvPr/>
        </p:nvSpPr>
        <p:spPr>
          <a:xfrm rot="16200000">
            <a:off x="2412078" y="5105239"/>
            <a:ext cx="1135567" cy="489365"/>
          </a:xfrm>
          <a:prstGeom prst="rect">
            <a:avLst/>
          </a:prstGeom>
          <a:noFill/>
        </p:spPr>
        <p:txBody>
          <a:bodyPr wrap="non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outbound</a:t>
            </a:r>
            <a:endParaRPr lang="en-US" sz="1400" dirty="0">
              <a:gradFill>
                <a:gsLst>
                  <a:gs pos="2917">
                    <a:schemeClr val="tx1"/>
                  </a:gs>
                  <a:gs pos="30000">
                    <a:schemeClr val="tx1"/>
                  </a:gs>
                </a:gsLst>
                <a:lin ang="5400000" scaled="0"/>
              </a:gradFill>
            </a:endParaRPr>
          </a:p>
        </p:txBody>
      </p:sp>
      <p:cxnSp>
        <p:nvCxnSpPr>
          <p:cNvPr id="30" name="Straight Arrow Connector 29"/>
          <p:cNvCxnSpPr/>
          <p:nvPr/>
        </p:nvCxnSpPr>
        <p:spPr>
          <a:xfrm>
            <a:off x="10100429" y="3341754"/>
            <a:ext cx="1471448"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0068905" y="5336825"/>
            <a:ext cx="1471448" cy="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0270364" y="2852389"/>
            <a:ext cx="1226170" cy="489365"/>
          </a:xfrm>
          <a:prstGeom prst="rect">
            <a:avLst/>
          </a:prstGeom>
          <a:noFill/>
        </p:spPr>
        <p:txBody>
          <a:bodyPr wrap="none" lIns="182880" tIns="146304" rIns="182880" bIns="146304" rtlCol="0">
            <a:spAutoFit/>
          </a:bodyPr>
          <a:lstStyle/>
          <a:p>
            <a:pPr>
              <a:lnSpc>
                <a:spcPct val="90000"/>
              </a:lnSpc>
              <a:spcAft>
                <a:spcPts val="600"/>
              </a:spcAft>
            </a:pPr>
            <a:r>
              <a:rPr lang="en-US" sz="1400" i="1">
                <a:solidFill>
                  <a:schemeClr val="tx1">
                    <a:lumMod val="40000"/>
                    <a:lumOff val="60000"/>
                  </a:schemeClr>
                </a:solidFill>
              </a:rPr>
              <a:t>to backend</a:t>
            </a:r>
            <a:endParaRPr lang="en-US" sz="1400" i="1" dirty="0">
              <a:solidFill>
                <a:schemeClr val="tx1">
                  <a:lumMod val="40000"/>
                  <a:lumOff val="60000"/>
                </a:schemeClr>
              </a:solidFill>
            </a:endParaRPr>
          </a:p>
        </p:txBody>
      </p:sp>
      <p:sp>
        <p:nvSpPr>
          <p:cNvPr id="33" name="TextBox 32"/>
          <p:cNvSpPr txBox="1"/>
          <p:nvPr/>
        </p:nvSpPr>
        <p:spPr>
          <a:xfrm>
            <a:off x="10100429" y="4900010"/>
            <a:ext cx="1408399" cy="489365"/>
          </a:xfrm>
          <a:prstGeom prst="rect">
            <a:avLst/>
          </a:prstGeom>
          <a:noFill/>
        </p:spPr>
        <p:txBody>
          <a:bodyPr wrap="none" lIns="182880" tIns="146304" rIns="182880" bIns="146304" rtlCol="0">
            <a:spAutoFit/>
          </a:bodyPr>
          <a:lstStyle/>
          <a:p>
            <a:pPr>
              <a:lnSpc>
                <a:spcPct val="90000"/>
              </a:lnSpc>
              <a:spcAft>
                <a:spcPts val="600"/>
              </a:spcAft>
            </a:pPr>
            <a:r>
              <a:rPr lang="en-US" sz="1400" i="1" dirty="0">
                <a:solidFill>
                  <a:schemeClr val="tx1">
                    <a:lumMod val="40000"/>
                    <a:lumOff val="60000"/>
                  </a:schemeClr>
                </a:solidFill>
              </a:rPr>
              <a:t>from backend</a:t>
            </a:r>
          </a:p>
        </p:txBody>
      </p:sp>
      <p:cxnSp>
        <p:nvCxnSpPr>
          <p:cNvPr id="34" name="Straight Arrow Connector 33"/>
          <p:cNvCxnSpPr/>
          <p:nvPr/>
        </p:nvCxnSpPr>
        <p:spPr>
          <a:xfrm>
            <a:off x="771196" y="3200421"/>
            <a:ext cx="1471448"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61438" y="5349922"/>
            <a:ext cx="1471448" cy="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941131" y="2711056"/>
            <a:ext cx="1179169" cy="489365"/>
          </a:xfrm>
          <a:prstGeom prst="rect">
            <a:avLst/>
          </a:prstGeom>
          <a:noFill/>
        </p:spPr>
        <p:txBody>
          <a:bodyPr wrap="none" lIns="182880" tIns="146304" rIns="182880" bIns="146304" rtlCol="0">
            <a:spAutoFit/>
          </a:bodyPr>
          <a:lstStyle/>
          <a:p>
            <a:pPr>
              <a:lnSpc>
                <a:spcPct val="90000"/>
              </a:lnSpc>
              <a:spcAft>
                <a:spcPts val="600"/>
              </a:spcAft>
            </a:pPr>
            <a:r>
              <a:rPr lang="en-US" sz="1400" i="1" dirty="0">
                <a:solidFill>
                  <a:schemeClr val="tx1">
                    <a:lumMod val="40000"/>
                    <a:lumOff val="60000"/>
                  </a:schemeClr>
                </a:solidFill>
              </a:rPr>
              <a:t>from caller</a:t>
            </a:r>
          </a:p>
        </p:txBody>
      </p:sp>
      <p:sp>
        <p:nvSpPr>
          <p:cNvPr id="37" name="TextBox 36"/>
          <p:cNvSpPr txBox="1"/>
          <p:nvPr/>
        </p:nvSpPr>
        <p:spPr>
          <a:xfrm>
            <a:off x="931373" y="4860556"/>
            <a:ext cx="972061" cy="489365"/>
          </a:xfrm>
          <a:prstGeom prst="rect">
            <a:avLst/>
          </a:prstGeom>
          <a:noFill/>
        </p:spPr>
        <p:txBody>
          <a:bodyPr wrap="none" lIns="182880" tIns="146304" rIns="182880" bIns="146304" rtlCol="0">
            <a:spAutoFit/>
          </a:bodyPr>
          <a:lstStyle/>
          <a:p>
            <a:pPr>
              <a:lnSpc>
                <a:spcPct val="90000"/>
              </a:lnSpc>
              <a:spcAft>
                <a:spcPts val="600"/>
              </a:spcAft>
            </a:pPr>
            <a:r>
              <a:rPr lang="en-US" sz="1400" i="1" dirty="0">
                <a:solidFill>
                  <a:schemeClr val="tx1">
                    <a:lumMod val="40000"/>
                    <a:lumOff val="60000"/>
                  </a:schemeClr>
                </a:solidFill>
              </a:rPr>
              <a:t>to caller</a:t>
            </a:r>
          </a:p>
        </p:txBody>
      </p:sp>
      <p:sp>
        <p:nvSpPr>
          <p:cNvPr id="38" name="TextBox 37"/>
          <p:cNvSpPr txBox="1"/>
          <p:nvPr/>
        </p:nvSpPr>
        <p:spPr>
          <a:xfrm>
            <a:off x="605861" y="1772906"/>
            <a:ext cx="2319230" cy="1301895"/>
          </a:xfrm>
          <a:prstGeom prst="rect">
            <a:avLst/>
          </a:prstGeom>
          <a:noFill/>
        </p:spPr>
        <p:txBody>
          <a:bodyPr wrap="square" lIns="182880" tIns="146304" rIns="182880" bIns="146304" rtlCol="0">
            <a:spAutoFit/>
          </a:bodyPr>
          <a:lstStyle/>
          <a:p>
            <a:pPr>
              <a:lnSpc>
                <a:spcPct val="90000"/>
              </a:lnSpc>
              <a:spcAft>
                <a:spcPts val="600"/>
              </a:spcAft>
            </a:pPr>
            <a:r>
              <a:rPr lang="en-US" sz="1400" dirty="0">
                <a:latin typeface="+mj-lt"/>
                <a:ea typeface="Microsoft Sans Serif" charset="0"/>
                <a:cs typeface="Microsoft Sans Serif" charset="0"/>
              </a:rPr>
              <a:t>GET /foo/bar HTTP/1.1</a:t>
            </a:r>
          </a:p>
          <a:p>
            <a:pPr>
              <a:lnSpc>
                <a:spcPct val="90000"/>
              </a:lnSpc>
              <a:spcAft>
                <a:spcPts val="600"/>
              </a:spcAft>
            </a:pPr>
            <a:r>
              <a:rPr lang="en-US" sz="1400" dirty="0">
                <a:latin typeface="+mj-lt"/>
                <a:ea typeface="Microsoft Sans Serif" charset="0"/>
                <a:cs typeface="Microsoft Sans Serif" charset="0"/>
              </a:rPr>
              <a:t>Host: </a:t>
            </a:r>
            <a:r>
              <a:rPr lang="en-US" sz="1400" dirty="0" err="1">
                <a:latin typeface="+mj-lt"/>
                <a:ea typeface="Microsoft Sans Serif" charset="0"/>
                <a:cs typeface="Microsoft Sans Serif" charset="0"/>
              </a:rPr>
              <a:t>api.constoso.com</a:t>
            </a:r>
            <a:endParaRPr lang="en-US" sz="1400" dirty="0">
              <a:latin typeface="+mj-lt"/>
              <a:ea typeface="Microsoft Sans Serif" charset="0"/>
              <a:cs typeface="Microsoft Sans Serif" charset="0"/>
            </a:endParaRPr>
          </a:p>
          <a:p>
            <a:pPr>
              <a:lnSpc>
                <a:spcPct val="90000"/>
              </a:lnSpc>
              <a:spcAft>
                <a:spcPts val="600"/>
              </a:spcAft>
            </a:pPr>
            <a:r>
              <a:rPr lang="en-US" sz="1400" dirty="0">
                <a:latin typeface="+mj-lt"/>
                <a:ea typeface="Microsoft Sans Serif" charset="0"/>
                <a:cs typeface="Microsoft Sans Serif" charset="0"/>
              </a:rPr>
              <a:t>Key: 0123456789</a:t>
            </a:r>
          </a:p>
          <a:p>
            <a:pPr>
              <a:lnSpc>
                <a:spcPct val="90000"/>
              </a:lnSpc>
              <a:spcAft>
                <a:spcPts val="600"/>
              </a:spcAft>
            </a:pPr>
            <a:endParaRPr lang="en-US" sz="1400" dirty="0">
              <a:latin typeface="+mj-lt"/>
              <a:ea typeface="Microsoft Sans Serif" charset="0"/>
              <a:cs typeface="Microsoft Sans Serif" charset="0"/>
            </a:endParaRPr>
          </a:p>
        </p:txBody>
      </p:sp>
      <p:sp>
        <p:nvSpPr>
          <p:cNvPr id="39" name="Rectangle 38"/>
          <p:cNvSpPr/>
          <p:nvPr/>
        </p:nvSpPr>
        <p:spPr>
          <a:xfrm>
            <a:off x="3787024" y="2502541"/>
            <a:ext cx="1114101" cy="276999"/>
          </a:xfrm>
          <a:prstGeom prst="rect">
            <a:avLst/>
          </a:prstGeom>
        </p:spPr>
        <p:txBody>
          <a:bodyPr wrap="square">
            <a:spAutoFit/>
          </a:bodyPr>
          <a:lstStyle/>
          <a:p>
            <a:r>
              <a:rPr lang="en-US" sz="1200" b="1" dirty="0">
                <a:ea typeface="Microsoft Sans Serif" charset="0"/>
                <a:cs typeface="Microsoft Sans Serif" charset="0"/>
              </a:rPr>
              <a:t>0123456789</a:t>
            </a:r>
            <a:endParaRPr lang="en-US" sz="1200" b="1" dirty="0"/>
          </a:p>
        </p:txBody>
      </p:sp>
      <p:sp>
        <p:nvSpPr>
          <p:cNvPr id="40" name="Rectangle 39"/>
          <p:cNvSpPr/>
          <p:nvPr/>
        </p:nvSpPr>
        <p:spPr>
          <a:xfrm>
            <a:off x="4367045" y="3233763"/>
            <a:ext cx="1114101" cy="276999"/>
          </a:xfrm>
          <a:prstGeom prst="rect">
            <a:avLst/>
          </a:prstGeom>
        </p:spPr>
        <p:txBody>
          <a:bodyPr wrap="square">
            <a:spAutoFit/>
          </a:bodyPr>
          <a:lstStyle/>
          <a:p>
            <a:r>
              <a:rPr lang="en-US" sz="1200" b="1" dirty="0">
                <a:ea typeface="Microsoft Sans Serif" charset="0"/>
                <a:cs typeface="Microsoft Sans Serif" charset="0"/>
              </a:rPr>
              <a:t>/foo</a:t>
            </a:r>
            <a:endParaRPr lang="en-US" sz="1200" b="1" dirty="0"/>
          </a:p>
        </p:txBody>
      </p:sp>
      <p:sp>
        <p:nvSpPr>
          <p:cNvPr id="42" name="Rectangle 41"/>
          <p:cNvSpPr/>
          <p:nvPr/>
        </p:nvSpPr>
        <p:spPr>
          <a:xfrm>
            <a:off x="4971391" y="3900091"/>
            <a:ext cx="1114101" cy="276999"/>
          </a:xfrm>
          <a:prstGeom prst="rect">
            <a:avLst/>
          </a:prstGeom>
        </p:spPr>
        <p:txBody>
          <a:bodyPr wrap="square">
            <a:spAutoFit/>
          </a:bodyPr>
          <a:lstStyle/>
          <a:p>
            <a:r>
              <a:rPr lang="en-US" sz="1200" b="1" dirty="0">
                <a:ea typeface="Microsoft Sans Serif" charset="0"/>
                <a:cs typeface="Microsoft Sans Serif" charset="0"/>
              </a:rPr>
              <a:t>/bar</a:t>
            </a:r>
            <a:endParaRPr lang="en-US" sz="1200" b="1" dirty="0"/>
          </a:p>
        </p:txBody>
      </p:sp>
      <p:grpSp>
        <p:nvGrpSpPr>
          <p:cNvPr id="72" name="Group 71"/>
          <p:cNvGrpSpPr/>
          <p:nvPr/>
        </p:nvGrpSpPr>
        <p:grpSpPr>
          <a:xfrm>
            <a:off x="5481146" y="1910120"/>
            <a:ext cx="849478" cy="461665"/>
            <a:chOff x="5273495" y="1910055"/>
            <a:chExt cx="849478" cy="461665"/>
          </a:xfrm>
        </p:grpSpPr>
        <p:sp>
          <p:nvSpPr>
            <p:cNvPr id="43" name="Rectangle 42"/>
            <p:cNvSpPr/>
            <p:nvPr/>
          </p:nvSpPr>
          <p:spPr bwMode="auto">
            <a:xfrm>
              <a:off x="5340400" y="2005654"/>
              <a:ext cx="715668" cy="23122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p:cNvSpPr txBox="1"/>
            <p:nvPr/>
          </p:nvSpPr>
          <p:spPr>
            <a:xfrm>
              <a:off x="5273495" y="1910055"/>
              <a:ext cx="849478"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CORS</a:t>
              </a:r>
            </a:p>
          </p:txBody>
        </p:sp>
      </p:grpSp>
      <p:grpSp>
        <p:nvGrpSpPr>
          <p:cNvPr id="73" name="Group 72"/>
          <p:cNvGrpSpPr/>
          <p:nvPr/>
        </p:nvGrpSpPr>
        <p:grpSpPr>
          <a:xfrm>
            <a:off x="6377223" y="1906473"/>
            <a:ext cx="715668" cy="461665"/>
            <a:chOff x="8429377" y="351873"/>
            <a:chExt cx="715668" cy="461665"/>
          </a:xfrm>
        </p:grpSpPr>
        <p:sp>
          <p:nvSpPr>
            <p:cNvPr id="56" name="TextBox 55"/>
            <p:cNvSpPr txBox="1"/>
            <p:nvPr/>
          </p:nvSpPr>
          <p:spPr>
            <a:xfrm>
              <a:off x="8451539" y="351873"/>
              <a:ext cx="693506"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LOG</a:t>
              </a:r>
            </a:p>
          </p:txBody>
        </p:sp>
        <p:sp>
          <p:nvSpPr>
            <p:cNvPr id="71" name="Rectangle 70"/>
            <p:cNvSpPr/>
            <p:nvPr/>
          </p:nvSpPr>
          <p:spPr bwMode="auto">
            <a:xfrm>
              <a:off x="8429377" y="451165"/>
              <a:ext cx="715668" cy="23122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4" name="Group 73"/>
          <p:cNvGrpSpPr/>
          <p:nvPr/>
        </p:nvGrpSpPr>
        <p:grpSpPr>
          <a:xfrm>
            <a:off x="5490615" y="2619968"/>
            <a:ext cx="849478" cy="461665"/>
            <a:chOff x="5273495" y="1910055"/>
            <a:chExt cx="849478" cy="461665"/>
          </a:xfrm>
        </p:grpSpPr>
        <p:sp>
          <p:nvSpPr>
            <p:cNvPr id="75" name="Rectangle 74"/>
            <p:cNvSpPr/>
            <p:nvPr/>
          </p:nvSpPr>
          <p:spPr bwMode="auto">
            <a:xfrm>
              <a:off x="5340400" y="2005654"/>
              <a:ext cx="715668" cy="23122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TextBox 75"/>
            <p:cNvSpPr txBox="1"/>
            <p:nvPr/>
          </p:nvSpPr>
          <p:spPr>
            <a:xfrm>
              <a:off x="5273495" y="1910055"/>
              <a:ext cx="849478"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RATE</a:t>
              </a:r>
            </a:p>
          </p:txBody>
        </p:sp>
      </p:grpSp>
      <p:grpSp>
        <p:nvGrpSpPr>
          <p:cNvPr id="77" name="Group 76"/>
          <p:cNvGrpSpPr/>
          <p:nvPr/>
        </p:nvGrpSpPr>
        <p:grpSpPr>
          <a:xfrm>
            <a:off x="6238684" y="2616321"/>
            <a:ext cx="1062322" cy="461665"/>
            <a:chOff x="8281369" y="351873"/>
            <a:chExt cx="1062322" cy="461665"/>
          </a:xfrm>
        </p:grpSpPr>
        <p:sp>
          <p:nvSpPr>
            <p:cNvPr id="78" name="TextBox 77"/>
            <p:cNvSpPr txBox="1"/>
            <p:nvPr/>
          </p:nvSpPr>
          <p:spPr>
            <a:xfrm>
              <a:off x="8281369" y="351873"/>
              <a:ext cx="1062322"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a:gradFill>
                    <a:gsLst>
                      <a:gs pos="2917">
                        <a:schemeClr val="tx1"/>
                      </a:gs>
                      <a:gs pos="30000">
                        <a:schemeClr val="tx1"/>
                      </a:gs>
                    </a:gsLst>
                    <a:lin ang="5400000" scaled="0"/>
                  </a:gradFill>
                </a:rPr>
                <a:t>QUOTA</a:t>
              </a:r>
              <a:endParaRPr lang="en-US" sz="1200" dirty="0">
                <a:gradFill>
                  <a:gsLst>
                    <a:gs pos="2917">
                      <a:schemeClr val="tx1"/>
                    </a:gs>
                    <a:gs pos="30000">
                      <a:schemeClr val="tx1"/>
                    </a:gs>
                  </a:gsLst>
                  <a:lin ang="5400000" scaled="0"/>
                </a:gradFill>
              </a:endParaRPr>
            </a:p>
          </p:txBody>
        </p:sp>
        <p:sp>
          <p:nvSpPr>
            <p:cNvPr id="79" name="Rectangle 78"/>
            <p:cNvSpPr/>
            <p:nvPr/>
          </p:nvSpPr>
          <p:spPr bwMode="auto">
            <a:xfrm>
              <a:off x="8429377" y="451165"/>
              <a:ext cx="715668" cy="23122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0" name="Group 79"/>
          <p:cNvGrpSpPr/>
          <p:nvPr/>
        </p:nvGrpSpPr>
        <p:grpSpPr>
          <a:xfrm>
            <a:off x="5942497" y="3322256"/>
            <a:ext cx="849478" cy="461665"/>
            <a:chOff x="5273495" y="1910055"/>
            <a:chExt cx="849478" cy="461665"/>
          </a:xfrm>
        </p:grpSpPr>
        <p:sp>
          <p:nvSpPr>
            <p:cNvPr id="81" name="Rectangle 80"/>
            <p:cNvSpPr/>
            <p:nvPr/>
          </p:nvSpPr>
          <p:spPr bwMode="auto">
            <a:xfrm>
              <a:off x="5340400" y="2005654"/>
              <a:ext cx="715668" cy="23122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2" name="TextBox 81"/>
            <p:cNvSpPr txBox="1"/>
            <p:nvPr/>
          </p:nvSpPr>
          <p:spPr>
            <a:xfrm>
              <a:off x="5273495" y="1910055"/>
              <a:ext cx="849478"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JWT</a:t>
              </a:r>
            </a:p>
          </p:txBody>
        </p:sp>
      </p:grpSp>
      <p:grpSp>
        <p:nvGrpSpPr>
          <p:cNvPr id="83" name="Group 82"/>
          <p:cNvGrpSpPr/>
          <p:nvPr/>
        </p:nvGrpSpPr>
        <p:grpSpPr>
          <a:xfrm>
            <a:off x="5123241" y="4142180"/>
            <a:ext cx="849478" cy="461665"/>
            <a:chOff x="5273495" y="1910055"/>
            <a:chExt cx="849478" cy="461665"/>
          </a:xfrm>
        </p:grpSpPr>
        <p:sp>
          <p:nvSpPr>
            <p:cNvPr id="84" name="Rectangle 83"/>
            <p:cNvSpPr/>
            <p:nvPr/>
          </p:nvSpPr>
          <p:spPr bwMode="auto">
            <a:xfrm>
              <a:off x="5340400" y="2005654"/>
              <a:ext cx="715668" cy="23122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TextBox 84"/>
            <p:cNvSpPr txBox="1"/>
            <p:nvPr/>
          </p:nvSpPr>
          <p:spPr>
            <a:xfrm>
              <a:off x="5273495" y="1910055"/>
              <a:ext cx="849478"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CACHE</a:t>
              </a:r>
            </a:p>
          </p:txBody>
        </p:sp>
      </p:grpSp>
      <p:grpSp>
        <p:nvGrpSpPr>
          <p:cNvPr id="86" name="Group 85"/>
          <p:cNvGrpSpPr/>
          <p:nvPr/>
        </p:nvGrpSpPr>
        <p:grpSpPr>
          <a:xfrm>
            <a:off x="6019318" y="4138533"/>
            <a:ext cx="715668" cy="461665"/>
            <a:chOff x="8429377" y="351873"/>
            <a:chExt cx="715668" cy="461665"/>
          </a:xfrm>
        </p:grpSpPr>
        <p:sp>
          <p:nvSpPr>
            <p:cNvPr id="87" name="TextBox 86"/>
            <p:cNvSpPr txBox="1"/>
            <p:nvPr/>
          </p:nvSpPr>
          <p:spPr>
            <a:xfrm>
              <a:off x="8451539" y="351873"/>
              <a:ext cx="693506"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URL</a:t>
              </a:r>
            </a:p>
          </p:txBody>
        </p:sp>
        <p:sp>
          <p:nvSpPr>
            <p:cNvPr id="88" name="Rectangle 87"/>
            <p:cNvSpPr/>
            <p:nvPr/>
          </p:nvSpPr>
          <p:spPr bwMode="auto">
            <a:xfrm>
              <a:off x="8429377" y="451165"/>
              <a:ext cx="715668" cy="23122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9" name="Group 88"/>
          <p:cNvGrpSpPr/>
          <p:nvPr/>
        </p:nvGrpSpPr>
        <p:grpSpPr>
          <a:xfrm>
            <a:off x="6815767" y="4124308"/>
            <a:ext cx="806313" cy="461665"/>
            <a:chOff x="8402200" y="351873"/>
            <a:chExt cx="806313" cy="461665"/>
          </a:xfrm>
        </p:grpSpPr>
        <p:sp>
          <p:nvSpPr>
            <p:cNvPr id="90" name="TextBox 89"/>
            <p:cNvSpPr txBox="1"/>
            <p:nvPr/>
          </p:nvSpPr>
          <p:spPr>
            <a:xfrm>
              <a:off x="8402200" y="351873"/>
              <a:ext cx="806313"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a:gradFill>
                    <a:gsLst>
                      <a:gs pos="2917">
                        <a:schemeClr val="tx1"/>
                      </a:gs>
                      <a:gs pos="30000">
                        <a:schemeClr val="tx1"/>
                      </a:gs>
                    </a:gsLst>
                    <a:lin ang="5400000" scaled="0"/>
                  </a:gradFill>
                </a:rPr>
                <a:t>BODY</a:t>
              </a:r>
              <a:endParaRPr lang="en-US" sz="1200" dirty="0">
                <a:gradFill>
                  <a:gsLst>
                    <a:gs pos="2917">
                      <a:schemeClr val="tx1"/>
                    </a:gs>
                    <a:gs pos="30000">
                      <a:schemeClr val="tx1"/>
                    </a:gs>
                  </a:gsLst>
                  <a:lin ang="5400000" scaled="0"/>
                </a:gradFill>
              </a:endParaRPr>
            </a:p>
          </p:txBody>
        </p:sp>
        <p:sp>
          <p:nvSpPr>
            <p:cNvPr id="91" name="Rectangle 90"/>
            <p:cNvSpPr/>
            <p:nvPr/>
          </p:nvSpPr>
          <p:spPr bwMode="auto">
            <a:xfrm>
              <a:off x="8429377" y="451165"/>
              <a:ext cx="715668" cy="23122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15" name="Straight Connector 14"/>
          <p:cNvCxnSpPr/>
          <p:nvPr/>
        </p:nvCxnSpPr>
        <p:spPr>
          <a:xfrm>
            <a:off x="2735179" y="4711763"/>
            <a:ext cx="7227427" cy="0"/>
          </a:xfrm>
          <a:prstGeom prst="line">
            <a:avLst/>
          </a:prstGeom>
          <a:ln w="38100">
            <a:solidFill>
              <a:schemeClr val="tx1">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51574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dissolve">
                                      <p:cBhvr>
                                        <p:cTn id="7" dur="500"/>
                                        <p:tgtEl>
                                          <p:spTgt spid="72"/>
                                        </p:tgtEl>
                                      </p:cBhvr>
                                    </p:animEffect>
                                  </p:childTnLst>
                                </p:cTn>
                              </p:par>
                              <p:par>
                                <p:cTn id="8" presetID="9" presetClass="entr" presetSubtype="0" fill="hold"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dissolve">
                                      <p:cBhvr>
                                        <p:cTn id="10" dur="500"/>
                                        <p:tgtEl>
                                          <p:spTgt spid="7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74"/>
                                        </p:tgtEl>
                                        <p:attrNameLst>
                                          <p:attrName>style.visibility</p:attrName>
                                        </p:attrNameLst>
                                      </p:cBhvr>
                                      <p:to>
                                        <p:strVal val="visible"/>
                                      </p:to>
                                    </p:set>
                                    <p:animEffect transition="in" filter="dissolve">
                                      <p:cBhvr>
                                        <p:cTn id="15" dur="500"/>
                                        <p:tgtEl>
                                          <p:spTgt spid="74"/>
                                        </p:tgtEl>
                                      </p:cBhvr>
                                    </p:animEffect>
                                  </p:childTnLst>
                                </p:cTn>
                              </p:par>
                              <p:par>
                                <p:cTn id="16" presetID="9" presetClass="entr" presetSubtype="0" fill="hold" nodeType="withEffect">
                                  <p:stCondLst>
                                    <p:cond delay="0"/>
                                  </p:stCondLst>
                                  <p:childTnLst>
                                    <p:set>
                                      <p:cBhvr>
                                        <p:cTn id="17" dur="1" fill="hold">
                                          <p:stCondLst>
                                            <p:cond delay="0"/>
                                          </p:stCondLst>
                                        </p:cTn>
                                        <p:tgtEl>
                                          <p:spTgt spid="77"/>
                                        </p:tgtEl>
                                        <p:attrNameLst>
                                          <p:attrName>style.visibility</p:attrName>
                                        </p:attrNameLst>
                                      </p:cBhvr>
                                      <p:to>
                                        <p:strVal val="visible"/>
                                      </p:to>
                                    </p:set>
                                    <p:animEffect transition="in" filter="dissolve">
                                      <p:cBhvr>
                                        <p:cTn id="18" dur="500"/>
                                        <p:tgtEl>
                                          <p:spTgt spid="7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80"/>
                                        </p:tgtEl>
                                        <p:attrNameLst>
                                          <p:attrName>style.visibility</p:attrName>
                                        </p:attrNameLst>
                                      </p:cBhvr>
                                      <p:to>
                                        <p:strVal val="visible"/>
                                      </p:to>
                                    </p:set>
                                    <p:animEffect transition="in" filter="dissolve">
                                      <p:cBhvr>
                                        <p:cTn id="23" dur="500"/>
                                        <p:tgtEl>
                                          <p:spTgt spid="80"/>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dissolve">
                                      <p:cBhvr>
                                        <p:cTn id="28" dur="500"/>
                                        <p:tgtEl>
                                          <p:spTgt spid="83"/>
                                        </p:tgtEl>
                                      </p:cBhvr>
                                    </p:animEffect>
                                  </p:childTnLst>
                                </p:cTn>
                              </p:par>
                              <p:par>
                                <p:cTn id="29" presetID="9" presetClass="entr" presetSubtype="0" fill="hold" nodeType="withEffect">
                                  <p:stCondLst>
                                    <p:cond delay="0"/>
                                  </p:stCondLst>
                                  <p:childTnLst>
                                    <p:set>
                                      <p:cBhvr>
                                        <p:cTn id="30" dur="1" fill="hold">
                                          <p:stCondLst>
                                            <p:cond delay="0"/>
                                          </p:stCondLst>
                                        </p:cTn>
                                        <p:tgtEl>
                                          <p:spTgt spid="86"/>
                                        </p:tgtEl>
                                        <p:attrNameLst>
                                          <p:attrName>style.visibility</p:attrName>
                                        </p:attrNameLst>
                                      </p:cBhvr>
                                      <p:to>
                                        <p:strVal val="visible"/>
                                      </p:to>
                                    </p:set>
                                    <p:animEffect transition="in" filter="dissolve">
                                      <p:cBhvr>
                                        <p:cTn id="31" dur="500"/>
                                        <p:tgtEl>
                                          <p:spTgt spid="86"/>
                                        </p:tgtEl>
                                      </p:cBhvr>
                                    </p:animEffect>
                                  </p:childTnLst>
                                </p:cTn>
                              </p:par>
                              <p:par>
                                <p:cTn id="32" presetID="9" presetClass="entr" presetSubtype="0" fill="hold" nodeType="withEffect">
                                  <p:stCondLst>
                                    <p:cond delay="0"/>
                                  </p:stCondLst>
                                  <p:childTnLst>
                                    <p:set>
                                      <p:cBhvr>
                                        <p:cTn id="33" dur="1" fill="hold">
                                          <p:stCondLst>
                                            <p:cond delay="0"/>
                                          </p:stCondLst>
                                        </p:cTn>
                                        <p:tgtEl>
                                          <p:spTgt spid="89"/>
                                        </p:tgtEl>
                                        <p:attrNameLst>
                                          <p:attrName>style.visibility</p:attrName>
                                        </p:attrNameLst>
                                      </p:cBhvr>
                                      <p:to>
                                        <p:strVal val="visible"/>
                                      </p:to>
                                    </p:set>
                                    <p:animEffect transition="in" filter="dissolve">
                                      <p:cBhvr>
                                        <p:cTn id="34" dur="500"/>
                                        <p:tgtEl>
                                          <p:spTgt spid="89"/>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dissolve">
                                      <p:cBhvr>
                                        <p:cTn id="39" dur="500"/>
                                        <p:tgtEl>
                                          <p:spTgt spid="38"/>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dissolve">
                                      <p:cBhvr>
                                        <p:cTn id="44" dur="500"/>
                                        <p:tgtEl>
                                          <p:spTgt spid="39"/>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dissolve">
                                      <p:cBhvr>
                                        <p:cTn id="49" dur="500"/>
                                        <p:tgtEl>
                                          <p:spTgt spid="40"/>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dissolve">
                                      <p:cBhvr>
                                        <p:cTn id="5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09937"/>
            <a:ext cx="12192000" cy="4022318"/>
          </a:xfrm>
          <a:prstGeom prst="rect">
            <a:avLst/>
          </a:prstGeom>
        </p:spPr>
      </p:pic>
      <p:sp>
        <p:nvSpPr>
          <p:cNvPr id="3" name="Text Placeholder 2"/>
          <p:cNvSpPr>
            <a:spLocks noGrp="1"/>
          </p:cNvSpPr>
          <p:nvPr>
            <p:ph type="body" sz="quarter" idx="10"/>
          </p:nvPr>
        </p:nvSpPr>
        <p:spPr>
          <a:xfrm>
            <a:off x="269240" y="741596"/>
            <a:ext cx="5735320" cy="2031325"/>
          </a:xfrm>
        </p:spPr>
        <p:txBody>
          <a:bodyPr/>
          <a:lstStyle/>
          <a:p>
            <a:r>
              <a:rPr lang="en-US" sz="2000" dirty="0"/>
              <a:t>C# “snippets” used with policies</a:t>
            </a:r>
          </a:p>
          <a:p>
            <a:r>
              <a:rPr lang="en-US" sz="2000" dirty="0"/>
              <a:t>Read-only access to the request context</a:t>
            </a:r>
          </a:p>
          <a:p>
            <a:r>
              <a:rPr lang="en-US" sz="2000" dirty="0"/>
              <a:t>Can use whitelisted .NET types</a:t>
            </a:r>
          </a:p>
          <a:p>
            <a:r>
              <a:rPr lang="en-US" sz="2000" dirty="0"/>
              <a:t>Dynamically configure and conditionally execute policies</a:t>
            </a:r>
          </a:p>
        </p:txBody>
      </p:sp>
      <p:sp>
        <p:nvSpPr>
          <p:cNvPr id="8" name="Text Placeholder 7">
            <a:extLst>
              <a:ext uri="{FF2B5EF4-FFF2-40B4-BE49-F238E27FC236}">
                <a16:creationId xmlns:a16="http://schemas.microsoft.com/office/drawing/2014/main" id="{2CCFFA14-8A98-374E-BC9D-50AB2B4F34E1}"/>
              </a:ext>
            </a:extLst>
          </p:cNvPr>
          <p:cNvSpPr>
            <a:spLocks noGrp="1"/>
          </p:cNvSpPr>
          <p:nvPr>
            <p:ph type="body" sz="quarter" idx="11"/>
          </p:nvPr>
        </p:nvSpPr>
        <p:spPr>
          <a:xfrm>
            <a:off x="6231980" y="747216"/>
            <a:ext cx="5647786" cy="2185214"/>
          </a:xfrm>
        </p:spPr>
        <p:txBody>
          <a:bodyPr/>
          <a:lstStyle/>
          <a:p>
            <a:pPr lvl="0">
              <a:buClr>
                <a:srgbClr val="353535"/>
              </a:buClr>
            </a:pPr>
            <a:r>
              <a:rPr lang="en-US" sz="2000" dirty="0">
                <a:gradFill>
                  <a:gsLst>
                    <a:gs pos="1250">
                      <a:srgbClr val="353535"/>
                    </a:gs>
                    <a:gs pos="100000">
                      <a:srgbClr val="353535"/>
                    </a:gs>
                  </a:gsLst>
                  <a:lin ang="5400000" scaled="0"/>
                </a:gradFill>
              </a:rPr>
              <a:t>Shared across APIM instance</a:t>
            </a:r>
          </a:p>
          <a:p>
            <a:pPr lvl="0">
              <a:buClr>
                <a:srgbClr val="353535"/>
              </a:buClr>
            </a:pPr>
            <a:r>
              <a:rPr lang="en-US" sz="2000" dirty="0">
                <a:gradFill>
                  <a:gsLst>
                    <a:gs pos="1250">
                      <a:srgbClr val="353535"/>
                    </a:gs>
                    <a:gs pos="100000">
                      <a:srgbClr val="353535"/>
                    </a:gs>
                  </a:gsLst>
                  <a:lin ang="5400000" scaled="0"/>
                </a:gradFill>
              </a:rPr>
              <a:t>Keep secrets and “magic” strings out of policies</a:t>
            </a:r>
          </a:p>
          <a:p>
            <a:pPr lvl="0">
              <a:buClr>
                <a:srgbClr val="353535"/>
              </a:buClr>
            </a:pPr>
            <a:r>
              <a:rPr lang="en-US" sz="2000" dirty="0">
                <a:gradFill>
                  <a:gsLst>
                    <a:gs pos="1250">
                      <a:srgbClr val="353535"/>
                    </a:gs>
                    <a:gs pos="100000">
                      <a:srgbClr val="353535"/>
                    </a:gs>
                  </a:gsLst>
                  <a:lin ang="5400000" scaled="0"/>
                </a:gradFill>
              </a:rPr>
              <a:t>Add semantics, if named well</a:t>
            </a:r>
          </a:p>
          <a:p>
            <a:pPr lvl="0">
              <a:buClr>
                <a:srgbClr val="353535"/>
              </a:buClr>
            </a:pPr>
            <a:r>
              <a:rPr lang="en-US" sz="2000" dirty="0">
                <a:gradFill>
                  <a:gsLst>
                    <a:gs pos="1250">
                      <a:srgbClr val="353535"/>
                    </a:gs>
                    <a:gs pos="100000">
                      <a:srgbClr val="353535"/>
                    </a:gs>
                  </a:gsLst>
                  <a:lin ang="5400000" scaled="0"/>
                </a:gradFill>
              </a:rPr>
              <a:t>Enable a single point of change</a:t>
            </a:r>
          </a:p>
          <a:p>
            <a:pPr lvl="0">
              <a:buClr>
                <a:srgbClr val="353535"/>
              </a:buClr>
            </a:pPr>
            <a:r>
              <a:rPr lang="en-US" sz="2000" dirty="0">
                <a:gradFill>
                  <a:gsLst>
                    <a:gs pos="1250">
                      <a:srgbClr val="353535"/>
                    </a:gs>
                    <a:gs pos="100000">
                      <a:srgbClr val="353535"/>
                    </a:gs>
                  </a:gsLst>
                  <a:lin ang="5400000" scaled="0"/>
                </a:gradFill>
              </a:rPr>
              <a:t>Provide environment-specific values</a:t>
            </a:r>
          </a:p>
        </p:txBody>
      </p:sp>
      <p:sp>
        <p:nvSpPr>
          <p:cNvPr id="11" name="Right Arrow 10"/>
          <p:cNvSpPr/>
          <p:nvPr/>
        </p:nvSpPr>
        <p:spPr bwMode="auto">
          <a:xfrm>
            <a:off x="326353" y="3519201"/>
            <a:ext cx="504496" cy="484633"/>
          </a:xfrm>
          <a:prstGeom prst="rightArrow">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ight Arrow 19"/>
          <p:cNvSpPr/>
          <p:nvPr/>
        </p:nvSpPr>
        <p:spPr bwMode="auto">
          <a:xfrm>
            <a:off x="664281" y="3972044"/>
            <a:ext cx="504496" cy="484633"/>
          </a:xfrm>
          <a:prstGeom prst="rightArrow">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ight Arrow 20"/>
          <p:cNvSpPr/>
          <p:nvPr/>
        </p:nvSpPr>
        <p:spPr bwMode="auto">
          <a:xfrm>
            <a:off x="1050521" y="4644053"/>
            <a:ext cx="504496" cy="484633"/>
          </a:xfrm>
          <a:prstGeom prst="rightArrow">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ight Arrow 21"/>
          <p:cNvSpPr/>
          <p:nvPr/>
        </p:nvSpPr>
        <p:spPr bwMode="auto">
          <a:xfrm>
            <a:off x="1051366" y="4886371"/>
            <a:ext cx="504496" cy="484633"/>
          </a:xfrm>
          <a:prstGeom prst="rightArrow">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ight Arrow 22"/>
          <p:cNvSpPr/>
          <p:nvPr/>
        </p:nvSpPr>
        <p:spPr bwMode="auto">
          <a:xfrm rot="16200000">
            <a:off x="4940955" y="5343417"/>
            <a:ext cx="504496" cy="484633"/>
          </a:xfrm>
          <a:prstGeom prst="rightArrow">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417BBEB1-595A-EF4F-AAB3-31A8DA71C0E2}"/>
              </a:ext>
            </a:extLst>
          </p:cNvPr>
          <p:cNvSpPr txBox="1"/>
          <p:nvPr/>
        </p:nvSpPr>
        <p:spPr>
          <a:xfrm>
            <a:off x="189451" y="64672"/>
            <a:ext cx="3406253" cy="738664"/>
          </a:xfrm>
          <a:prstGeom prst="rect">
            <a:avLst/>
          </a:prstGeom>
          <a:noFill/>
        </p:spPr>
        <p:txBody>
          <a:bodyPr wrap="non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latin typeface="+mj-lt"/>
              </a:rPr>
              <a:t>Policy expressions</a:t>
            </a:r>
          </a:p>
        </p:txBody>
      </p:sp>
      <p:sp>
        <p:nvSpPr>
          <p:cNvPr id="15" name="TextBox 14">
            <a:extLst>
              <a:ext uri="{FF2B5EF4-FFF2-40B4-BE49-F238E27FC236}">
                <a16:creationId xmlns:a16="http://schemas.microsoft.com/office/drawing/2014/main" id="{787B6DFF-C4A1-054C-8407-7985C8B5FA45}"/>
              </a:ext>
            </a:extLst>
          </p:cNvPr>
          <p:cNvSpPr txBox="1"/>
          <p:nvPr/>
        </p:nvSpPr>
        <p:spPr>
          <a:xfrm>
            <a:off x="6231980" y="64672"/>
            <a:ext cx="2809102" cy="738664"/>
          </a:xfrm>
          <a:prstGeom prst="rect">
            <a:avLst/>
          </a:prstGeom>
          <a:noFill/>
        </p:spPr>
        <p:txBody>
          <a:bodyPr wrap="non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latin typeface="+mj-lt"/>
              </a:rPr>
              <a:t>Named values</a:t>
            </a:r>
          </a:p>
        </p:txBody>
      </p:sp>
    </p:spTree>
    <p:extLst>
      <p:ext uri="{BB962C8B-B14F-4D97-AF65-F5344CB8AC3E}">
        <p14:creationId xmlns:p14="http://schemas.microsoft.com/office/powerpoint/2010/main" val="245446325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0"/>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1"/>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2"/>
                                        </p:tgtEl>
                                        <p:attrNameLst>
                                          <p:attrName>style.visibility</p:attrName>
                                        </p:attrNameLst>
                                      </p:cBhvr>
                                      <p:to>
                                        <p:strVal val="hidden"/>
                                      </p:to>
                                    </p:set>
                                  </p:childTnLst>
                                </p:cTn>
                              </p:par>
                              <p:par>
                                <p:cTn id="29" presetID="1" presetClass="entr" presetSubtype="0" fill="hold" grpId="0" nodeType="withEffect" nodePh="1">
                                  <p:stCondLst>
                                    <p:cond delay="0"/>
                                  </p:stCondLst>
                                  <p:endCondLst>
                                    <p:cond evt="begin" delay="0">
                                      <p:tn val="29"/>
                                    </p:cond>
                                  </p:end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20" grpId="0" animBg="1"/>
      <p:bldP spid="20" grpId="1" animBg="1"/>
      <p:bldP spid="21" grpId="0" animBg="1"/>
      <p:bldP spid="21" grpId="1" animBg="1"/>
      <p:bldP spid="22" grpId="0" animBg="1"/>
      <p:bldP spid="22" grpId="1" animBg="1"/>
      <p:bldP spid="2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approach to versioning</a:t>
            </a:r>
          </a:p>
        </p:txBody>
      </p:sp>
      <p:sp>
        <p:nvSpPr>
          <p:cNvPr id="3" name="Text Placeholder 2"/>
          <p:cNvSpPr>
            <a:spLocks noGrp="1"/>
          </p:cNvSpPr>
          <p:nvPr>
            <p:ph type="body" sz="quarter" idx="10"/>
          </p:nvPr>
        </p:nvSpPr>
        <p:spPr>
          <a:xfrm>
            <a:off x="269240" y="1189177"/>
            <a:ext cx="11655078" cy="5429179"/>
          </a:xfrm>
        </p:spPr>
        <p:txBody>
          <a:bodyPr/>
          <a:lstStyle/>
          <a:p>
            <a:pPr fontAlgn="base"/>
            <a:r>
              <a:rPr lang="en-US" sz="2800" dirty="0"/>
              <a:t>No one true way</a:t>
            </a:r>
          </a:p>
          <a:p>
            <a:pPr lvl="1" fontAlgn="base"/>
            <a:r>
              <a:rPr lang="en-US" sz="2016" dirty="0"/>
              <a:t>Version or not?</a:t>
            </a:r>
          </a:p>
          <a:p>
            <a:pPr lvl="1" fontAlgn="base"/>
            <a:r>
              <a:rPr lang="en-US" sz="2016" dirty="0"/>
              <a:t>Semantic versioning?</a:t>
            </a:r>
          </a:p>
          <a:p>
            <a:pPr lvl="1" fontAlgn="base"/>
            <a:r>
              <a:rPr lang="en-US" sz="2016" dirty="0"/>
              <a:t>What is a breaking change?</a:t>
            </a:r>
          </a:p>
          <a:p>
            <a:pPr lvl="1" fontAlgn="base"/>
            <a:r>
              <a:rPr lang="en-US" sz="2016" dirty="0"/>
              <a:t>Where to place version information?</a:t>
            </a:r>
          </a:p>
          <a:p>
            <a:pPr lvl="1" fontAlgn="base"/>
            <a:r>
              <a:rPr lang="en-US" sz="2016" dirty="0"/>
              <a:t>Path? Query? Header? Media type?</a:t>
            </a:r>
          </a:p>
          <a:p>
            <a:pPr lvl="1" fontAlgn="base"/>
            <a:r>
              <a:rPr lang="en-US" sz="2016" dirty="0"/>
              <a:t>How to identify version?</a:t>
            </a:r>
          </a:p>
          <a:p>
            <a:pPr lvl="1" fontAlgn="base"/>
            <a:r>
              <a:rPr lang="en-US" sz="2016" dirty="0"/>
              <a:t>Number? Date? Name?</a:t>
            </a:r>
          </a:p>
          <a:p>
            <a:pPr fontAlgn="base"/>
            <a:endParaRPr lang="en-US" sz="800" dirty="0"/>
          </a:p>
          <a:p>
            <a:pPr fontAlgn="base"/>
            <a:r>
              <a:rPr lang="en-US" sz="2800" dirty="0"/>
              <a:t>Approach</a:t>
            </a:r>
          </a:p>
          <a:p>
            <a:pPr lvl="1" fontAlgn="base"/>
            <a:r>
              <a:rPr lang="en-US" sz="2016" dirty="0"/>
              <a:t>Versioning is an opt-in</a:t>
            </a:r>
          </a:p>
          <a:p>
            <a:pPr lvl="1" fontAlgn="base"/>
            <a:r>
              <a:rPr lang="en-US" sz="2016" dirty="0"/>
              <a:t>Natively understand versions at the system level</a:t>
            </a:r>
          </a:p>
          <a:p>
            <a:pPr lvl="1" fontAlgn="base"/>
            <a:r>
              <a:rPr lang="en-US" sz="2016" dirty="0"/>
              <a:t>Offer versioning scheme options</a:t>
            </a:r>
          </a:p>
          <a:p>
            <a:pPr lvl="1" fontAlgn="base"/>
            <a:r>
              <a:rPr lang="en-US" sz="2016" dirty="0"/>
              <a:t>Inform developers about the changes</a:t>
            </a:r>
          </a:p>
          <a:p>
            <a:pPr lvl="1" fontAlgn="base"/>
            <a:r>
              <a:rPr lang="en-US" sz="2016" dirty="0"/>
              <a:t>Control when the changes get adopted</a:t>
            </a:r>
          </a:p>
          <a:p>
            <a:pPr fontAlgn="base"/>
            <a:endParaRPr lang="en-US" sz="900" dirty="0"/>
          </a:p>
        </p:txBody>
      </p:sp>
      <p:sp>
        <p:nvSpPr>
          <p:cNvPr id="4" name="TextBox 3"/>
          <p:cNvSpPr txBox="1"/>
          <p:nvPr/>
        </p:nvSpPr>
        <p:spPr>
          <a:xfrm>
            <a:off x="6793969" y="5582164"/>
            <a:ext cx="1993907" cy="794647"/>
          </a:xfrm>
          <a:prstGeom prst="rect">
            <a:avLst/>
          </a:prstGeom>
          <a:solidFill>
            <a:srgbClr val="186DEE"/>
          </a:solidFill>
          <a:ln>
            <a:noFill/>
          </a:ln>
        </p:spPr>
        <p:txBody>
          <a:bodyPr wrap="square" lIns="182854" tIns="146284" rIns="182854" bIns="146284" rtlCol="0" anchor="ctr" anchorCtr="0">
            <a:noAutofit/>
          </a:bodyPr>
          <a:lstStyle/>
          <a:p>
            <a:pPr algn="ctr" defTabSz="914225">
              <a:lnSpc>
                <a:spcPct val="90000"/>
              </a:lnSpc>
              <a:spcAft>
                <a:spcPts val="600"/>
              </a:spcAft>
              <a:defRPr/>
            </a:pPr>
            <a:r>
              <a:rPr lang="en-US" sz="2745" dirty="0">
                <a:gradFill>
                  <a:gsLst>
                    <a:gs pos="2917">
                      <a:srgbClr val="FFFFFF"/>
                    </a:gs>
                    <a:gs pos="30000">
                      <a:srgbClr val="FFFFFF"/>
                    </a:gs>
                  </a:gsLst>
                  <a:lin ang="5400000" scaled="0"/>
                </a:gradFill>
                <a:latin typeface="Segoe UI"/>
              </a:rPr>
              <a:t>Versions</a:t>
            </a:r>
          </a:p>
        </p:txBody>
      </p:sp>
      <p:sp>
        <p:nvSpPr>
          <p:cNvPr id="5" name="TextBox 4"/>
          <p:cNvSpPr txBox="1"/>
          <p:nvPr/>
        </p:nvSpPr>
        <p:spPr>
          <a:xfrm>
            <a:off x="6793969" y="4660318"/>
            <a:ext cx="1993907" cy="794649"/>
          </a:xfrm>
          <a:prstGeom prst="rect">
            <a:avLst/>
          </a:prstGeom>
          <a:solidFill>
            <a:srgbClr val="009955"/>
          </a:solidFill>
        </p:spPr>
        <p:txBody>
          <a:bodyPr wrap="square" lIns="182854" tIns="146284" rIns="182854" bIns="146284" rtlCol="0" anchor="ctr" anchorCtr="0">
            <a:noAutofit/>
          </a:bodyPr>
          <a:lstStyle/>
          <a:p>
            <a:pPr algn="ctr" defTabSz="914225">
              <a:lnSpc>
                <a:spcPct val="90000"/>
              </a:lnSpc>
              <a:spcAft>
                <a:spcPts val="600"/>
              </a:spcAft>
              <a:defRPr/>
            </a:pPr>
            <a:r>
              <a:rPr lang="en-US" sz="2745">
                <a:gradFill>
                  <a:gsLst>
                    <a:gs pos="2917">
                      <a:srgbClr val="FFFFFF"/>
                    </a:gs>
                    <a:gs pos="30000">
                      <a:srgbClr val="FFFFFF"/>
                    </a:gs>
                  </a:gsLst>
                  <a:lin ang="5400000" scaled="0"/>
                </a:gradFill>
                <a:latin typeface="Segoe UI"/>
              </a:rPr>
              <a:t>Revisions</a:t>
            </a:r>
          </a:p>
        </p:txBody>
      </p:sp>
      <p:sp>
        <p:nvSpPr>
          <p:cNvPr id="6" name="TextBox 5"/>
          <p:cNvSpPr txBox="1"/>
          <p:nvPr/>
        </p:nvSpPr>
        <p:spPr>
          <a:xfrm>
            <a:off x="8787876" y="5582455"/>
            <a:ext cx="2290629" cy="794064"/>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rgbClr val="505050"/>
                    </a:gs>
                    <a:gs pos="30000">
                      <a:srgbClr val="505050"/>
                    </a:gs>
                  </a:gsLst>
                  <a:lin ang="5400000" scaled="0"/>
                </a:gradFill>
              </a:rPr>
              <a:t>Consumers choose when to adopt</a:t>
            </a:r>
            <a:endParaRPr lang="en-CA" dirty="0">
              <a:gradFill>
                <a:gsLst>
                  <a:gs pos="2917">
                    <a:srgbClr val="505050"/>
                  </a:gs>
                  <a:gs pos="30000">
                    <a:srgbClr val="505050"/>
                  </a:gs>
                </a:gsLst>
                <a:lin ang="5400000" scaled="0"/>
              </a:gradFill>
            </a:endParaRPr>
          </a:p>
        </p:txBody>
      </p:sp>
      <p:sp>
        <p:nvSpPr>
          <p:cNvPr id="7" name="TextBox 6"/>
          <p:cNvSpPr txBox="1"/>
          <p:nvPr/>
        </p:nvSpPr>
        <p:spPr>
          <a:xfrm>
            <a:off x="8681969" y="4659432"/>
            <a:ext cx="2215975" cy="794064"/>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rgbClr val="505050"/>
                    </a:gs>
                    <a:gs pos="30000">
                      <a:srgbClr val="505050"/>
                    </a:gs>
                  </a:gsLst>
                  <a:lin ang="5400000" scaled="0"/>
                </a:gradFill>
              </a:rPr>
              <a:t>Providers choose when to deploy</a:t>
            </a:r>
            <a:endParaRPr lang="en-CA" dirty="0">
              <a:gradFill>
                <a:gsLst>
                  <a:gs pos="2917">
                    <a:srgbClr val="505050"/>
                  </a:gs>
                  <a:gs pos="30000">
                    <a:srgbClr val="505050"/>
                  </a:gs>
                </a:gsLst>
                <a:lin ang="5400000" scaled="0"/>
              </a:gradFill>
            </a:endParaRPr>
          </a:p>
        </p:txBody>
      </p:sp>
    </p:spTree>
    <p:extLst>
      <p:ext uri="{BB962C8B-B14F-4D97-AF65-F5344CB8AC3E}">
        <p14:creationId xmlns:p14="http://schemas.microsoft.com/office/powerpoint/2010/main" val="216505742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Revisions without versions</a:t>
            </a:r>
          </a:p>
        </p:txBody>
      </p:sp>
      <p:sp>
        <p:nvSpPr>
          <p:cNvPr id="3" name="Text Placeholder 2">
            <a:extLst>
              <a:ext uri="{FF2B5EF4-FFF2-40B4-BE49-F238E27FC236}">
                <a16:creationId xmlns:a16="http://schemas.microsoft.com/office/drawing/2014/main" id="{318A2079-DEB1-0F42-B274-176C85C0326C}"/>
              </a:ext>
            </a:extLst>
          </p:cNvPr>
          <p:cNvSpPr>
            <a:spLocks noGrp="1"/>
          </p:cNvSpPr>
          <p:nvPr>
            <p:ph type="body" sz="quarter" idx="10"/>
          </p:nvPr>
        </p:nvSpPr>
        <p:spPr/>
        <p:txBody>
          <a:bodyPr/>
          <a:lstStyle/>
          <a:p>
            <a:endParaRPr lang="en-US" dirty="0"/>
          </a:p>
        </p:txBody>
      </p:sp>
      <p:sp>
        <p:nvSpPr>
          <p:cNvPr id="6" name="TextBox 5"/>
          <p:cNvSpPr txBox="1"/>
          <p:nvPr/>
        </p:nvSpPr>
        <p:spPr>
          <a:xfrm>
            <a:off x="7634299" y="3820970"/>
            <a:ext cx="2133600" cy="352633"/>
          </a:xfrm>
          <a:prstGeom prst="rect">
            <a:avLst/>
          </a:prstGeom>
          <a:solidFill>
            <a:srgbClr val="3CBA54">
              <a:alpha val="50196"/>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wrap="square" lIns="18288" tIns="18288" rIns="18288" bIns="18288" rtlCol="0">
            <a:noAutofit/>
          </a:bodyPr>
          <a:lstStyle/>
          <a:p>
            <a:pPr algn="ctr">
              <a:lnSpc>
                <a:spcPct val="90000"/>
              </a:lnSpc>
              <a:spcAft>
                <a:spcPts val="600"/>
              </a:spcAft>
            </a:pPr>
            <a:r>
              <a:rPr lang="en-US" sz="2000">
                <a:solidFill>
                  <a:srgbClr val="FFFFFF"/>
                </a:solidFill>
                <a:latin typeface="Consolas" panose="020B0609020204030204" pitchFamily="49" charset="0"/>
              </a:rPr>
              <a:t>;rev=1</a:t>
            </a:r>
            <a:endParaRPr lang="en-CA" sz="2000" err="1">
              <a:solidFill>
                <a:srgbClr val="FFFFFF"/>
              </a:solidFill>
              <a:latin typeface="Consolas" panose="020B0609020204030204" pitchFamily="49" charset="0"/>
            </a:endParaRPr>
          </a:p>
        </p:txBody>
      </p:sp>
      <p:sp>
        <p:nvSpPr>
          <p:cNvPr id="7" name="TextBox 6"/>
          <p:cNvSpPr txBox="1"/>
          <p:nvPr/>
        </p:nvSpPr>
        <p:spPr>
          <a:xfrm>
            <a:off x="7634299" y="4240857"/>
            <a:ext cx="2133600" cy="352633"/>
          </a:xfrm>
          <a:prstGeom prst="rect">
            <a:avLst/>
          </a:prstGeom>
          <a:solidFill>
            <a:srgbClr val="3CBA54">
              <a:alpha val="50196"/>
            </a:srgbClr>
          </a:solidFill>
          <a:ln>
            <a:noFill/>
          </a:ln>
        </p:spPr>
        <p:style>
          <a:lnRef idx="1">
            <a:schemeClr val="accent5"/>
          </a:lnRef>
          <a:fillRef idx="2">
            <a:schemeClr val="accent5"/>
          </a:fillRef>
          <a:effectRef idx="1">
            <a:schemeClr val="accent5"/>
          </a:effectRef>
          <a:fontRef idx="minor">
            <a:schemeClr val="dk1"/>
          </a:fontRef>
        </p:style>
        <p:txBody>
          <a:bodyPr wrap="square" lIns="18288" tIns="18288" rIns="18288" bIns="18288" rtlCol="0">
            <a:noAutofit/>
          </a:bodyPr>
          <a:lstStyle/>
          <a:p>
            <a:pPr algn="ctr">
              <a:lnSpc>
                <a:spcPct val="90000"/>
              </a:lnSpc>
              <a:spcAft>
                <a:spcPts val="600"/>
              </a:spcAft>
            </a:pPr>
            <a:r>
              <a:rPr lang="en-US" sz="2000">
                <a:solidFill>
                  <a:srgbClr val="FFFFFF"/>
                </a:solidFill>
                <a:latin typeface="Consolas" panose="020B0609020204030204" pitchFamily="49" charset="0"/>
              </a:rPr>
              <a:t>;rev=2</a:t>
            </a:r>
            <a:endParaRPr lang="en-CA" sz="2000" err="1">
              <a:solidFill>
                <a:srgbClr val="FFFFFF"/>
              </a:solidFill>
              <a:latin typeface="Consolas" panose="020B0609020204030204" pitchFamily="49" charset="0"/>
            </a:endParaRPr>
          </a:p>
        </p:txBody>
      </p:sp>
      <p:sp>
        <p:nvSpPr>
          <p:cNvPr id="8" name="TextBox 7"/>
          <p:cNvSpPr txBox="1"/>
          <p:nvPr/>
        </p:nvSpPr>
        <p:spPr>
          <a:xfrm>
            <a:off x="7634299" y="4660744"/>
            <a:ext cx="2133600" cy="352633"/>
          </a:xfrm>
          <a:prstGeom prst="rect">
            <a:avLst/>
          </a:prstGeom>
          <a:solidFill>
            <a:srgbClr val="3CBA54"/>
          </a:solidFill>
          <a:ln w="28575">
            <a:solidFill>
              <a:srgbClr val="DB3236"/>
            </a:solidFill>
          </a:ln>
        </p:spPr>
        <p:style>
          <a:lnRef idx="2">
            <a:schemeClr val="accent3">
              <a:shade val="50000"/>
            </a:schemeClr>
          </a:lnRef>
          <a:fillRef idx="1">
            <a:schemeClr val="accent3"/>
          </a:fillRef>
          <a:effectRef idx="0">
            <a:schemeClr val="accent3"/>
          </a:effectRef>
          <a:fontRef idx="minor">
            <a:schemeClr val="lt1"/>
          </a:fontRef>
        </p:style>
        <p:txBody>
          <a:bodyPr wrap="square" lIns="18288" tIns="18288" rIns="18288" bIns="18288" rtlCol="0">
            <a:noAutofit/>
          </a:bodyPr>
          <a:lstStyle/>
          <a:p>
            <a:pPr algn="ctr">
              <a:lnSpc>
                <a:spcPct val="90000"/>
              </a:lnSpc>
              <a:spcAft>
                <a:spcPts val="600"/>
              </a:spcAft>
            </a:pPr>
            <a:r>
              <a:rPr lang="en-US" sz="2000">
                <a:solidFill>
                  <a:srgbClr val="FFFFFF"/>
                </a:solidFill>
                <a:latin typeface="Consolas" panose="020B0609020204030204" pitchFamily="49" charset="0"/>
              </a:rPr>
              <a:t>;rev=3</a:t>
            </a:r>
            <a:endParaRPr lang="en-CA" sz="2000" err="1">
              <a:solidFill>
                <a:srgbClr val="FFFFFF"/>
              </a:solidFill>
              <a:latin typeface="Consolas" panose="020B0609020204030204" pitchFamily="49" charset="0"/>
            </a:endParaRPr>
          </a:p>
        </p:txBody>
      </p:sp>
      <p:sp>
        <p:nvSpPr>
          <p:cNvPr id="9" name="TextBox 8"/>
          <p:cNvSpPr txBox="1"/>
          <p:nvPr/>
        </p:nvSpPr>
        <p:spPr>
          <a:xfrm>
            <a:off x="7634299" y="5080631"/>
            <a:ext cx="2133600" cy="352633"/>
          </a:xfrm>
          <a:prstGeom prst="rect">
            <a:avLst/>
          </a:prstGeom>
          <a:solidFill>
            <a:srgbClr val="3CBA54"/>
          </a:solidFill>
          <a:ln>
            <a:noFill/>
          </a:ln>
        </p:spPr>
        <p:style>
          <a:lnRef idx="1">
            <a:schemeClr val="accent5"/>
          </a:lnRef>
          <a:fillRef idx="2">
            <a:schemeClr val="accent5"/>
          </a:fillRef>
          <a:effectRef idx="1">
            <a:schemeClr val="accent5"/>
          </a:effectRef>
          <a:fontRef idx="minor">
            <a:schemeClr val="dk1"/>
          </a:fontRef>
        </p:style>
        <p:txBody>
          <a:bodyPr wrap="square" lIns="18288" tIns="18288" rIns="18288" bIns="18288" rtlCol="0">
            <a:noAutofit/>
          </a:bodyPr>
          <a:lstStyle/>
          <a:p>
            <a:pPr algn="ctr">
              <a:lnSpc>
                <a:spcPct val="90000"/>
              </a:lnSpc>
              <a:spcAft>
                <a:spcPts val="600"/>
              </a:spcAft>
            </a:pPr>
            <a:r>
              <a:rPr lang="en-US" sz="2000">
                <a:solidFill>
                  <a:srgbClr val="FFFFFF"/>
                </a:solidFill>
                <a:latin typeface="Consolas" panose="020B0609020204030204" pitchFamily="49" charset="0"/>
              </a:rPr>
              <a:t>;rev=4</a:t>
            </a:r>
            <a:endParaRPr lang="en-CA" sz="2000" err="1">
              <a:solidFill>
                <a:srgbClr val="FFFFFF"/>
              </a:solidFill>
              <a:latin typeface="Consolas" panose="020B0609020204030204" pitchFamily="49" charset="0"/>
            </a:endParaRPr>
          </a:p>
        </p:txBody>
      </p:sp>
      <p:sp>
        <p:nvSpPr>
          <p:cNvPr id="12" name="TextBox 11"/>
          <p:cNvSpPr txBox="1"/>
          <p:nvPr/>
        </p:nvSpPr>
        <p:spPr>
          <a:xfrm>
            <a:off x="5122549" y="3978722"/>
            <a:ext cx="2133600" cy="1280351"/>
          </a:xfrm>
          <a:prstGeom prst="rect">
            <a:avLst/>
          </a:prstGeom>
          <a:solidFill>
            <a:schemeClr val="bg1">
              <a:lumMod val="75000"/>
            </a:schemeClr>
          </a:solidFill>
          <a:ln>
            <a:noFill/>
          </a:ln>
        </p:spPr>
        <p:style>
          <a:lnRef idx="1">
            <a:schemeClr val="accent3"/>
          </a:lnRef>
          <a:fillRef idx="2">
            <a:schemeClr val="accent3"/>
          </a:fillRef>
          <a:effectRef idx="1">
            <a:schemeClr val="accent3"/>
          </a:effectRef>
          <a:fontRef idx="minor">
            <a:schemeClr val="dk1"/>
          </a:fontRef>
        </p:style>
        <p:txBody>
          <a:bodyPr wrap="square" lIns="182880" tIns="146304" rIns="182880" bIns="146304" rtlCol="0">
            <a:spAutoFit/>
          </a:bodyPr>
          <a:lstStyle/>
          <a:p>
            <a:pPr>
              <a:lnSpc>
                <a:spcPct val="90000"/>
              </a:lnSpc>
              <a:spcAft>
                <a:spcPts val="600"/>
              </a:spcAft>
            </a:pPr>
            <a:r>
              <a:rPr lang="en-US" sz="2000">
                <a:solidFill>
                  <a:srgbClr val="FFFFFF"/>
                </a:solidFill>
                <a:latin typeface="Consolas" panose="020B0609020204030204" pitchFamily="49" charset="0"/>
              </a:rPr>
              <a:t>/speakers</a:t>
            </a:r>
          </a:p>
          <a:p>
            <a:pPr>
              <a:lnSpc>
                <a:spcPct val="90000"/>
              </a:lnSpc>
              <a:spcAft>
                <a:spcPts val="600"/>
              </a:spcAft>
            </a:pPr>
            <a:r>
              <a:rPr lang="en-US" sz="2000">
                <a:solidFill>
                  <a:srgbClr val="FFFFFF"/>
                </a:solidFill>
                <a:latin typeface="Consolas" panose="020B0609020204030204" pitchFamily="49" charset="0"/>
              </a:rPr>
              <a:t>/sessions</a:t>
            </a:r>
          </a:p>
          <a:p>
            <a:pPr>
              <a:lnSpc>
                <a:spcPct val="90000"/>
              </a:lnSpc>
              <a:spcAft>
                <a:spcPts val="600"/>
              </a:spcAft>
            </a:pPr>
            <a:r>
              <a:rPr lang="en-US" sz="2000">
                <a:solidFill>
                  <a:srgbClr val="FFFFFF"/>
                </a:solidFill>
                <a:latin typeface="Consolas" panose="020B0609020204030204" pitchFamily="49" charset="0"/>
              </a:rPr>
              <a:t>/days</a:t>
            </a:r>
            <a:endParaRPr lang="en-CA" sz="2000" err="1">
              <a:solidFill>
                <a:srgbClr val="FFFFFF"/>
              </a:solidFill>
              <a:latin typeface="Consolas" panose="020B0609020204030204" pitchFamily="49" charset="0"/>
            </a:endParaRPr>
          </a:p>
        </p:txBody>
      </p:sp>
      <p:sp>
        <p:nvSpPr>
          <p:cNvPr id="13" name="TextBox 12"/>
          <p:cNvSpPr txBox="1"/>
          <p:nvPr/>
        </p:nvSpPr>
        <p:spPr>
          <a:xfrm>
            <a:off x="123174" y="4304509"/>
            <a:ext cx="3184435" cy="580159"/>
          </a:xfrm>
          <a:prstGeom prst="rect">
            <a:avLst/>
          </a:prstGeom>
          <a:solidFill>
            <a:schemeClr val="bg1">
              <a:lumMod val="75000"/>
            </a:schemeClr>
          </a:solidFill>
          <a:ln>
            <a:noFill/>
          </a:ln>
        </p:spPr>
        <p:style>
          <a:lnRef idx="1">
            <a:schemeClr val="accent3"/>
          </a:lnRef>
          <a:fillRef idx="2">
            <a:schemeClr val="accent3"/>
          </a:fillRef>
          <a:effectRef idx="1">
            <a:schemeClr val="accent3"/>
          </a:effectRef>
          <a:fontRef idx="minor">
            <a:schemeClr val="dk1"/>
          </a:fontRef>
        </p:style>
        <p:txBody>
          <a:bodyPr wrap="square" lIns="182880" tIns="146304" rIns="182880" bIns="146304" rtlCol="0">
            <a:spAutoFit/>
          </a:bodyPr>
          <a:lstStyle/>
          <a:p>
            <a:pPr algn="ctr">
              <a:lnSpc>
                <a:spcPct val="90000"/>
              </a:lnSpc>
              <a:spcAft>
                <a:spcPts val="600"/>
              </a:spcAft>
            </a:pPr>
            <a:r>
              <a:rPr lang="en-US" sz="2000">
                <a:solidFill>
                  <a:srgbClr val="FFFFFF"/>
                </a:solidFill>
                <a:latin typeface="Consolas" panose="020B0609020204030204" pitchFamily="49" charset="0"/>
              </a:rPr>
              <a:t>https://example.org/</a:t>
            </a:r>
            <a:endParaRPr lang="en-CA" sz="2000" err="1">
              <a:solidFill>
                <a:srgbClr val="FFFFFF"/>
              </a:solidFill>
              <a:latin typeface="Consolas" panose="020B0609020204030204" pitchFamily="49" charset="0"/>
            </a:endParaRPr>
          </a:p>
        </p:txBody>
      </p:sp>
      <p:sp>
        <p:nvSpPr>
          <p:cNvPr id="14" name="TextBox 13"/>
          <p:cNvSpPr txBox="1"/>
          <p:nvPr/>
        </p:nvSpPr>
        <p:spPr>
          <a:xfrm>
            <a:off x="3659316" y="4304509"/>
            <a:ext cx="1102336" cy="580159"/>
          </a:xfrm>
          <a:prstGeom prst="rect">
            <a:avLst/>
          </a:prstGeom>
          <a:solidFill>
            <a:schemeClr val="bg1">
              <a:lumMod val="75000"/>
            </a:schemeClr>
          </a:solidFill>
          <a:ln>
            <a:noFill/>
          </a:ln>
        </p:spPr>
        <p:style>
          <a:lnRef idx="1">
            <a:schemeClr val="accent3"/>
          </a:lnRef>
          <a:fillRef idx="2">
            <a:schemeClr val="accent3"/>
          </a:fillRef>
          <a:effectRef idx="1">
            <a:schemeClr val="accent3"/>
          </a:effectRef>
          <a:fontRef idx="minor">
            <a:schemeClr val="dk1"/>
          </a:fontRef>
        </p:style>
        <p:txBody>
          <a:bodyPr wrap="square" lIns="182880" tIns="146304" rIns="182880" bIns="146304" rtlCol="0">
            <a:spAutoFit/>
          </a:bodyPr>
          <a:lstStyle/>
          <a:p>
            <a:pPr algn="ctr">
              <a:lnSpc>
                <a:spcPct val="90000"/>
              </a:lnSpc>
              <a:spcAft>
                <a:spcPts val="600"/>
              </a:spcAft>
            </a:pPr>
            <a:r>
              <a:rPr lang="en-US" sz="2000">
                <a:solidFill>
                  <a:srgbClr val="FFFFFF"/>
                </a:solidFill>
                <a:latin typeface="Consolas" panose="020B0609020204030204" pitchFamily="49" charset="0"/>
              </a:rPr>
              <a:t>foo</a:t>
            </a:r>
            <a:endParaRPr lang="en-CA" sz="2000" err="1">
              <a:solidFill>
                <a:srgbClr val="FFFFFF"/>
              </a:solidFill>
              <a:latin typeface="Consolas" panose="020B0609020204030204" pitchFamily="49" charset="0"/>
            </a:endParaRPr>
          </a:p>
        </p:txBody>
      </p:sp>
      <p:cxnSp>
        <p:nvCxnSpPr>
          <p:cNvPr id="15" name="Straight Connector 14"/>
          <p:cNvCxnSpPr/>
          <p:nvPr/>
        </p:nvCxnSpPr>
        <p:spPr>
          <a:xfrm>
            <a:off x="269240" y="2591851"/>
            <a:ext cx="11317709" cy="30816"/>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3469417" y="2168967"/>
            <a:ext cx="6141" cy="380257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4933539" y="2168967"/>
            <a:ext cx="24348" cy="380257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53933" y="2104544"/>
            <a:ext cx="2548903"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rgbClr val="505050"/>
                    </a:gs>
                    <a:gs pos="30000">
                      <a:srgbClr val="505050"/>
                    </a:gs>
                  </a:gsLst>
                  <a:lin ang="5400000" scaled="0"/>
                </a:gradFill>
              </a:rPr>
              <a:t>Service Instance</a:t>
            </a:r>
            <a:endParaRPr lang="en-CA" sz="2400" err="1">
              <a:gradFill>
                <a:gsLst>
                  <a:gs pos="2917">
                    <a:srgbClr val="505050"/>
                  </a:gs>
                  <a:gs pos="30000">
                    <a:srgbClr val="505050"/>
                  </a:gs>
                </a:gsLst>
                <a:lin ang="5400000" scaled="0"/>
              </a:gradFill>
            </a:endParaRPr>
          </a:p>
        </p:txBody>
      </p:sp>
      <p:sp>
        <p:nvSpPr>
          <p:cNvPr id="21" name="TextBox 20"/>
          <p:cNvSpPr txBox="1"/>
          <p:nvPr/>
        </p:nvSpPr>
        <p:spPr>
          <a:xfrm>
            <a:off x="3833162" y="2112148"/>
            <a:ext cx="822982"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rgbClr val="505050"/>
                    </a:gs>
                    <a:gs pos="30000">
                      <a:srgbClr val="505050"/>
                    </a:gs>
                  </a:gsLst>
                  <a:lin ang="5400000" scaled="0"/>
                </a:gradFill>
              </a:rPr>
              <a:t>API</a:t>
            </a:r>
            <a:endParaRPr lang="en-CA" sz="2400" err="1">
              <a:gradFill>
                <a:gsLst>
                  <a:gs pos="2917">
                    <a:srgbClr val="505050"/>
                  </a:gs>
                  <a:gs pos="30000">
                    <a:srgbClr val="505050"/>
                  </a:gs>
                </a:gsLst>
                <a:lin ang="5400000" scaled="0"/>
              </a:gradFill>
            </a:endParaRPr>
          </a:p>
        </p:txBody>
      </p:sp>
      <p:sp>
        <p:nvSpPr>
          <p:cNvPr id="23" name="TextBox 22"/>
          <p:cNvSpPr txBox="1"/>
          <p:nvPr/>
        </p:nvSpPr>
        <p:spPr>
          <a:xfrm>
            <a:off x="7911334" y="2102419"/>
            <a:ext cx="148925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rgbClr val="505050"/>
                    </a:gs>
                    <a:gs pos="30000">
                      <a:srgbClr val="505050"/>
                    </a:gs>
                  </a:gsLst>
                  <a:lin ang="5400000" scaled="0"/>
                </a:gradFill>
              </a:rPr>
              <a:t>Revision</a:t>
            </a:r>
            <a:endParaRPr lang="en-CA" sz="2400" dirty="0">
              <a:gradFill>
                <a:gsLst>
                  <a:gs pos="2917">
                    <a:srgbClr val="505050"/>
                  </a:gs>
                  <a:gs pos="30000">
                    <a:srgbClr val="505050"/>
                  </a:gs>
                </a:gsLst>
                <a:lin ang="5400000" scaled="0"/>
              </a:gradFill>
            </a:endParaRPr>
          </a:p>
        </p:txBody>
      </p:sp>
      <p:sp>
        <p:nvSpPr>
          <p:cNvPr id="24" name="TextBox 23"/>
          <p:cNvSpPr txBox="1"/>
          <p:nvPr/>
        </p:nvSpPr>
        <p:spPr>
          <a:xfrm>
            <a:off x="5287703" y="2112148"/>
            <a:ext cx="174310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rgbClr val="505050"/>
                    </a:gs>
                    <a:gs pos="30000">
                      <a:srgbClr val="505050"/>
                    </a:gs>
                  </a:gsLst>
                  <a:lin ang="5400000" scaled="0"/>
                </a:gradFill>
              </a:rPr>
              <a:t>Operation</a:t>
            </a:r>
            <a:endParaRPr lang="en-CA" sz="2400" dirty="0">
              <a:gradFill>
                <a:gsLst>
                  <a:gs pos="2917">
                    <a:srgbClr val="505050"/>
                  </a:gs>
                  <a:gs pos="30000">
                    <a:srgbClr val="505050"/>
                  </a:gs>
                </a:gsLst>
                <a:lin ang="5400000" scaled="0"/>
              </a:gradFill>
            </a:endParaRPr>
          </a:p>
        </p:txBody>
      </p:sp>
      <p:cxnSp>
        <p:nvCxnSpPr>
          <p:cNvPr id="28" name="Straight Connector 27">
            <a:extLst>
              <a:ext uri="{FF2B5EF4-FFF2-40B4-BE49-F238E27FC236}">
                <a16:creationId xmlns:a16="http://schemas.microsoft.com/office/drawing/2014/main" id="{DAB799CF-838D-EF4F-9EF1-6FF62FBB0A72}"/>
              </a:ext>
            </a:extLst>
          </p:cNvPr>
          <p:cNvCxnSpPr/>
          <p:nvPr/>
        </p:nvCxnSpPr>
        <p:spPr>
          <a:xfrm flipH="1">
            <a:off x="7408959" y="2212457"/>
            <a:ext cx="24348" cy="380257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159997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dissolve">
                                      <p:cBhvr>
                                        <p:cTn id="7" dur="500"/>
                                        <p:tgtEl>
                                          <p:spTgt spid="28"/>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dissolve">
                                      <p:cBhvr>
                                        <p:cTn id="11" dur="500"/>
                                        <p:tgtEl>
                                          <p:spTgt spid="23"/>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Versions and revisions</a:t>
            </a:r>
          </a:p>
        </p:txBody>
      </p:sp>
      <p:sp>
        <p:nvSpPr>
          <p:cNvPr id="3" name="Text Placeholder 2">
            <a:extLst>
              <a:ext uri="{FF2B5EF4-FFF2-40B4-BE49-F238E27FC236}">
                <a16:creationId xmlns:a16="http://schemas.microsoft.com/office/drawing/2014/main" id="{318A2079-DEB1-0F42-B274-176C85C0326C}"/>
              </a:ext>
            </a:extLst>
          </p:cNvPr>
          <p:cNvSpPr>
            <a:spLocks noGrp="1"/>
          </p:cNvSpPr>
          <p:nvPr>
            <p:ph type="body" sz="quarter" idx="10"/>
          </p:nvPr>
        </p:nvSpPr>
        <p:spPr/>
        <p:txBody>
          <a:bodyPr/>
          <a:lstStyle/>
          <a:p>
            <a:endParaRPr lang="en-US"/>
          </a:p>
        </p:txBody>
      </p:sp>
      <p:sp>
        <p:nvSpPr>
          <p:cNvPr id="4" name="TextBox 3"/>
          <p:cNvSpPr txBox="1"/>
          <p:nvPr/>
        </p:nvSpPr>
        <p:spPr>
          <a:xfrm>
            <a:off x="5101698" y="2980374"/>
            <a:ext cx="1209408" cy="580159"/>
          </a:xfrm>
          <a:prstGeom prst="rect">
            <a:avLst/>
          </a:prstGeom>
          <a:solidFill>
            <a:srgbClr val="4885ED"/>
          </a:solidFill>
          <a:ln>
            <a:noFill/>
          </a:ln>
        </p:spPr>
        <p:style>
          <a:lnRef idx="1">
            <a:schemeClr val="accent3"/>
          </a:lnRef>
          <a:fillRef idx="2">
            <a:schemeClr val="accent3"/>
          </a:fillRef>
          <a:effectRef idx="1">
            <a:schemeClr val="accent3"/>
          </a:effectRef>
          <a:fontRef idx="minor">
            <a:schemeClr val="dk1"/>
          </a:fontRef>
        </p:style>
        <p:txBody>
          <a:bodyPr wrap="square" lIns="182880" tIns="146304" rIns="182880" bIns="146304" rtlCol="0">
            <a:spAutoFit/>
          </a:bodyPr>
          <a:lstStyle/>
          <a:p>
            <a:pPr algn="ctr">
              <a:lnSpc>
                <a:spcPct val="90000"/>
              </a:lnSpc>
              <a:spcAft>
                <a:spcPts val="600"/>
              </a:spcAft>
            </a:pPr>
            <a:r>
              <a:rPr lang="en-US" sz="2000">
                <a:solidFill>
                  <a:srgbClr val="FFFFFF"/>
                </a:solidFill>
                <a:latin typeface="Consolas" panose="020B0609020204030204" pitchFamily="49" charset="0"/>
              </a:rPr>
              <a:t>/v1</a:t>
            </a:r>
            <a:endParaRPr lang="en-CA" sz="2000" err="1">
              <a:solidFill>
                <a:srgbClr val="FFFFFF"/>
              </a:solidFill>
              <a:latin typeface="Consolas" panose="020B0609020204030204" pitchFamily="49" charset="0"/>
            </a:endParaRPr>
          </a:p>
        </p:txBody>
      </p:sp>
      <p:sp>
        <p:nvSpPr>
          <p:cNvPr id="5" name="TextBox 4"/>
          <p:cNvSpPr txBox="1"/>
          <p:nvPr/>
        </p:nvSpPr>
        <p:spPr>
          <a:xfrm>
            <a:off x="5117239" y="5048608"/>
            <a:ext cx="1209409" cy="580159"/>
          </a:xfrm>
          <a:prstGeom prst="rect">
            <a:avLst/>
          </a:prstGeom>
          <a:solidFill>
            <a:srgbClr val="4885ED"/>
          </a:solidFill>
          <a:ln>
            <a:noFill/>
          </a:ln>
        </p:spPr>
        <p:style>
          <a:lnRef idx="1">
            <a:schemeClr val="accent3"/>
          </a:lnRef>
          <a:fillRef idx="2">
            <a:schemeClr val="accent3"/>
          </a:fillRef>
          <a:effectRef idx="1">
            <a:schemeClr val="accent3"/>
          </a:effectRef>
          <a:fontRef idx="minor">
            <a:schemeClr val="dk1"/>
          </a:fontRef>
        </p:style>
        <p:txBody>
          <a:bodyPr wrap="square" lIns="182880" tIns="146304" rIns="182880" bIns="146304" rtlCol="0">
            <a:spAutoFit/>
          </a:bodyPr>
          <a:lstStyle/>
          <a:p>
            <a:pPr algn="ctr">
              <a:lnSpc>
                <a:spcPct val="90000"/>
              </a:lnSpc>
              <a:spcAft>
                <a:spcPts val="600"/>
              </a:spcAft>
            </a:pPr>
            <a:r>
              <a:rPr lang="en-US" sz="2000">
                <a:solidFill>
                  <a:srgbClr val="FFFFFF"/>
                </a:solidFill>
                <a:latin typeface="Consolas" panose="020B0609020204030204" pitchFamily="49" charset="0"/>
              </a:rPr>
              <a:t>/v2</a:t>
            </a:r>
            <a:endParaRPr lang="en-CA" sz="2000" err="1">
              <a:solidFill>
                <a:srgbClr val="FFFFFF"/>
              </a:solidFill>
              <a:latin typeface="Consolas" panose="020B0609020204030204" pitchFamily="49" charset="0"/>
            </a:endParaRPr>
          </a:p>
        </p:txBody>
      </p:sp>
      <p:sp>
        <p:nvSpPr>
          <p:cNvPr id="6" name="TextBox 5"/>
          <p:cNvSpPr txBox="1"/>
          <p:nvPr/>
        </p:nvSpPr>
        <p:spPr>
          <a:xfrm>
            <a:off x="6702052" y="2978447"/>
            <a:ext cx="2133600" cy="352633"/>
          </a:xfrm>
          <a:prstGeom prst="rect">
            <a:avLst/>
          </a:prstGeom>
          <a:solidFill>
            <a:srgbClr val="3CBA54">
              <a:alpha val="50196"/>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wrap="square" lIns="18288" tIns="18288" rIns="18288" bIns="18288" rtlCol="0">
            <a:noAutofit/>
          </a:bodyPr>
          <a:lstStyle/>
          <a:p>
            <a:pPr algn="ctr">
              <a:lnSpc>
                <a:spcPct val="90000"/>
              </a:lnSpc>
              <a:spcAft>
                <a:spcPts val="600"/>
              </a:spcAft>
            </a:pPr>
            <a:r>
              <a:rPr lang="en-US" sz="2000">
                <a:solidFill>
                  <a:srgbClr val="FFFFFF"/>
                </a:solidFill>
                <a:latin typeface="Consolas" panose="020B0609020204030204" pitchFamily="49" charset="0"/>
              </a:rPr>
              <a:t>;rev=1</a:t>
            </a:r>
            <a:endParaRPr lang="en-CA" sz="2000" err="1">
              <a:solidFill>
                <a:srgbClr val="FFFFFF"/>
              </a:solidFill>
              <a:latin typeface="Consolas" panose="020B0609020204030204" pitchFamily="49" charset="0"/>
            </a:endParaRPr>
          </a:p>
        </p:txBody>
      </p:sp>
      <p:sp>
        <p:nvSpPr>
          <p:cNvPr id="7" name="TextBox 6"/>
          <p:cNvSpPr txBox="1"/>
          <p:nvPr/>
        </p:nvSpPr>
        <p:spPr>
          <a:xfrm>
            <a:off x="6702052" y="3398334"/>
            <a:ext cx="2133600" cy="352633"/>
          </a:xfrm>
          <a:prstGeom prst="rect">
            <a:avLst/>
          </a:prstGeom>
          <a:solidFill>
            <a:srgbClr val="3CBA54">
              <a:alpha val="50196"/>
            </a:srgbClr>
          </a:solidFill>
          <a:ln>
            <a:noFill/>
          </a:ln>
        </p:spPr>
        <p:style>
          <a:lnRef idx="1">
            <a:schemeClr val="accent5"/>
          </a:lnRef>
          <a:fillRef idx="2">
            <a:schemeClr val="accent5"/>
          </a:fillRef>
          <a:effectRef idx="1">
            <a:schemeClr val="accent5"/>
          </a:effectRef>
          <a:fontRef idx="minor">
            <a:schemeClr val="dk1"/>
          </a:fontRef>
        </p:style>
        <p:txBody>
          <a:bodyPr wrap="square" lIns="18288" tIns="18288" rIns="18288" bIns="18288" rtlCol="0">
            <a:noAutofit/>
          </a:bodyPr>
          <a:lstStyle/>
          <a:p>
            <a:pPr algn="ctr">
              <a:lnSpc>
                <a:spcPct val="90000"/>
              </a:lnSpc>
              <a:spcAft>
                <a:spcPts val="600"/>
              </a:spcAft>
            </a:pPr>
            <a:r>
              <a:rPr lang="en-US" sz="2000">
                <a:solidFill>
                  <a:srgbClr val="FFFFFF"/>
                </a:solidFill>
                <a:latin typeface="Consolas" panose="020B0609020204030204" pitchFamily="49" charset="0"/>
              </a:rPr>
              <a:t>;rev=2</a:t>
            </a:r>
            <a:endParaRPr lang="en-CA" sz="2000" err="1">
              <a:solidFill>
                <a:srgbClr val="FFFFFF"/>
              </a:solidFill>
              <a:latin typeface="Consolas" panose="020B0609020204030204" pitchFamily="49" charset="0"/>
            </a:endParaRPr>
          </a:p>
        </p:txBody>
      </p:sp>
      <p:sp>
        <p:nvSpPr>
          <p:cNvPr id="8" name="TextBox 7"/>
          <p:cNvSpPr txBox="1"/>
          <p:nvPr/>
        </p:nvSpPr>
        <p:spPr>
          <a:xfrm>
            <a:off x="6702052" y="3818221"/>
            <a:ext cx="2133600" cy="352633"/>
          </a:xfrm>
          <a:prstGeom prst="rect">
            <a:avLst/>
          </a:prstGeom>
          <a:solidFill>
            <a:srgbClr val="3CBA54"/>
          </a:solidFill>
          <a:ln w="28575">
            <a:solidFill>
              <a:srgbClr val="DB3236"/>
            </a:solidFill>
          </a:ln>
        </p:spPr>
        <p:style>
          <a:lnRef idx="2">
            <a:schemeClr val="accent3">
              <a:shade val="50000"/>
            </a:schemeClr>
          </a:lnRef>
          <a:fillRef idx="1">
            <a:schemeClr val="accent3"/>
          </a:fillRef>
          <a:effectRef idx="0">
            <a:schemeClr val="accent3"/>
          </a:effectRef>
          <a:fontRef idx="minor">
            <a:schemeClr val="lt1"/>
          </a:fontRef>
        </p:style>
        <p:txBody>
          <a:bodyPr wrap="square" lIns="18288" tIns="18288" rIns="18288" bIns="18288" rtlCol="0">
            <a:noAutofit/>
          </a:bodyPr>
          <a:lstStyle/>
          <a:p>
            <a:pPr algn="ctr">
              <a:lnSpc>
                <a:spcPct val="90000"/>
              </a:lnSpc>
              <a:spcAft>
                <a:spcPts val="600"/>
              </a:spcAft>
            </a:pPr>
            <a:r>
              <a:rPr lang="en-US" sz="2000">
                <a:solidFill>
                  <a:srgbClr val="FFFFFF"/>
                </a:solidFill>
                <a:latin typeface="Consolas" panose="020B0609020204030204" pitchFamily="49" charset="0"/>
              </a:rPr>
              <a:t>;rev=3</a:t>
            </a:r>
            <a:endParaRPr lang="en-CA" sz="2000" err="1">
              <a:solidFill>
                <a:srgbClr val="FFFFFF"/>
              </a:solidFill>
              <a:latin typeface="Consolas" panose="020B0609020204030204" pitchFamily="49" charset="0"/>
            </a:endParaRPr>
          </a:p>
        </p:txBody>
      </p:sp>
      <p:sp>
        <p:nvSpPr>
          <p:cNvPr id="9" name="TextBox 8"/>
          <p:cNvSpPr txBox="1"/>
          <p:nvPr/>
        </p:nvSpPr>
        <p:spPr>
          <a:xfrm>
            <a:off x="6702052" y="4238108"/>
            <a:ext cx="2133600" cy="352633"/>
          </a:xfrm>
          <a:prstGeom prst="rect">
            <a:avLst/>
          </a:prstGeom>
          <a:solidFill>
            <a:srgbClr val="3CBA54"/>
          </a:solidFill>
          <a:ln>
            <a:noFill/>
          </a:ln>
        </p:spPr>
        <p:style>
          <a:lnRef idx="1">
            <a:schemeClr val="accent5"/>
          </a:lnRef>
          <a:fillRef idx="2">
            <a:schemeClr val="accent5"/>
          </a:fillRef>
          <a:effectRef idx="1">
            <a:schemeClr val="accent5"/>
          </a:effectRef>
          <a:fontRef idx="minor">
            <a:schemeClr val="dk1"/>
          </a:fontRef>
        </p:style>
        <p:txBody>
          <a:bodyPr wrap="square" lIns="18288" tIns="18288" rIns="18288" bIns="18288" rtlCol="0">
            <a:noAutofit/>
          </a:bodyPr>
          <a:lstStyle/>
          <a:p>
            <a:pPr algn="ctr">
              <a:lnSpc>
                <a:spcPct val="90000"/>
              </a:lnSpc>
              <a:spcAft>
                <a:spcPts val="600"/>
              </a:spcAft>
            </a:pPr>
            <a:r>
              <a:rPr lang="en-US" sz="2000">
                <a:solidFill>
                  <a:srgbClr val="FFFFFF"/>
                </a:solidFill>
                <a:latin typeface="Consolas" panose="020B0609020204030204" pitchFamily="49" charset="0"/>
              </a:rPr>
              <a:t>;rev=4</a:t>
            </a:r>
            <a:endParaRPr lang="en-CA" sz="2000" err="1">
              <a:solidFill>
                <a:srgbClr val="FFFFFF"/>
              </a:solidFill>
              <a:latin typeface="Consolas" panose="020B0609020204030204" pitchFamily="49" charset="0"/>
            </a:endParaRPr>
          </a:p>
        </p:txBody>
      </p:sp>
      <p:sp>
        <p:nvSpPr>
          <p:cNvPr id="10" name="TextBox 9"/>
          <p:cNvSpPr txBox="1"/>
          <p:nvPr/>
        </p:nvSpPr>
        <p:spPr>
          <a:xfrm>
            <a:off x="6702052" y="5048608"/>
            <a:ext cx="2133600" cy="352633"/>
          </a:xfrm>
          <a:prstGeom prst="rect">
            <a:avLst/>
          </a:prstGeom>
          <a:solidFill>
            <a:srgbClr val="3CBA54"/>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lIns="18288" tIns="18288" rIns="18288" bIns="18288" rtlCol="0">
            <a:noAutofit/>
          </a:bodyPr>
          <a:lstStyle/>
          <a:p>
            <a:pPr algn="ctr">
              <a:lnSpc>
                <a:spcPct val="90000"/>
              </a:lnSpc>
              <a:spcAft>
                <a:spcPts val="600"/>
              </a:spcAft>
            </a:pPr>
            <a:r>
              <a:rPr lang="en-US" sz="2000">
                <a:solidFill>
                  <a:srgbClr val="FFFFFF"/>
                </a:solidFill>
                <a:latin typeface="Consolas" panose="020B0609020204030204" pitchFamily="49" charset="0"/>
              </a:rPr>
              <a:t>;rev=1</a:t>
            </a:r>
            <a:endParaRPr lang="en-CA" sz="2000" err="1">
              <a:solidFill>
                <a:srgbClr val="FFFFFF"/>
              </a:solidFill>
              <a:latin typeface="Consolas" panose="020B0609020204030204" pitchFamily="49" charset="0"/>
            </a:endParaRPr>
          </a:p>
        </p:txBody>
      </p:sp>
      <p:sp>
        <p:nvSpPr>
          <p:cNvPr id="11" name="TextBox 10"/>
          <p:cNvSpPr txBox="1"/>
          <p:nvPr/>
        </p:nvSpPr>
        <p:spPr>
          <a:xfrm>
            <a:off x="6702052" y="5494814"/>
            <a:ext cx="2133600" cy="352633"/>
          </a:xfrm>
          <a:prstGeom prst="rect">
            <a:avLst/>
          </a:prstGeom>
          <a:solidFill>
            <a:srgbClr val="3CBA54"/>
          </a:solidFill>
          <a:ln w="28575">
            <a:solidFill>
              <a:srgbClr val="DB3236"/>
            </a:solidFill>
          </a:ln>
        </p:spPr>
        <p:style>
          <a:lnRef idx="1">
            <a:schemeClr val="accent5"/>
          </a:lnRef>
          <a:fillRef idx="2">
            <a:schemeClr val="accent5"/>
          </a:fillRef>
          <a:effectRef idx="1">
            <a:schemeClr val="accent5"/>
          </a:effectRef>
          <a:fontRef idx="minor">
            <a:schemeClr val="dk1"/>
          </a:fontRef>
        </p:style>
        <p:txBody>
          <a:bodyPr wrap="square" lIns="18288" tIns="18288" rIns="18288" bIns="18288" rtlCol="0">
            <a:noAutofit/>
          </a:bodyPr>
          <a:lstStyle/>
          <a:p>
            <a:pPr algn="ctr">
              <a:lnSpc>
                <a:spcPct val="90000"/>
              </a:lnSpc>
              <a:spcAft>
                <a:spcPts val="600"/>
              </a:spcAft>
            </a:pPr>
            <a:r>
              <a:rPr lang="en-US" sz="2000">
                <a:solidFill>
                  <a:srgbClr val="FFFFFF"/>
                </a:solidFill>
                <a:latin typeface="Consolas" panose="020B0609020204030204" pitchFamily="49" charset="0"/>
              </a:rPr>
              <a:t>;rev=2</a:t>
            </a:r>
            <a:endParaRPr lang="en-CA" sz="2000" err="1">
              <a:solidFill>
                <a:srgbClr val="FFFFFF"/>
              </a:solidFill>
              <a:latin typeface="Consolas" panose="020B0609020204030204" pitchFamily="49" charset="0"/>
            </a:endParaRPr>
          </a:p>
        </p:txBody>
      </p:sp>
      <p:sp>
        <p:nvSpPr>
          <p:cNvPr id="12" name="TextBox 11"/>
          <p:cNvSpPr txBox="1"/>
          <p:nvPr/>
        </p:nvSpPr>
        <p:spPr>
          <a:xfrm>
            <a:off x="5122549" y="3978722"/>
            <a:ext cx="2133600" cy="1280351"/>
          </a:xfrm>
          <a:prstGeom prst="rect">
            <a:avLst/>
          </a:prstGeom>
          <a:solidFill>
            <a:schemeClr val="bg1">
              <a:lumMod val="75000"/>
            </a:schemeClr>
          </a:solidFill>
          <a:ln>
            <a:noFill/>
          </a:ln>
        </p:spPr>
        <p:style>
          <a:lnRef idx="1">
            <a:schemeClr val="accent3"/>
          </a:lnRef>
          <a:fillRef idx="2">
            <a:schemeClr val="accent3"/>
          </a:fillRef>
          <a:effectRef idx="1">
            <a:schemeClr val="accent3"/>
          </a:effectRef>
          <a:fontRef idx="minor">
            <a:schemeClr val="dk1"/>
          </a:fontRef>
        </p:style>
        <p:txBody>
          <a:bodyPr wrap="square" lIns="182880" tIns="146304" rIns="182880" bIns="146304" rtlCol="0">
            <a:spAutoFit/>
          </a:bodyPr>
          <a:lstStyle/>
          <a:p>
            <a:pPr>
              <a:lnSpc>
                <a:spcPct val="90000"/>
              </a:lnSpc>
              <a:spcAft>
                <a:spcPts val="600"/>
              </a:spcAft>
            </a:pPr>
            <a:r>
              <a:rPr lang="en-US" sz="2000">
                <a:solidFill>
                  <a:srgbClr val="FFFFFF"/>
                </a:solidFill>
                <a:latin typeface="Consolas" panose="020B0609020204030204" pitchFamily="49" charset="0"/>
              </a:rPr>
              <a:t>/speakers</a:t>
            </a:r>
          </a:p>
          <a:p>
            <a:pPr>
              <a:lnSpc>
                <a:spcPct val="90000"/>
              </a:lnSpc>
              <a:spcAft>
                <a:spcPts val="600"/>
              </a:spcAft>
            </a:pPr>
            <a:r>
              <a:rPr lang="en-US" sz="2000">
                <a:solidFill>
                  <a:srgbClr val="FFFFFF"/>
                </a:solidFill>
                <a:latin typeface="Consolas" panose="020B0609020204030204" pitchFamily="49" charset="0"/>
              </a:rPr>
              <a:t>/sessions</a:t>
            </a:r>
          </a:p>
          <a:p>
            <a:pPr>
              <a:lnSpc>
                <a:spcPct val="90000"/>
              </a:lnSpc>
              <a:spcAft>
                <a:spcPts val="600"/>
              </a:spcAft>
            </a:pPr>
            <a:r>
              <a:rPr lang="en-US" sz="2000">
                <a:solidFill>
                  <a:srgbClr val="FFFFFF"/>
                </a:solidFill>
                <a:latin typeface="Consolas" panose="020B0609020204030204" pitchFamily="49" charset="0"/>
              </a:rPr>
              <a:t>/days</a:t>
            </a:r>
            <a:endParaRPr lang="en-CA" sz="2000" err="1">
              <a:solidFill>
                <a:srgbClr val="FFFFFF"/>
              </a:solidFill>
              <a:latin typeface="Consolas" panose="020B0609020204030204" pitchFamily="49" charset="0"/>
            </a:endParaRPr>
          </a:p>
        </p:txBody>
      </p:sp>
      <p:sp>
        <p:nvSpPr>
          <p:cNvPr id="13" name="TextBox 12"/>
          <p:cNvSpPr txBox="1"/>
          <p:nvPr/>
        </p:nvSpPr>
        <p:spPr>
          <a:xfrm>
            <a:off x="123174" y="4304509"/>
            <a:ext cx="3184435" cy="580159"/>
          </a:xfrm>
          <a:prstGeom prst="rect">
            <a:avLst/>
          </a:prstGeom>
          <a:solidFill>
            <a:schemeClr val="bg1">
              <a:lumMod val="75000"/>
            </a:schemeClr>
          </a:solidFill>
          <a:ln>
            <a:noFill/>
          </a:ln>
        </p:spPr>
        <p:style>
          <a:lnRef idx="1">
            <a:schemeClr val="accent3"/>
          </a:lnRef>
          <a:fillRef idx="2">
            <a:schemeClr val="accent3"/>
          </a:fillRef>
          <a:effectRef idx="1">
            <a:schemeClr val="accent3"/>
          </a:effectRef>
          <a:fontRef idx="minor">
            <a:schemeClr val="dk1"/>
          </a:fontRef>
        </p:style>
        <p:txBody>
          <a:bodyPr wrap="square" lIns="182880" tIns="146304" rIns="182880" bIns="146304" rtlCol="0">
            <a:spAutoFit/>
          </a:bodyPr>
          <a:lstStyle/>
          <a:p>
            <a:pPr algn="ctr">
              <a:lnSpc>
                <a:spcPct val="90000"/>
              </a:lnSpc>
              <a:spcAft>
                <a:spcPts val="600"/>
              </a:spcAft>
            </a:pPr>
            <a:r>
              <a:rPr lang="en-US" sz="2000">
                <a:solidFill>
                  <a:srgbClr val="FFFFFF"/>
                </a:solidFill>
                <a:latin typeface="Consolas" panose="020B0609020204030204" pitchFamily="49" charset="0"/>
              </a:rPr>
              <a:t>https://example.org/</a:t>
            </a:r>
            <a:endParaRPr lang="en-CA" sz="2000" err="1">
              <a:solidFill>
                <a:srgbClr val="FFFFFF"/>
              </a:solidFill>
              <a:latin typeface="Consolas" panose="020B0609020204030204" pitchFamily="49" charset="0"/>
            </a:endParaRPr>
          </a:p>
        </p:txBody>
      </p:sp>
      <p:sp>
        <p:nvSpPr>
          <p:cNvPr id="14" name="TextBox 13"/>
          <p:cNvSpPr txBox="1"/>
          <p:nvPr/>
        </p:nvSpPr>
        <p:spPr>
          <a:xfrm>
            <a:off x="3659316" y="4304509"/>
            <a:ext cx="1102336" cy="580159"/>
          </a:xfrm>
          <a:prstGeom prst="rect">
            <a:avLst/>
          </a:prstGeom>
          <a:solidFill>
            <a:schemeClr val="bg1">
              <a:lumMod val="75000"/>
            </a:schemeClr>
          </a:solidFill>
          <a:ln>
            <a:noFill/>
          </a:ln>
        </p:spPr>
        <p:style>
          <a:lnRef idx="1">
            <a:schemeClr val="accent3"/>
          </a:lnRef>
          <a:fillRef idx="2">
            <a:schemeClr val="accent3"/>
          </a:fillRef>
          <a:effectRef idx="1">
            <a:schemeClr val="accent3"/>
          </a:effectRef>
          <a:fontRef idx="minor">
            <a:schemeClr val="dk1"/>
          </a:fontRef>
        </p:style>
        <p:txBody>
          <a:bodyPr wrap="square" lIns="182880" tIns="146304" rIns="182880" bIns="146304" rtlCol="0">
            <a:spAutoFit/>
          </a:bodyPr>
          <a:lstStyle/>
          <a:p>
            <a:pPr algn="ctr">
              <a:lnSpc>
                <a:spcPct val="90000"/>
              </a:lnSpc>
              <a:spcAft>
                <a:spcPts val="600"/>
              </a:spcAft>
            </a:pPr>
            <a:r>
              <a:rPr lang="en-US" sz="2000">
                <a:solidFill>
                  <a:srgbClr val="FFFFFF"/>
                </a:solidFill>
                <a:latin typeface="Consolas" panose="020B0609020204030204" pitchFamily="49" charset="0"/>
              </a:rPr>
              <a:t>foo</a:t>
            </a:r>
            <a:endParaRPr lang="en-CA" sz="2000" err="1">
              <a:solidFill>
                <a:srgbClr val="FFFFFF"/>
              </a:solidFill>
              <a:latin typeface="Consolas" panose="020B0609020204030204" pitchFamily="49" charset="0"/>
            </a:endParaRPr>
          </a:p>
        </p:txBody>
      </p:sp>
      <p:cxnSp>
        <p:nvCxnSpPr>
          <p:cNvPr id="15" name="Straight Connector 14"/>
          <p:cNvCxnSpPr/>
          <p:nvPr/>
        </p:nvCxnSpPr>
        <p:spPr>
          <a:xfrm>
            <a:off x="269240" y="2591851"/>
            <a:ext cx="11317709" cy="30816"/>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3469417" y="2168967"/>
            <a:ext cx="6141" cy="380257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4933539" y="2168967"/>
            <a:ext cx="24348" cy="380257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6478145" y="2168967"/>
            <a:ext cx="24348" cy="380257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4925604" y="2168967"/>
            <a:ext cx="22135" cy="380257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53933" y="2104544"/>
            <a:ext cx="2548903"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rgbClr val="505050"/>
                    </a:gs>
                    <a:gs pos="30000">
                      <a:srgbClr val="505050"/>
                    </a:gs>
                  </a:gsLst>
                  <a:lin ang="5400000" scaled="0"/>
                </a:gradFill>
              </a:rPr>
              <a:t>Service Instance</a:t>
            </a:r>
            <a:endParaRPr lang="en-CA" sz="2400" err="1">
              <a:gradFill>
                <a:gsLst>
                  <a:gs pos="2917">
                    <a:srgbClr val="505050"/>
                  </a:gs>
                  <a:gs pos="30000">
                    <a:srgbClr val="505050"/>
                  </a:gs>
                </a:gsLst>
                <a:lin ang="5400000" scaled="0"/>
              </a:gradFill>
            </a:endParaRPr>
          </a:p>
        </p:txBody>
      </p:sp>
      <p:sp>
        <p:nvSpPr>
          <p:cNvPr id="21" name="TextBox 20"/>
          <p:cNvSpPr txBox="1"/>
          <p:nvPr/>
        </p:nvSpPr>
        <p:spPr>
          <a:xfrm>
            <a:off x="3833162" y="2112148"/>
            <a:ext cx="822982"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rgbClr val="505050"/>
                    </a:gs>
                    <a:gs pos="30000">
                      <a:srgbClr val="505050"/>
                    </a:gs>
                  </a:gsLst>
                  <a:lin ang="5400000" scaled="0"/>
                </a:gradFill>
              </a:rPr>
              <a:t>API</a:t>
            </a:r>
            <a:endParaRPr lang="en-CA" sz="2400" err="1">
              <a:gradFill>
                <a:gsLst>
                  <a:gs pos="2917">
                    <a:srgbClr val="505050"/>
                  </a:gs>
                  <a:gs pos="30000">
                    <a:srgbClr val="505050"/>
                  </a:gs>
                </a:gsLst>
                <a:lin ang="5400000" scaled="0"/>
              </a:gradFill>
            </a:endParaRPr>
          </a:p>
        </p:txBody>
      </p:sp>
      <p:sp>
        <p:nvSpPr>
          <p:cNvPr id="22" name="TextBox 21"/>
          <p:cNvSpPr txBox="1"/>
          <p:nvPr/>
        </p:nvSpPr>
        <p:spPr>
          <a:xfrm>
            <a:off x="5025395" y="2074311"/>
            <a:ext cx="1371594"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rgbClr val="505050"/>
                    </a:gs>
                    <a:gs pos="30000">
                      <a:srgbClr val="505050"/>
                    </a:gs>
                  </a:gsLst>
                  <a:lin ang="5400000" scaled="0"/>
                </a:gradFill>
              </a:rPr>
              <a:t>Version</a:t>
            </a:r>
            <a:endParaRPr lang="en-CA" sz="2400" err="1">
              <a:gradFill>
                <a:gsLst>
                  <a:gs pos="2917">
                    <a:srgbClr val="505050"/>
                  </a:gs>
                  <a:gs pos="30000">
                    <a:srgbClr val="505050"/>
                  </a:gs>
                </a:gsLst>
                <a:lin ang="5400000" scaled="0"/>
              </a:gradFill>
            </a:endParaRPr>
          </a:p>
        </p:txBody>
      </p:sp>
      <p:sp>
        <p:nvSpPr>
          <p:cNvPr id="23" name="TextBox 22"/>
          <p:cNvSpPr txBox="1"/>
          <p:nvPr/>
        </p:nvSpPr>
        <p:spPr>
          <a:xfrm>
            <a:off x="7065561" y="2074311"/>
            <a:ext cx="1489254"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rgbClr val="505050"/>
                    </a:gs>
                    <a:gs pos="30000">
                      <a:srgbClr val="505050"/>
                    </a:gs>
                  </a:gsLst>
                  <a:lin ang="5400000" scaled="0"/>
                </a:gradFill>
              </a:rPr>
              <a:t>Revision</a:t>
            </a:r>
            <a:endParaRPr lang="en-CA" sz="2400" err="1">
              <a:gradFill>
                <a:gsLst>
                  <a:gs pos="2917">
                    <a:srgbClr val="505050"/>
                  </a:gs>
                  <a:gs pos="30000">
                    <a:srgbClr val="505050"/>
                  </a:gs>
                </a:gsLst>
                <a:lin ang="5400000" scaled="0"/>
              </a:gradFill>
            </a:endParaRPr>
          </a:p>
        </p:txBody>
      </p:sp>
      <p:sp>
        <p:nvSpPr>
          <p:cNvPr id="24" name="TextBox 23"/>
          <p:cNvSpPr txBox="1"/>
          <p:nvPr/>
        </p:nvSpPr>
        <p:spPr>
          <a:xfrm>
            <a:off x="5287703" y="2112148"/>
            <a:ext cx="1743106"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rgbClr val="505050"/>
                    </a:gs>
                    <a:gs pos="30000">
                      <a:srgbClr val="505050"/>
                    </a:gs>
                  </a:gsLst>
                  <a:lin ang="5400000" scaled="0"/>
                </a:gradFill>
              </a:rPr>
              <a:t>Operation</a:t>
            </a:r>
            <a:endParaRPr lang="en-CA" sz="2400" err="1">
              <a:gradFill>
                <a:gsLst>
                  <a:gs pos="2917">
                    <a:srgbClr val="505050"/>
                  </a:gs>
                  <a:gs pos="30000">
                    <a:srgbClr val="505050"/>
                  </a:gs>
                </a:gsLst>
                <a:lin ang="5400000" scaled="0"/>
              </a:gradFill>
            </a:endParaRPr>
          </a:p>
        </p:txBody>
      </p:sp>
      <p:sp>
        <p:nvSpPr>
          <p:cNvPr id="25" name="TextBox 24">
            <a:extLst>
              <a:ext uri="{FF2B5EF4-FFF2-40B4-BE49-F238E27FC236}">
                <a16:creationId xmlns:a16="http://schemas.microsoft.com/office/drawing/2014/main" id="{95392B2E-29A8-504C-AEF4-D493A2F1AFD2}"/>
              </a:ext>
            </a:extLst>
          </p:cNvPr>
          <p:cNvSpPr txBox="1"/>
          <p:nvPr/>
        </p:nvSpPr>
        <p:spPr>
          <a:xfrm>
            <a:off x="9282867" y="5048608"/>
            <a:ext cx="2133600" cy="1634294"/>
          </a:xfrm>
          <a:prstGeom prst="rect">
            <a:avLst/>
          </a:prstGeom>
          <a:solidFill>
            <a:schemeClr val="bg1">
              <a:lumMod val="75000"/>
            </a:schemeClr>
          </a:solidFill>
          <a:ln>
            <a:noFill/>
          </a:ln>
        </p:spPr>
        <p:style>
          <a:lnRef idx="1">
            <a:schemeClr val="accent3"/>
          </a:lnRef>
          <a:fillRef idx="2">
            <a:schemeClr val="accent3"/>
          </a:fillRef>
          <a:effectRef idx="1">
            <a:schemeClr val="accent3"/>
          </a:effectRef>
          <a:fontRef idx="minor">
            <a:schemeClr val="dk1"/>
          </a:fontRef>
        </p:style>
        <p:txBody>
          <a:bodyPr wrap="square" lIns="182880" tIns="146304" rIns="182880" bIns="146304" rtlCol="0">
            <a:spAutoFit/>
          </a:bodyPr>
          <a:lstStyle/>
          <a:p>
            <a:pPr>
              <a:lnSpc>
                <a:spcPct val="90000"/>
              </a:lnSpc>
              <a:spcAft>
                <a:spcPts val="600"/>
              </a:spcAft>
            </a:pPr>
            <a:r>
              <a:rPr lang="en-US" sz="2000" dirty="0">
                <a:solidFill>
                  <a:srgbClr val="FFFFFF"/>
                </a:solidFill>
                <a:latin typeface="Consolas" panose="020B0609020204030204" pitchFamily="49" charset="0"/>
              </a:rPr>
              <a:t>/events</a:t>
            </a:r>
          </a:p>
          <a:p>
            <a:pPr>
              <a:lnSpc>
                <a:spcPct val="90000"/>
              </a:lnSpc>
              <a:spcAft>
                <a:spcPts val="600"/>
              </a:spcAft>
            </a:pPr>
            <a:r>
              <a:rPr lang="en-US" sz="2000" dirty="0">
                <a:solidFill>
                  <a:srgbClr val="FFFFFF"/>
                </a:solidFill>
                <a:latin typeface="Consolas" panose="020B0609020204030204" pitchFamily="49" charset="0"/>
              </a:rPr>
              <a:t>/speakers</a:t>
            </a:r>
          </a:p>
          <a:p>
            <a:pPr>
              <a:lnSpc>
                <a:spcPct val="90000"/>
              </a:lnSpc>
              <a:spcAft>
                <a:spcPts val="600"/>
              </a:spcAft>
            </a:pPr>
            <a:r>
              <a:rPr lang="en-US" sz="2000" dirty="0">
                <a:solidFill>
                  <a:srgbClr val="FFFFFF"/>
                </a:solidFill>
                <a:latin typeface="Consolas" panose="020B0609020204030204" pitchFamily="49" charset="0"/>
              </a:rPr>
              <a:t>/sessions</a:t>
            </a:r>
          </a:p>
          <a:p>
            <a:pPr>
              <a:lnSpc>
                <a:spcPct val="90000"/>
              </a:lnSpc>
              <a:spcAft>
                <a:spcPts val="600"/>
              </a:spcAft>
            </a:pPr>
            <a:r>
              <a:rPr lang="en-US" sz="2000" dirty="0">
                <a:solidFill>
                  <a:srgbClr val="FFFFFF"/>
                </a:solidFill>
                <a:latin typeface="Consolas" panose="020B0609020204030204" pitchFamily="49" charset="0"/>
              </a:rPr>
              <a:t>/venues</a:t>
            </a:r>
            <a:endParaRPr lang="en-CA" sz="2000" dirty="0">
              <a:solidFill>
                <a:srgbClr val="FFFFFF"/>
              </a:solidFill>
              <a:latin typeface="Consolas" panose="020B0609020204030204" pitchFamily="49" charset="0"/>
            </a:endParaRPr>
          </a:p>
        </p:txBody>
      </p:sp>
    </p:spTree>
    <p:extLst>
      <p:ext uri="{BB962C8B-B14F-4D97-AF65-F5344CB8AC3E}">
        <p14:creationId xmlns:p14="http://schemas.microsoft.com/office/powerpoint/2010/main" val="170625066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33333 0 " pathEditMode="relative" ptsTypes="AA">
                                      <p:cBhvr>
                                        <p:cTn id="6" dur="2000" fill="hold"/>
                                        <p:tgtEl>
                                          <p:spTgt spid="24"/>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33333 0 " pathEditMode="relative" ptsTypes="AA">
                                      <p:cBhvr>
                                        <p:cTn id="8" dur="2000" fill="hold"/>
                                        <p:tgtEl>
                                          <p:spTgt spid="19"/>
                                        </p:tgtEl>
                                        <p:attrNameLst>
                                          <p:attrName>ppt_x</p:attrName>
                                          <p:attrName>ppt_y</p:attrName>
                                        </p:attrNameLst>
                                      </p:cBhvr>
                                    </p:animMotion>
                                  </p:childTnLst>
                                </p:cTn>
                              </p:par>
                            </p:childTnLst>
                          </p:cTn>
                        </p:par>
                        <p:par>
                          <p:cTn id="9" fill="hold">
                            <p:stCondLst>
                              <p:cond delay="2000"/>
                            </p:stCondLst>
                            <p:childTnLst>
                              <p:par>
                                <p:cTn id="10" presetID="9"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ssolve">
                                      <p:cBhvr>
                                        <p:cTn id="18" dur="500"/>
                                        <p:tgtEl>
                                          <p:spTgt spid="6"/>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dissolve">
                                      <p:cBhvr>
                                        <p:cTn id="21" dur="500"/>
                                        <p:tgtEl>
                                          <p:spTgt spid="7"/>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dissolve">
                                      <p:cBhvr>
                                        <p:cTn id="24" dur="500"/>
                                        <p:tgtEl>
                                          <p:spTgt spid="8"/>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dissolve">
                                      <p:cBhvr>
                                        <p:cTn id="30" dur="500"/>
                                        <p:tgtEl>
                                          <p:spTgt spid="10"/>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dissolve">
                                      <p:cBhvr>
                                        <p:cTn id="33" dur="500"/>
                                        <p:tgtEl>
                                          <p:spTgt spid="11"/>
                                        </p:tgtEl>
                                      </p:cBhvr>
                                    </p:animEffect>
                                  </p:childTnLst>
                                </p:cTn>
                              </p:par>
                              <p:par>
                                <p:cTn id="34" presetID="9"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dissolve">
                                      <p:cBhvr>
                                        <p:cTn id="36" dur="500"/>
                                        <p:tgtEl>
                                          <p:spTgt spid="18"/>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dissolve">
                                      <p:cBhvr>
                                        <p:cTn id="39" dur="500"/>
                                        <p:tgtEl>
                                          <p:spTgt spid="22"/>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dissolve">
                                      <p:cBhvr>
                                        <p:cTn id="42" dur="500"/>
                                        <p:tgtEl>
                                          <p:spTgt spid="23"/>
                                        </p:tgtEl>
                                      </p:cBhvr>
                                    </p:animEffect>
                                  </p:childTnLst>
                                </p:cTn>
                              </p:par>
                              <p:par>
                                <p:cTn id="43" presetID="50" presetClass="path" presetSubtype="0" accel="50000" decel="50000" fill="hold" grpId="0" nodeType="withEffect">
                                  <p:stCondLst>
                                    <p:cond delay="0"/>
                                  </p:stCondLst>
                                  <p:childTnLst>
                                    <p:animMotion origin="layout" path="M -2.29167E-6 3.7037E-7 L 0.17123 3.7037E-7 C 0.24779 3.7037E-7 0.34271 -0.04213 0.34271 -0.07546 L 0.34271 -0.15023 " pathEditMode="relative" rAng="0" ptsTypes="AAAA">
                                      <p:cBhvr>
                                        <p:cTn id="44" dur="2000" fill="hold"/>
                                        <p:tgtEl>
                                          <p:spTgt spid="12"/>
                                        </p:tgtEl>
                                        <p:attrNameLst>
                                          <p:attrName>ppt_x</p:attrName>
                                          <p:attrName>ppt_y</p:attrName>
                                        </p:attrNameLst>
                                      </p:cBhvr>
                                      <p:rCtr x="17135" y="-7523"/>
                                    </p:animMotion>
                                  </p:childTnLst>
                                </p:cTn>
                              </p:par>
                            </p:childTnLst>
                          </p:cTn>
                        </p:par>
                        <p:par>
                          <p:cTn id="45" fill="hold">
                            <p:stCondLst>
                              <p:cond delay="4000"/>
                            </p:stCondLst>
                            <p:childTnLst>
                              <p:par>
                                <p:cTn id="46" presetID="9" presetClass="entr" presetSubtype="0" fill="hold" grpId="0" nodeType="after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dissolve">
                                      <p:cBhvr>
                                        <p:cTn id="4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22" grpId="0"/>
      <p:bldP spid="23" grpId="0"/>
      <p:bldP spid="24" grpId="0"/>
      <p:bldP spid="2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8983A828-942C-B94B-BF68-13380D4A1F5D}"/>
              </a:ext>
            </a:extLst>
          </p:cNvPr>
          <p:cNvSpPr txBox="1"/>
          <p:nvPr/>
        </p:nvSpPr>
        <p:spPr>
          <a:xfrm flipH="1">
            <a:off x="2667112" y="1152000"/>
            <a:ext cx="2268255" cy="2406813"/>
          </a:xfrm>
          <a:prstGeom prst="rect">
            <a:avLst/>
          </a:prstGeom>
          <a:solidFill>
            <a:srgbClr val="FFFFFF">
              <a:alpha val="0"/>
            </a:srgbClr>
          </a:solid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srgbClr val="D73B01"/>
                </a:solidFill>
                <a:effectLst/>
                <a:uLnTx/>
                <a:uFillTx/>
                <a:latin typeface="Segoe UI"/>
              </a:rPr>
              <a:t>Username/Password</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srgbClr val="D73B01"/>
                </a:solidFill>
                <a:effectLst/>
                <a:uLnTx/>
                <a:uFillTx/>
                <a:latin typeface="Segoe UI"/>
              </a:rPr>
              <a:t>Internet IPs</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srgbClr val="D73B01"/>
                </a:solidFill>
                <a:effectLst/>
                <a:uLnTx/>
                <a:uFillTx/>
                <a:latin typeface="Segoe UI"/>
              </a:rPr>
              <a:t>  Microsoft account</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srgbClr val="D73B01"/>
                </a:solidFill>
                <a:effectLst/>
                <a:uLnTx/>
                <a:uFillTx/>
                <a:latin typeface="Segoe UI"/>
              </a:rPr>
              <a:t>  Google account</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srgbClr val="D73B01"/>
                </a:solidFill>
                <a:effectLst/>
                <a:uLnTx/>
                <a:uFillTx/>
                <a:latin typeface="Segoe UI"/>
              </a:rPr>
              <a:t>  Facebook account</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srgbClr val="D73B01"/>
                </a:solidFill>
                <a:effectLst/>
                <a:uLnTx/>
                <a:uFillTx/>
                <a:latin typeface="Segoe UI"/>
              </a:rPr>
              <a:t>  Twitter account</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srgbClr val="D73B01"/>
                </a:solidFill>
                <a:effectLst/>
                <a:uLnTx/>
                <a:uFillTx/>
                <a:latin typeface="Segoe UI"/>
              </a:rPr>
              <a:t>Delegated (custom)</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a:ln>
                  <a:noFill/>
                </a:ln>
                <a:solidFill>
                  <a:srgbClr val="D73B01"/>
                </a:solidFill>
                <a:effectLst/>
                <a:uLnTx/>
                <a:uFillTx/>
                <a:latin typeface="Segoe UI"/>
              </a:rPr>
              <a:t>Azure AD</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a:ln>
                  <a:noFill/>
                </a:ln>
                <a:solidFill>
                  <a:srgbClr val="D73B01"/>
                </a:solidFill>
                <a:effectLst/>
                <a:uLnTx/>
                <a:uFillTx/>
                <a:latin typeface="Segoe UI"/>
              </a:rPr>
              <a:t>Azure AD B2C</a:t>
            </a:r>
          </a:p>
        </p:txBody>
      </p:sp>
      <p:sp>
        <p:nvSpPr>
          <p:cNvPr id="42" name="TextBox 41">
            <a:extLst>
              <a:ext uri="{FF2B5EF4-FFF2-40B4-BE49-F238E27FC236}">
                <a16:creationId xmlns:a16="http://schemas.microsoft.com/office/drawing/2014/main" id="{C7705C85-EB20-9A45-8D58-D45ADABBD897}"/>
              </a:ext>
            </a:extLst>
          </p:cNvPr>
          <p:cNvSpPr txBox="1"/>
          <p:nvPr/>
        </p:nvSpPr>
        <p:spPr>
          <a:xfrm flipH="1">
            <a:off x="7966702" y="3355290"/>
            <a:ext cx="1703934" cy="1434239"/>
          </a:xfrm>
          <a:prstGeom prst="rect">
            <a:avLst/>
          </a:prstGeom>
          <a:solidFill>
            <a:srgbClr val="E6E6E6">
              <a:alpha val="0"/>
            </a:srgbClr>
          </a:solid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srgbClr val="107C10"/>
                </a:solidFill>
                <a:effectLst/>
                <a:uLnTx/>
                <a:uFillTx/>
              </a:rPr>
              <a:t>HTTP Basic</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srgbClr val="107C10"/>
                </a:solidFill>
                <a:effectLst/>
                <a:uLnTx/>
                <a:uFillTx/>
              </a:rPr>
              <a:t>Mutual certificate</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srgbClr val="107C10"/>
                </a:solidFill>
                <a:effectLst/>
                <a:uLnTx/>
                <a:uFillTx/>
              </a:rPr>
              <a:t>Shared secret</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srgbClr val="107C10"/>
                </a:solidFill>
                <a:effectLst/>
                <a:uLnTx/>
                <a:uFillTx/>
              </a:rPr>
              <a:t>IP filter</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srgbClr val="107C10"/>
                </a:solidFill>
                <a:effectLst/>
                <a:uLnTx/>
                <a:uFillTx/>
              </a:rPr>
              <a:t>VNET/NSG</a:t>
            </a:r>
          </a:p>
        </p:txBody>
      </p:sp>
      <p:sp>
        <p:nvSpPr>
          <p:cNvPr id="43" name="TextBox 42">
            <a:extLst>
              <a:ext uri="{FF2B5EF4-FFF2-40B4-BE49-F238E27FC236}">
                <a16:creationId xmlns:a16="http://schemas.microsoft.com/office/drawing/2014/main" id="{902D19CA-93E5-FE4C-A941-03C5DFFFFB63}"/>
              </a:ext>
            </a:extLst>
          </p:cNvPr>
          <p:cNvSpPr txBox="1"/>
          <p:nvPr/>
        </p:nvSpPr>
        <p:spPr>
          <a:xfrm flipH="1">
            <a:off x="2645563" y="5443661"/>
            <a:ext cx="2028700" cy="704808"/>
          </a:xfrm>
          <a:prstGeom prst="rect">
            <a:avLst/>
          </a:prstGeom>
          <a:solidFill>
            <a:srgbClr val="FFFFFF">
              <a:alpha val="0"/>
            </a:srgbClr>
          </a:solid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srgbClr val="0078D4"/>
                </a:solidFill>
                <a:effectLst/>
                <a:uLnTx/>
                <a:uFillTx/>
              </a:rPr>
              <a:t>Azure account</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srgbClr val="0078D4"/>
                </a:solidFill>
                <a:effectLst/>
                <a:uLnTx/>
                <a:uFillTx/>
              </a:rPr>
              <a:t>RBAC</a:t>
            </a:r>
          </a:p>
        </p:txBody>
      </p:sp>
      <p:sp>
        <p:nvSpPr>
          <p:cNvPr id="44" name="TextBox 43">
            <a:extLst>
              <a:ext uri="{FF2B5EF4-FFF2-40B4-BE49-F238E27FC236}">
                <a16:creationId xmlns:a16="http://schemas.microsoft.com/office/drawing/2014/main" id="{7636D3F5-C961-3644-A987-32A8393353D7}"/>
              </a:ext>
            </a:extLst>
          </p:cNvPr>
          <p:cNvSpPr txBox="1"/>
          <p:nvPr/>
        </p:nvSpPr>
        <p:spPr>
          <a:xfrm flipH="1">
            <a:off x="2651249" y="3413932"/>
            <a:ext cx="2376344" cy="1677382"/>
          </a:xfrm>
          <a:prstGeom prst="rect">
            <a:avLst/>
          </a:prstGeom>
          <a:solidFill>
            <a:srgbClr val="FFFFFF">
              <a:alpha val="0"/>
            </a:srgbClr>
          </a:solid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107C10"/>
                </a:solidFill>
                <a:effectLst/>
                <a:uLnTx/>
                <a:uFillTx/>
              </a:rPr>
              <a:t>Key</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107C10"/>
                </a:solidFill>
                <a:effectLst/>
                <a:uLnTx/>
                <a:uFillTx/>
              </a:rPr>
              <a:t>OAuth 2 &amp; OpenID Connect</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107C10"/>
                </a:solidFill>
                <a:effectLst/>
                <a:uLnTx/>
                <a:uFillTx/>
              </a:rPr>
              <a:t>Client certificate</a:t>
            </a:r>
          </a:p>
          <a:p>
            <a:pPr lvl="0">
              <a:lnSpc>
                <a:spcPct val="90000"/>
              </a:lnSpc>
              <a:spcAft>
                <a:spcPts val="600"/>
              </a:spcAft>
              <a:defRPr/>
            </a:pPr>
            <a:r>
              <a:rPr lang="en-US" sz="1200" kern="0" dirty="0">
                <a:solidFill>
                  <a:srgbClr val="107C10"/>
                </a:solidFill>
              </a:rPr>
              <a:t>Custom external authorizer</a:t>
            </a:r>
            <a:endParaRPr kumimoji="0" lang="en-US" sz="1200" b="0" i="0" u="none" strike="noStrike" kern="0" cap="none" spc="0" normalizeH="0" baseline="0" noProof="0" dirty="0">
              <a:ln>
                <a:noFill/>
              </a:ln>
              <a:solidFill>
                <a:srgbClr val="107C10"/>
              </a:solidFill>
              <a:effectLst/>
              <a:uLnTx/>
              <a:uFillTx/>
            </a:endParaRPr>
          </a:p>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107C10"/>
                </a:solidFill>
                <a:effectLst/>
                <a:uLnTx/>
                <a:uFillTx/>
              </a:rPr>
              <a:t>IP filter</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107C10"/>
                </a:solidFill>
                <a:effectLst/>
                <a:uLnTx/>
                <a:uFillTx/>
              </a:rPr>
              <a:t>Rate limits and quotas</a:t>
            </a:r>
          </a:p>
        </p:txBody>
      </p:sp>
      <p:sp>
        <p:nvSpPr>
          <p:cNvPr id="45" name="Down Arrow 44">
            <a:extLst>
              <a:ext uri="{FF2B5EF4-FFF2-40B4-BE49-F238E27FC236}">
                <a16:creationId xmlns:a16="http://schemas.microsoft.com/office/drawing/2014/main" id="{8C5D74E5-232F-644F-BACF-D188D0C11978}"/>
              </a:ext>
            </a:extLst>
          </p:cNvPr>
          <p:cNvSpPr/>
          <p:nvPr/>
        </p:nvSpPr>
        <p:spPr bwMode="auto">
          <a:xfrm rot="16200000">
            <a:off x="2148194" y="3969798"/>
            <a:ext cx="346056" cy="243544"/>
          </a:xfrm>
          <a:prstGeom prst="downArrow">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107C10"/>
              </a:solidFill>
              <a:effectLst/>
              <a:uLnTx/>
              <a:uFillTx/>
              <a:latin typeface="Segoe UI"/>
              <a:ea typeface="Segoe UI" pitchFamily="34" charset="0"/>
              <a:cs typeface="Segoe UI" pitchFamily="34" charset="0"/>
            </a:endParaRPr>
          </a:p>
        </p:txBody>
      </p:sp>
      <p:sp>
        <p:nvSpPr>
          <p:cNvPr id="46" name="TextBox 45">
            <a:extLst>
              <a:ext uri="{FF2B5EF4-FFF2-40B4-BE49-F238E27FC236}">
                <a16:creationId xmlns:a16="http://schemas.microsoft.com/office/drawing/2014/main" id="{9C6C1829-F66F-9945-8FDA-3772DB67C361}"/>
              </a:ext>
            </a:extLst>
          </p:cNvPr>
          <p:cNvSpPr txBox="1"/>
          <p:nvPr/>
        </p:nvSpPr>
        <p:spPr>
          <a:xfrm flipH="1">
            <a:off x="289946" y="4586443"/>
            <a:ext cx="2448393" cy="489365"/>
          </a:xfrm>
          <a:prstGeom prst="rect">
            <a:avLst/>
          </a:prstGeom>
          <a:noFill/>
        </p:spPr>
        <p:txBody>
          <a:bodyPr wrap="square" lIns="182880" tIns="146304" rIns="182880" bIns="146304" rtlCol="0">
            <a:spAutoFit/>
          </a:bodyPr>
          <a:lstStyle/>
          <a:p>
            <a:pPr algn="ctr">
              <a:lnSpc>
                <a:spcPct val="90000"/>
              </a:lnSpc>
              <a:spcAft>
                <a:spcPts val="600"/>
              </a:spcAft>
              <a:defRPr/>
            </a:pPr>
            <a:r>
              <a:rPr lang="en-US" sz="1400">
                <a:solidFill>
                  <a:srgbClr val="107C10"/>
                </a:solidFill>
                <a:latin typeface="Segoe UI Light"/>
              </a:rPr>
              <a:t>1</a:t>
            </a:r>
            <a:r>
              <a:rPr lang="en-US" sz="1400" baseline="30000">
                <a:solidFill>
                  <a:srgbClr val="107C10"/>
                </a:solidFill>
                <a:latin typeface="Segoe UI Light"/>
              </a:rPr>
              <a:t>st</a:t>
            </a:r>
            <a:r>
              <a:rPr lang="en-US" sz="1400">
                <a:solidFill>
                  <a:srgbClr val="107C10"/>
                </a:solidFill>
                <a:latin typeface="Segoe UI Light"/>
              </a:rPr>
              <a:t> and 3</a:t>
            </a:r>
            <a:r>
              <a:rPr lang="en-US" sz="1400" baseline="30000">
                <a:solidFill>
                  <a:srgbClr val="107C10"/>
                </a:solidFill>
                <a:latin typeface="Segoe UI Light"/>
              </a:rPr>
              <a:t>rd</a:t>
            </a:r>
            <a:r>
              <a:rPr lang="en-US" sz="1400">
                <a:solidFill>
                  <a:srgbClr val="107C10"/>
                </a:solidFill>
                <a:latin typeface="Segoe UI Light"/>
              </a:rPr>
              <a:t> party apps</a:t>
            </a:r>
          </a:p>
        </p:txBody>
      </p:sp>
      <p:sp>
        <p:nvSpPr>
          <p:cNvPr id="47" name="TextBox 46">
            <a:extLst>
              <a:ext uri="{FF2B5EF4-FFF2-40B4-BE49-F238E27FC236}">
                <a16:creationId xmlns:a16="http://schemas.microsoft.com/office/drawing/2014/main" id="{AE240655-1765-4343-A0A8-C48D95F98565}"/>
              </a:ext>
            </a:extLst>
          </p:cNvPr>
          <p:cNvSpPr txBox="1"/>
          <p:nvPr/>
        </p:nvSpPr>
        <p:spPr>
          <a:xfrm flipH="1">
            <a:off x="9724835" y="5541337"/>
            <a:ext cx="2467165" cy="489365"/>
          </a:xfrm>
          <a:prstGeom prst="rect">
            <a:avLst/>
          </a:prstGeom>
          <a:noFill/>
        </p:spPr>
        <p:txBody>
          <a:bodyPr wrap="square" lIns="182880" tIns="146304" rIns="182880" bIns="146304" rtlCol="0">
            <a:spAutoFit/>
          </a:bodyPr>
          <a:lstStyle/>
          <a:p>
            <a:pPr algn="ctr">
              <a:lnSpc>
                <a:spcPct val="90000"/>
              </a:lnSpc>
              <a:spcAft>
                <a:spcPts val="600"/>
              </a:spcAft>
              <a:defRPr/>
            </a:pPr>
            <a:r>
              <a:rPr lang="en-US" sz="1400">
                <a:gradFill>
                  <a:gsLst>
                    <a:gs pos="2917">
                      <a:srgbClr val="353535"/>
                    </a:gs>
                    <a:gs pos="30000">
                      <a:srgbClr val="353535"/>
                    </a:gs>
                  </a:gsLst>
                  <a:lin ang="5400000" scaled="0"/>
                </a:gradFill>
                <a:latin typeface="Segoe UI Light"/>
              </a:rPr>
              <a:t>APIs on Azure and outside</a:t>
            </a:r>
          </a:p>
        </p:txBody>
      </p:sp>
      <p:sp>
        <p:nvSpPr>
          <p:cNvPr id="48" name="Down Arrow 47">
            <a:extLst>
              <a:ext uri="{FF2B5EF4-FFF2-40B4-BE49-F238E27FC236}">
                <a16:creationId xmlns:a16="http://schemas.microsoft.com/office/drawing/2014/main" id="{7A2FD6F9-28DA-5F42-9E6A-EF576CD99761}"/>
              </a:ext>
            </a:extLst>
          </p:cNvPr>
          <p:cNvSpPr/>
          <p:nvPr/>
        </p:nvSpPr>
        <p:spPr bwMode="auto">
          <a:xfrm rot="16200000">
            <a:off x="2153391" y="5637935"/>
            <a:ext cx="346056" cy="243544"/>
          </a:xfrm>
          <a:prstGeom prst="downArrow">
            <a:avLst/>
          </a:prstGeom>
          <a:solidFill>
            <a:srgbClr val="4885ED"/>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err="1">
              <a:ln>
                <a:noFill/>
              </a:ln>
              <a:solidFill>
                <a:srgbClr val="0078D4"/>
              </a:solidFill>
              <a:effectLst/>
              <a:uLnTx/>
              <a:uFillTx/>
              <a:latin typeface="Segoe UI"/>
              <a:ea typeface="Segoe UI" pitchFamily="34" charset="0"/>
              <a:cs typeface="Segoe UI" pitchFamily="34" charset="0"/>
            </a:endParaRPr>
          </a:p>
        </p:txBody>
      </p:sp>
      <p:sp>
        <p:nvSpPr>
          <p:cNvPr id="49" name="Down Arrow 48">
            <a:extLst>
              <a:ext uri="{FF2B5EF4-FFF2-40B4-BE49-F238E27FC236}">
                <a16:creationId xmlns:a16="http://schemas.microsoft.com/office/drawing/2014/main" id="{B055C0A2-BB44-6A49-9040-66B0EF7AE80C}"/>
              </a:ext>
            </a:extLst>
          </p:cNvPr>
          <p:cNvSpPr/>
          <p:nvPr/>
        </p:nvSpPr>
        <p:spPr bwMode="auto">
          <a:xfrm rot="16200000">
            <a:off x="2148194" y="2332117"/>
            <a:ext cx="346056" cy="243544"/>
          </a:xfrm>
          <a:prstGeom prst="downArrow">
            <a:avLst/>
          </a:prstGeom>
          <a:solidFill>
            <a:srgbClr val="DB473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4CD4D054-E178-7743-9433-EFC7CD14D900}"/>
              </a:ext>
            </a:extLst>
          </p:cNvPr>
          <p:cNvPicPr>
            <a:picLocks noChangeAspect="1"/>
          </p:cNvPicPr>
          <p:nvPr/>
        </p:nvPicPr>
        <p:blipFill>
          <a:blip r:embed="rId2">
            <a:extLst>
              <a:ext uri="{BEBA8EAE-BF5A-486C-A8C5-ECC9F3942E4B}">
                <a14:imgProps xmlns:a14="http://schemas.microsoft.com/office/drawing/2010/main">
                  <a14:imgLayer>
                    <a14:imgEffect>
                      <a14:saturation sat="66000"/>
                    </a14:imgEffect>
                  </a14:imgLayer>
                </a14:imgProps>
              </a:ext>
              <a:ext uri="{28A0092B-C50C-407E-A947-70E740481C1C}">
                <a14:useLocalDpi xmlns:a14="http://schemas.microsoft.com/office/drawing/2010/main" val="0"/>
              </a:ext>
            </a:extLst>
          </a:blip>
          <a:stretch>
            <a:fillRect/>
          </a:stretch>
        </p:blipFill>
        <p:spPr>
          <a:xfrm>
            <a:off x="748941" y="3394875"/>
            <a:ext cx="1378005" cy="1378005"/>
          </a:xfrm>
          <a:prstGeom prst="rect">
            <a:avLst/>
          </a:prstGeom>
        </p:spPr>
      </p:pic>
      <p:pic>
        <p:nvPicPr>
          <p:cNvPr id="51" name="Picture 50">
            <a:extLst>
              <a:ext uri="{FF2B5EF4-FFF2-40B4-BE49-F238E27FC236}">
                <a16:creationId xmlns:a16="http://schemas.microsoft.com/office/drawing/2014/main" id="{F01DC374-B7A7-304B-B26B-E26C5E4343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4709" y="4749166"/>
            <a:ext cx="607919" cy="607919"/>
          </a:xfrm>
          <a:prstGeom prst="rect">
            <a:avLst/>
          </a:prstGeom>
        </p:spPr>
      </p:pic>
      <p:pic>
        <p:nvPicPr>
          <p:cNvPr id="52" name="Picture 51">
            <a:extLst>
              <a:ext uri="{FF2B5EF4-FFF2-40B4-BE49-F238E27FC236}">
                <a16:creationId xmlns:a16="http://schemas.microsoft.com/office/drawing/2014/main" id="{EDFA0F9C-DF54-6141-848E-4AE7A3F507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0750" y="3870749"/>
            <a:ext cx="607919" cy="607919"/>
          </a:xfrm>
          <a:prstGeom prst="rect">
            <a:avLst/>
          </a:prstGeom>
        </p:spPr>
      </p:pic>
      <p:pic>
        <p:nvPicPr>
          <p:cNvPr id="53" name="Picture 52">
            <a:extLst>
              <a:ext uri="{FF2B5EF4-FFF2-40B4-BE49-F238E27FC236}">
                <a16:creationId xmlns:a16="http://schemas.microsoft.com/office/drawing/2014/main" id="{9AA6D226-A035-A248-AFF9-31138E1C73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48672" y="4786150"/>
            <a:ext cx="810286" cy="733928"/>
          </a:xfrm>
          <a:prstGeom prst="rect">
            <a:avLst/>
          </a:prstGeom>
        </p:spPr>
      </p:pic>
      <p:pic>
        <p:nvPicPr>
          <p:cNvPr id="54" name="Picture 53">
            <a:extLst>
              <a:ext uri="{FF2B5EF4-FFF2-40B4-BE49-F238E27FC236}">
                <a16:creationId xmlns:a16="http://schemas.microsoft.com/office/drawing/2014/main" id="{E565C639-E828-E644-83ED-1FEAE5464B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48672" y="3078855"/>
            <a:ext cx="607919" cy="607919"/>
          </a:xfrm>
          <a:prstGeom prst="rect">
            <a:avLst/>
          </a:prstGeom>
        </p:spPr>
      </p:pic>
      <p:pic>
        <p:nvPicPr>
          <p:cNvPr id="55" name="Picture 54">
            <a:extLst>
              <a:ext uri="{FF2B5EF4-FFF2-40B4-BE49-F238E27FC236}">
                <a16:creationId xmlns:a16="http://schemas.microsoft.com/office/drawing/2014/main" id="{4F005411-76A4-9F4D-8F69-BACEEE8647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18524" y="3073799"/>
            <a:ext cx="780288" cy="780288"/>
          </a:xfrm>
          <a:prstGeom prst="rect">
            <a:avLst/>
          </a:prstGeom>
        </p:spPr>
      </p:pic>
      <p:pic>
        <p:nvPicPr>
          <p:cNvPr id="56" name="Picture 55">
            <a:extLst>
              <a:ext uri="{FF2B5EF4-FFF2-40B4-BE49-F238E27FC236}">
                <a16:creationId xmlns:a16="http://schemas.microsoft.com/office/drawing/2014/main" id="{BD73CADA-80A3-5440-A38A-A7F9E9BE094F}"/>
              </a:ext>
            </a:extLst>
          </p:cNvPr>
          <p:cNvPicPr>
            <a:picLocks noChangeAspect="1"/>
          </p:cNvPicPr>
          <p:nvPr/>
        </p:nvPicPr>
        <p:blipFill>
          <a:blip r:embed="rId8">
            <a:duotone>
              <a:srgbClr val="D2D2D2">
                <a:shade val="45000"/>
                <a:satMod val="135000"/>
              </a:srgbClr>
              <a:prstClr val="white"/>
            </a:duotone>
            <a:extLst>
              <a:ext uri="{BEBA8EAE-BF5A-486C-A8C5-ECC9F3942E4B}">
                <a14:imgProps xmlns:a14="http://schemas.microsoft.com/office/drawing/2010/main">
                  <a14:imgLayer r:embed="rId9">
                    <a14:imgEffect>
                      <a14:colorTemperature colorTemp="47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43634" y="3494892"/>
            <a:ext cx="1470573" cy="1470573"/>
          </a:xfrm>
          <a:prstGeom prst="rect">
            <a:avLst/>
          </a:prstGeom>
        </p:spPr>
      </p:pic>
      <p:sp>
        <p:nvSpPr>
          <p:cNvPr id="57" name="Down Arrow 56">
            <a:extLst>
              <a:ext uri="{FF2B5EF4-FFF2-40B4-BE49-F238E27FC236}">
                <a16:creationId xmlns:a16="http://schemas.microsoft.com/office/drawing/2014/main" id="{F03B92B4-C05D-3D43-BA6F-A5B5EBA6B37F}"/>
              </a:ext>
            </a:extLst>
          </p:cNvPr>
          <p:cNvSpPr/>
          <p:nvPr/>
        </p:nvSpPr>
        <p:spPr bwMode="auto">
          <a:xfrm rot="16200000">
            <a:off x="9377489" y="4009280"/>
            <a:ext cx="346056" cy="243544"/>
          </a:xfrm>
          <a:prstGeom prst="downArrow">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Lock" descr="Locked, protected, safe&#10;">
            <a:extLst>
              <a:ext uri="{FF2B5EF4-FFF2-40B4-BE49-F238E27FC236}">
                <a16:creationId xmlns:a16="http://schemas.microsoft.com/office/drawing/2014/main" id="{4934DD31-DC70-264D-8A8B-D0A5385F7400}"/>
              </a:ext>
            </a:extLst>
          </p:cNvPr>
          <p:cNvSpPr>
            <a:spLocks noChangeAspect="1" noEditPoints="1"/>
          </p:cNvSpPr>
          <p:nvPr/>
        </p:nvSpPr>
        <p:spPr bwMode="auto">
          <a:xfrm>
            <a:off x="3467912" y="5531107"/>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38100" cap="sq">
            <a:solidFill>
              <a:srgbClr val="0D0D0D"/>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59" name="Lock" descr="Locked, protected, safe&#10;">
            <a:extLst>
              <a:ext uri="{FF2B5EF4-FFF2-40B4-BE49-F238E27FC236}">
                <a16:creationId xmlns:a16="http://schemas.microsoft.com/office/drawing/2014/main" id="{52BCCFD4-34CE-A142-9711-F5366D76A0C3}"/>
              </a:ext>
            </a:extLst>
          </p:cNvPr>
          <p:cNvSpPr>
            <a:spLocks noChangeAspect="1" noEditPoints="1"/>
          </p:cNvSpPr>
          <p:nvPr/>
        </p:nvSpPr>
        <p:spPr bwMode="auto">
          <a:xfrm>
            <a:off x="3463191" y="2157240"/>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38100" cap="sq">
            <a:solidFill>
              <a:srgbClr val="0D0D0D"/>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60" name="Lock" descr="Locked, protected, safe&#10;">
            <a:extLst>
              <a:ext uri="{FF2B5EF4-FFF2-40B4-BE49-F238E27FC236}">
                <a16:creationId xmlns:a16="http://schemas.microsoft.com/office/drawing/2014/main" id="{7165993C-AD7C-8F42-B1DB-FA37970351D4}"/>
              </a:ext>
            </a:extLst>
          </p:cNvPr>
          <p:cNvSpPr>
            <a:spLocks noChangeAspect="1" noEditPoints="1"/>
          </p:cNvSpPr>
          <p:nvPr/>
        </p:nvSpPr>
        <p:spPr bwMode="auto">
          <a:xfrm>
            <a:off x="8556560" y="3867907"/>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38100"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61" name="Lock" descr="Locked, protected, safe&#10;">
            <a:extLst>
              <a:ext uri="{FF2B5EF4-FFF2-40B4-BE49-F238E27FC236}">
                <a16:creationId xmlns:a16="http://schemas.microsoft.com/office/drawing/2014/main" id="{582C0DA3-93B0-1E47-BBF1-244B318F58BF}"/>
              </a:ext>
            </a:extLst>
          </p:cNvPr>
          <p:cNvSpPr>
            <a:spLocks noChangeAspect="1" noEditPoints="1"/>
          </p:cNvSpPr>
          <p:nvPr/>
        </p:nvSpPr>
        <p:spPr bwMode="auto">
          <a:xfrm>
            <a:off x="3463921" y="3875434"/>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38100" cap="sq">
            <a:solidFill>
              <a:srgbClr val="0D0D0D"/>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62" name="Rectangle 61">
            <a:extLst>
              <a:ext uri="{FF2B5EF4-FFF2-40B4-BE49-F238E27FC236}">
                <a16:creationId xmlns:a16="http://schemas.microsoft.com/office/drawing/2014/main" id="{24CABF98-EEE6-9D4A-B264-ADAF9987DF91}"/>
              </a:ext>
            </a:extLst>
          </p:cNvPr>
          <p:cNvSpPr/>
          <p:nvPr/>
        </p:nvSpPr>
        <p:spPr bwMode="auto">
          <a:xfrm rot="5400000">
            <a:off x="3719031" y="2749524"/>
            <a:ext cx="5207622" cy="2732048"/>
          </a:xfrm>
          <a:prstGeom prst="rect">
            <a:avLst/>
          </a:prstGeom>
          <a:solidFill>
            <a:srgbClr val="FFFFFF">
              <a:lumMod val="95000"/>
            </a:srgbClr>
          </a:solidFill>
          <a:ln w="9525" cap="flat" cmpd="sng" algn="ctr">
            <a:solidFill>
              <a:srgbClr val="FFFFFF">
                <a:lumMod val="9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Rectangle 62">
            <a:extLst>
              <a:ext uri="{FF2B5EF4-FFF2-40B4-BE49-F238E27FC236}">
                <a16:creationId xmlns:a16="http://schemas.microsoft.com/office/drawing/2014/main" id="{9A410826-1119-7A4C-B1B6-186970AF825F}"/>
              </a:ext>
            </a:extLst>
          </p:cNvPr>
          <p:cNvSpPr/>
          <p:nvPr/>
        </p:nvSpPr>
        <p:spPr bwMode="auto">
          <a:xfrm rot="5400000">
            <a:off x="5567679" y="1421025"/>
            <a:ext cx="1506873" cy="2189821"/>
          </a:xfrm>
          <a:prstGeom prst="rect">
            <a:avLst/>
          </a:prstGeom>
          <a:solidFill>
            <a:srgbClr val="D7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ectangle 63">
            <a:extLst>
              <a:ext uri="{FF2B5EF4-FFF2-40B4-BE49-F238E27FC236}">
                <a16:creationId xmlns:a16="http://schemas.microsoft.com/office/drawing/2014/main" id="{195255E8-B9A6-224D-A4D5-8779BB1456E9}"/>
              </a:ext>
            </a:extLst>
          </p:cNvPr>
          <p:cNvSpPr/>
          <p:nvPr/>
        </p:nvSpPr>
        <p:spPr bwMode="auto">
          <a:xfrm rot="5400000">
            <a:off x="5567679" y="3020534"/>
            <a:ext cx="1506873" cy="2189821"/>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ectangle 64">
            <a:extLst>
              <a:ext uri="{FF2B5EF4-FFF2-40B4-BE49-F238E27FC236}">
                <a16:creationId xmlns:a16="http://schemas.microsoft.com/office/drawing/2014/main" id="{95054D60-E4D6-834C-AC22-544F103D1F9A}"/>
              </a:ext>
            </a:extLst>
          </p:cNvPr>
          <p:cNvSpPr/>
          <p:nvPr/>
        </p:nvSpPr>
        <p:spPr bwMode="auto">
          <a:xfrm rot="5400000">
            <a:off x="5567680" y="4620042"/>
            <a:ext cx="1506873" cy="2189821"/>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TextBox 65">
            <a:extLst>
              <a:ext uri="{FF2B5EF4-FFF2-40B4-BE49-F238E27FC236}">
                <a16:creationId xmlns:a16="http://schemas.microsoft.com/office/drawing/2014/main" id="{586F802D-F36E-4B4A-8A7F-7DFD08EEB9CC}"/>
              </a:ext>
            </a:extLst>
          </p:cNvPr>
          <p:cNvSpPr txBox="1"/>
          <p:nvPr/>
        </p:nvSpPr>
        <p:spPr>
          <a:xfrm>
            <a:off x="5226204" y="1913269"/>
            <a:ext cx="2189822" cy="5447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solidFill>
                  <a:srgbClr val="FFFFFF"/>
                </a:solidFill>
                <a:effectLst/>
                <a:uLnTx/>
                <a:uFillTx/>
              </a:rPr>
              <a:t>Developer portal</a:t>
            </a:r>
          </a:p>
        </p:txBody>
      </p:sp>
      <p:sp>
        <p:nvSpPr>
          <p:cNvPr id="67" name="TextBox 66">
            <a:extLst>
              <a:ext uri="{FF2B5EF4-FFF2-40B4-BE49-F238E27FC236}">
                <a16:creationId xmlns:a16="http://schemas.microsoft.com/office/drawing/2014/main" id="{0C33977F-007A-2344-B8E5-20DFBC808760}"/>
              </a:ext>
            </a:extLst>
          </p:cNvPr>
          <p:cNvSpPr txBox="1"/>
          <p:nvPr/>
        </p:nvSpPr>
        <p:spPr>
          <a:xfrm>
            <a:off x="5226205" y="5042068"/>
            <a:ext cx="2189821" cy="5447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solidFill>
                  <a:srgbClr val="FFFFFF"/>
                </a:solidFill>
                <a:effectLst/>
                <a:uLnTx/>
                <a:uFillTx/>
              </a:rPr>
              <a:t>Azure portal</a:t>
            </a:r>
          </a:p>
        </p:txBody>
      </p:sp>
      <p:sp>
        <p:nvSpPr>
          <p:cNvPr id="68" name="TextBox 67">
            <a:extLst>
              <a:ext uri="{FF2B5EF4-FFF2-40B4-BE49-F238E27FC236}">
                <a16:creationId xmlns:a16="http://schemas.microsoft.com/office/drawing/2014/main" id="{05F462BA-41D3-A84F-808A-3C4952EFB653}"/>
              </a:ext>
            </a:extLst>
          </p:cNvPr>
          <p:cNvSpPr txBox="1"/>
          <p:nvPr/>
        </p:nvSpPr>
        <p:spPr>
          <a:xfrm>
            <a:off x="5226205" y="3474085"/>
            <a:ext cx="2189822" cy="5447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solidFill>
                  <a:srgbClr val="FFFFFF"/>
                </a:solidFill>
                <a:effectLst/>
                <a:uLnTx/>
                <a:uFillTx/>
              </a:rPr>
              <a:t>Gateway</a:t>
            </a:r>
          </a:p>
        </p:txBody>
      </p:sp>
      <p:sp>
        <p:nvSpPr>
          <p:cNvPr id="69" name="TextBox 68">
            <a:extLst>
              <a:ext uri="{FF2B5EF4-FFF2-40B4-BE49-F238E27FC236}">
                <a16:creationId xmlns:a16="http://schemas.microsoft.com/office/drawing/2014/main" id="{1DBBAFF0-8B77-D04B-8C64-840A4D591C22}"/>
              </a:ext>
            </a:extLst>
          </p:cNvPr>
          <p:cNvSpPr txBox="1"/>
          <p:nvPr/>
        </p:nvSpPr>
        <p:spPr>
          <a:xfrm flipH="1">
            <a:off x="5226201" y="5732786"/>
            <a:ext cx="2189822" cy="489365"/>
          </a:xfrm>
          <a:prstGeom prst="rect">
            <a:avLst/>
          </a:prstGeom>
          <a:noFill/>
        </p:spPr>
        <p:txBody>
          <a:bodyPr wrap="square" lIns="182880" tIns="146304" rIns="182880" bIns="146304" rtlCol="0">
            <a:spAutoFit/>
          </a:bodyPr>
          <a:lstStyle/>
          <a:p>
            <a:pPr algn="ctr">
              <a:lnSpc>
                <a:spcPct val="90000"/>
              </a:lnSpc>
              <a:spcAft>
                <a:spcPts val="600"/>
              </a:spcAft>
              <a:defRPr/>
            </a:pPr>
            <a:r>
              <a:rPr lang="en-US" sz="1400" i="1">
                <a:solidFill>
                  <a:srgbClr val="FFFFFF"/>
                </a:solidFill>
                <a:latin typeface="Segoe UI Light"/>
              </a:rPr>
              <a:t>Publish</a:t>
            </a:r>
          </a:p>
        </p:txBody>
      </p:sp>
      <p:sp>
        <p:nvSpPr>
          <p:cNvPr id="70" name="TextBox 69">
            <a:extLst>
              <a:ext uri="{FF2B5EF4-FFF2-40B4-BE49-F238E27FC236}">
                <a16:creationId xmlns:a16="http://schemas.microsoft.com/office/drawing/2014/main" id="{0657BD8B-8999-CE4D-A9FE-0820AECA4C02}"/>
              </a:ext>
            </a:extLst>
          </p:cNvPr>
          <p:cNvSpPr txBox="1"/>
          <p:nvPr/>
        </p:nvSpPr>
        <p:spPr>
          <a:xfrm flipH="1">
            <a:off x="5232783" y="4189527"/>
            <a:ext cx="2183241" cy="489365"/>
          </a:xfrm>
          <a:prstGeom prst="rect">
            <a:avLst/>
          </a:prstGeom>
          <a:noFill/>
        </p:spPr>
        <p:txBody>
          <a:bodyPr wrap="square" lIns="182880" tIns="146304" rIns="182880" bIns="146304" rtlCol="0">
            <a:spAutoFit/>
          </a:bodyPr>
          <a:lstStyle/>
          <a:p>
            <a:pPr algn="ctr">
              <a:lnSpc>
                <a:spcPct val="90000"/>
              </a:lnSpc>
              <a:spcAft>
                <a:spcPts val="600"/>
              </a:spcAft>
              <a:defRPr/>
            </a:pPr>
            <a:r>
              <a:rPr lang="en-US" sz="1400" i="1">
                <a:solidFill>
                  <a:srgbClr val="FFFFFF"/>
                </a:solidFill>
                <a:latin typeface="Segoe UI Light"/>
              </a:rPr>
              <a:t>Mediate</a:t>
            </a:r>
          </a:p>
        </p:txBody>
      </p:sp>
      <p:sp>
        <p:nvSpPr>
          <p:cNvPr id="71" name="TextBox 70">
            <a:extLst>
              <a:ext uri="{FF2B5EF4-FFF2-40B4-BE49-F238E27FC236}">
                <a16:creationId xmlns:a16="http://schemas.microsoft.com/office/drawing/2014/main" id="{8EF491A8-84E6-BE48-9653-5B0E2611A42B}"/>
              </a:ext>
            </a:extLst>
          </p:cNvPr>
          <p:cNvSpPr txBox="1"/>
          <p:nvPr/>
        </p:nvSpPr>
        <p:spPr>
          <a:xfrm flipH="1">
            <a:off x="5226202" y="2616881"/>
            <a:ext cx="2189823" cy="489365"/>
          </a:xfrm>
          <a:prstGeom prst="rect">
            <a:avLst/>
          </a:prstGeom>
          <a:noFill/>
        </p:spPr>
        <p:txBody>
          <a:bodyPr wrap="square" lIns="182880" tIns="146304" rIns="182880" bIns="146304" rtlCol="0">
            <a:spAutoFit/>
          </a:bodyPr>
          <a:lstStyle/>
          <a:p>
            <a:pPr algn="ctr">
              <a:lnSpc>
                <a:spcPct val="90000"/>
              </a:lnSpc>
              <a:spcAft>
                <a:spcPts val="600"/>
              </a:spcAft>
              <a:defRPr/>
            </a:pPr>
            <a:r>
              <a:rPr lang="en-US" sz="1400" i="1">
                <a:solidFill>
                  <a:srgbClr val="FFFFFF"/>
                </a:solidFill>
                <a:latin typeface="Segoe UI Light"/>
              </a:rPr>
              <a:t>Consume</a:t>
            </a:r>
          </a:p>
        </p:txBody>
      </p:sp>
      <p:pic>
        <p:nvPicPr>
          <p:cNvPr id="72" name="Picture 71">
            <a:extLst>
              <a:ext uri="{FF2B5EF4-FFF2-40B4-BE49-F238E27FC236}">
                <a16:creationId xmlns:a16="http://schemas.microsoft.com/office/drawing/2014/main" id="{67BA5406-A6AD-D747-BE20-C95C562228E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38527" y="1078156"/>
            <a:ext cx="645124" cy="645124"/>
          </a:xfrm>
          <a:prstGeom prst="rect">
            <a:avLst/>
          </a:prstGeom>
        </p:spPr>
      </p:pic>
      <p:grpSp>
        <p:nvGrpSpPr>
          <p:cNvPr id="73" name="Group 72">
            <a:extLst>
              <a:ext uri="{FF2B5EF4-FFF2-40B4-BE49-F238E27FC236}">
                <a16:creationId xmlns:a16="http://schemas.microsoft.com/office/drawing/2014/main" id="{C79DB325-8ECC-A345-976F-7EFBAAF28249}"/>
              </a:ext>
            </a:extLst>
          </p:cNvPr>
          <p:cNvGrpSpPr/>
          <p:nvPr/>
        </p:nvGrpSpPr>
        <p:grpSpPr>
          <a:xfrm>
            <a:off x="371070" y="1707673"/>
            <a:ext cx="2137149" cy="1491602"/>
            <a:chOff x="609839" y="3686873"/>
            <a:chExt cx="2137149" cy="1491602"/>
          </a:xfrm>
        </p:grpSpPr>
        <p:sp>
          <p:nvSpPr>
            <p:cNvPr id="74" name="TextBox 73">
              <a:extLst>
                <a:ext uri="{FF2B5EF4-FFF2-40B4-BE49-F238E27FC236}">
                  <a16:creationId xmlns:a16="http://schemas.microsoft.com/office/drawing/2014/main" id="{814EAD04-3D4C-CB47-8CCC-65937D9D4B9E}"/>
                </a:ext>
              </a:extLst>
            </p:cNvPr>
            <p:cNvSpPr txBox="1"/>
            <p:nvPr/>
          </p:nvSpPr>
          <p:spPr>
            <a:xfrm flipH="1">
              <a:off x="609839" y="4689110"/>
              <a:ext cx="2137149" cy="489365"/>
            </a:xfrm>
            <a:prstGeom prst="rect">
              <a:avLst/>
            </a:prstGeom>
            <a:noFill/>
            <a:ln>
              <a:noFill/>
            </a:ln>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D73B01"/>
                  </a:solidFill>
                  <a:effectLst/>
                  <a:uLnTx/>
                  <a:uFillTx/>
                  <a:latin typeface="Segoe UI Light"/>
                </a:rPr>
                <a:t>App developers</a:t>
              </a:r>
            </a:p>
          </p:txBody>
        </p:sp>
        <p:sp>
          <p:nvSpPr>
            <p:cNvPr id="75" name="people_7" title="Icon of two people">
              <a:extLst>
                <a:ext uri="{FF2B5EF4-FFF2-40B4-BE49-F238E27FC236}">
                  <a16:creationId xmlns:a16="http://schemas.microsoft.com/office/drawing/2014/main" id="{5748CCDB-6CE4-5A4C-90C4-7F4C7F3F02FB}"/>
                </a:ext>
              </a:extLst>
            </p:cNvPr>
            <p:cNvSpPr>
              <a:spLocks noChangeAspect="1" noEditPoints="1"/>
            </p:cNvSpPr>
            <p:nvPr/>
          </p:nvSpPr>
          <p:spPr bwMode="auto">
            <a:xfrm>
              <a:off x="1229001" y="3686873"/>
              <a:ext cx="898828" cy="98125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47625" cap="sq">
              <a:solidFill>
                <a:srgbClr val="D7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ndParaRPr>
            </a:p>
          </p:txBody>
        </p:sp>
      </p:grpSp>
      <p:grpSp>
        <p:nvGrpSpPr>
          <p:cNvPr id="76" name="Group 75">
            <a:extLst>
              <a:ext uri="{FF2B5EF4-FFF2-40B4-BE49-F238E27FC236}">
                <a16:creationId xmlns:a16="http://schemas.microsoft.com/office/drawing/2014/main" id="{AEAA892A-6AB5-2F4A-8774-8B26FB7F5DEC}"/>
              </a:ext>
            </a:extLst>
          </p:cNvPr>
          <p:cNvGrpSpPr/>
          <p:nvPr/>
        </p:nvGrpSpPr>
        <p:grpSpPr>
          <a:xfrm>
            <a:off x="363190" y="5016667"/>
            <a:ext cx="2137150" cy="1486946"/>
            <a:chOff x="9565929" y="3686873"/>
            <a:chExt cx="2137150" cy="1486946"/>
          </a:xfrm>
        </p:grpSpPr>
        <p:sp>
          <p:nvSpPr>
            <p:cNvPr id="77" name="TextBox 76">
              <a:extLst>
                <a:ext uri="{FF2B5EF4-FFF2-40B4-BE49-F238E27FC236}">
                  <a16:creationId xmlns:a16="http://schemas.microsoft.com/office/drawing/2014/main" id="{9C80F328-D26B-E346-91DB-47EC601A7F19}"/>
                </a:ext>
              </a:extLst>
            </p:cNvPr>
            <p:cNvSpPr txBox="1"/>
            <p:nvPr/>
          </p:nvSpPr>
          <p:spPr>
            <a:xfrm flipH="1">
              <a:off x="9565929" y="4684454"/>
              <a:ext cx="2137150" cy="489365"/>
            </a:xfrm>
            <a:prstGeom prst="rect">
              <a:avLst/>
            </a:prstGeom>
            <a:noFill/>
            <a:ln>
              <a:noFill/>
            </a:ln>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Light"/>
                </a:rPr>
                <a:t>API publishers</a:t>
              </a:r>
            </a:p>
          </p:txBody>
        </p:sp>
        <p:sp>
          <p:nvSpPr>
            <p:cNvPr id="78" name="people_7" title="Icon of two people">
              <a:extLst>
                <a:ext uri="{FF2B5EF4-FFF2-40B4-BE49-F238E27FC236}">
                  <a16:creationId xmlns:a16="http://schemas.microsoft.com/office/drawing/2014/main" id="{FFBBEB6B-5CB1-9C46-96C0-7A32710B6EB5}"/>
                </a:ext>
              </a:extLst>
            </p:cNvPr>
            <p:cNvSpPr>
              <a:spLocks noChangeAspect="1" noEditPoints="1"/>
            </p:cNvSpPr>
            <p:nvPr/>
          </p:nvSpPr>
          <p:spPr bwMode="auto">
            <a:xfrm>
              <a:off x="10185091" y="3686873"/>
              <a:ext cx="898828" cy="98125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4762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ndParaRPr>
            </a:p>
          </p:txBody>
        </p:sp>
      </p:grpSp>
      <p:sp>
        <p:nvSpPr>
          <p:cNvPr id="3" name="Title 2">
            <a:extLst>
              <a:ext uri="{FF2B5EF4-FFF2-40B4-BE49-F238E27FC236}">
                <a16:creationId xmlns:a16="http://schemas.microsoft.com/office/drawing/2014/main" id="{3C346DC4-8200-5A43-9165-B26287BA2F7A}"/>
              </a:ext>
            </a:extLst>
          </p:cNvPr>
          <p:cNvSpPr>
            <a:spLocks noGrp="1"/>
          </p:cNvSpPr>
          <p:nvPr>
            <p:ph type="title"/>
          </p:nvPr>
        </p:nvSpPr>
        <p:spPr/>
        <p:txBody>
          <a:bodyPr/>
          <a:lstStyle/>
          <a:p>
            <a:r>
              <a:rPr lang="en-US" dirty="0"/>
              <a:t>Security and protection</a:t>
            </a:r>
          </a:p>
        </p:txBody>
      </p:sp>
    </p:spTree>
    <p:extLst>
      <p:ext uri="{BB962C8B-B14F-4D97-AF65-F5344CB8AC3E}">
        <p14:creationId xmlns:p14="http://schemas.microsoft.com/office/powerpoint/2010/main" val="522305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dissolve">
                                      <p:cBhvr>
                                        <p:cTn id="7" dur="500"/>
                                        <p:tgtEl>
                                          <p:spTgt spid="59"/>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dissolve">
                                      <p:cBhvr>
                                        <p:cTn id="11" dur="500"/>
                                        <p:tgtEl>
                                          <p:spTgt spid="61"/>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dissolve">
                                      <p:cBhvr>
                                        <p:cTn id="15" dur="500"/>
                                        <p:tgtEl>
                                          <p:spTgt spid="58"/>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dissolve">
                                      <p:cBhvr>
                                        <p:cTn id="19" dur="500"/>
                                        <p:tgtEl>
                                          <p:spTgt spid="6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xit" presetSubtype="0" fill="hold" grpId="1" nodeType="clickEffect">
                                  <p:stCondLst>
                                    <p:cond delay="0"/>
                                  </p:stCondLst>
                                  <p:childTnLst>
                                    <p:animEffect transition="out" filter="dissolve">
                                      <p:cBhvr>
                                        <p:cTn id="23" dur="500"/>
                                        <p:tgtEl>
                                          <p:spTgt spid="59"/>
                                        </p:tgtEl>
                                      </p:cBhvr>
                                    </p:animEffect>
                                    <p:set>
                                      <p:cBhvr>
                                        <p:cTn id="24" dur="1" fill="hold">
                                          <p:stCondLst>
                                            <p:cond delay="499"/>
                                          </p:stCondLst>
                                        </p:cTn>
                                        <p:tgtEl>
                                          <p:spTgt spid="59"/>
                                        </p:tgtEl>
                                        <p:attrNameLst>
                                          <p:attrName>style.visibility</p:attrName>
                                        </p:attrNameLst>
                                      </p:cBhvr>
                                      <p:to>
                                        <p:strVal val="hidden"/>
                                      </p:to>
                                    </p:se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41">
                                            <p:txEl>
                                              <p:pRg st="0" end="0"/>
                                            </p:txEl>
                                          </p:spTgt>
                                        </p:tgtEl>
                                        <p:attrNameLst>
                                          <p:attrName>style.visibility</p:attrName>
                                        </p:attrNameLst>
                                      </p:cBhvr>
                                      <p:to>
                                        <p:strVal val="visible"/>
                                      </p:to>
                                    </p:set>
                                    <p:animEffect transition="in" filter="dissolve">
                                      <p:cBhvr>
                                        <p:cTn id="28" dur="500"/>
                                        <p:tgtEl>
                                          <p:spTgt spid="41">
                                            <p:txEl>
                                              <p:pRg st="0" end="0"/>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41">
                                            <p:txEl>
                                              <p:pRg st="1" end="1"/>
                                            </p:txEl>
                                          </p:spTgt>
                                        </p:tgtEl>
                                        <p:attrNameLst>
                                          <p:attrName>style.visibility</p:attrName>
                                        </p:attrNameLst>
                                      </p:cBhvr>
                                      <p:to>
                                        <p:strVal val="visible"/>
                                      </p:to>
                                    </p:set>
                                    <p:animEffect transition="in" filter="dissolve">
                                      <p:cBhvr>
                                        <p:cTn id="31" dur="500"/>
                                        <p:tgtEl>
                                          <p:spTgt spid="41">
                                            <p:txEl>
                                              <p:pRg st="1" end="1"/>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41">
                                            <p:txEl>
                                              <p:pRg st="2" end="2"/>
                                            </p:txEl>
                                          </p:spTgt>
                                        </p:tgtEl>
                                        <p:attrNameLst>
                                          <p:attrName>style.visibility</p:attrName>
                                        </p:attrNameLst>
                                      </p:cBhvr>
                                      <p:to>
                                        <p:strVal val="visible"/>
                                      </p:to>
                                    </p:set>
                                    <p:animEffect transition="in" filter="dissolve">
                                      <p:cBhvr>
                                        <p:cTn id="34" dur="500"/>
                                        <p:tgtEl>
                                          <p:spTgt spid="41">
                                            <p:txEl>
                                              <p:pRg st="2" end="2"/>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41">
                                            <p:txEl>
                                              <p:pRg st="3" end="3"/>
                                            </p:txEl>
                                          </p:spTgt>
                                        </p:tgtEl>
                                        <p:attrNameLst>
                                          <p:attrName>style.visibility</p:attrName>
                                        </p:attrNameLst>
                                      </p:cBhvr>
                                      <p:to>
                                        <p:strVal val="visible"/>
                                      </p:to>
                                    </p:set>
                                    <p:animEffect transition="in" filter="dissolve">
                                      <p:cBhvr>
                                        <p:cTn id="37" dur="500"/>
                                        <p:tgtEl>
                                          <p:spTgt spid="41">
                                            <p:txEl>
                                              <p:pRg st="3" end="3"/>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41">
                                            <p:txEl>
                                              <p:pRg st="4" end="4"/>
                                            </p:txEl>
                                          </p:spTgt>
                                        </p:tgtEl>
                                        <p:attrNameLst>
                                          <p:attrName>style.visibility</p:attrName>
                                        </p:attrNameLst>
                                      </p:cBhvr>
                                      <p:to>
                                        <p:strVal val="visible"/>
                                      </p:to>
                                    </p:set>
                                    <p:animEffect transition="in" filter="dissolve">
                                      <p:cBhvr>
                                        <p:cTn id="40" dur="500"/>
                                        <p:tgtEl>
                                          <p:spTgt spid="41">
                                            <p:txEl>
                                              <p:pRg st="4" end="4"/>
                                            </p:txEl>
                                          </p:spTgt>
                                        </p:tgtEl>
                                      </p:cBhvr>
                                    </p:animEffect>
                                  </p:childTnLst>
                                </p:cTn>
                              </p:par>
                              <p:par>
                                <p:cTn id="41" presetID="9" presetClass="entr" presetSubtype="0" fill="hold" nodeType="withEffect">
                                  <p:stCondLst>
                                    <p:cond delay="0"/>
                                  </p:stCondLst>
                                  <p:childTnLst>
                                    <p:set>
                                      <p:cBhvr>
                                        <p:cTn id="42" dur="1" fill="hold">
                                          <p:stCondLst>
                                            <p:cond delay="0"/>
                                          </p:stCondLst>
                                        </p:cTn>
                                        <p:tgtEl>
                                          <p:spTgt spid="41">
                                            <p:txEl>
                                              <p:pRg st="5" end="5"/>
                                            </p:txEl>
                                          </p:spTgt>
                                        </p:tgtEl>
                                        <p:attrNameLst>
                                          <p:attrName>style.visibility</p:attrName>
                                        </p:attrNameLst>
                                      </p:cBhvr>
                                      <p:to>
                                        <p:strVal val="visible"/>
                                      </p:to>
                                    </p:set>
                                    <p:animEffect transition="in" filter="dissolve">
                                      <p:cBhvr>
                                        <p:cTn id="43" dur="500"/>
                                        <p:tgtEl>
                                          <p:spTgt spid="41">
                                            <p:txEl>
                                              <p:pRg st="5" end="5"/>
                                            </p:txEl>
                                          </p:spTgt>
                                        </p:tgtEl>
                                      </p:cBhvr>
                                    </p:animEffect>
                                  </p:childTnLst>
                                </p:cTn>
                              </p:par>
                              <p:par>
                                <p:cTn id="44" presetID="9" presetClass="entr" presetSubtype="0" fill="hold" nodeType="withEffect">
                                  <p:stCondLst>
                                    <p:cond delay="0"/>
                                  </p:stCondLst>
                                  <p:childTnLst>
                                    <p:set>
                                      <p:cBhvr>
                                        <p:cTn id="45" dur="1" fill="hold">
                                          <p:stCondLst>
                                            <p:cond delay="0"/>
                                          </p:stCondLst>
                                        </p:cTn>
                                        <p:tgtEl>
                                          <p:spTgt spid="41">
                                            <p:txEl>
                                              <p:pRg st="6" end="6"/>
                                            </p:txEl>
                                          </p:spTgt>
                                        </p:tgtEl>
                                        <p:attrNameLst>
                                          <p:attrName>style.visibility</p:attrName>
                                        </p:attrNameLst>
                                      </p:cBhvr>
                                      <p:to>
                                        <p:strVal val="visible"/>
                                      </p:to>
                                    </p:set>
                                    <p:animEffect transition="in" filter="dissolve">
                                      <p:cBhvr>
                                        <p:cTn id="46" dur="500"/>
                                        <p:tgtEl>
                                          <p:spTgt spid="41">
                                            <p:txEl>
                                              <p:pRg st="6" end="6"/>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41">
                                            <p:txEl>
                                              <p:pRg st="7" end="7"/>
                                            </p:txEl>
                                          </p:spTgt>
                                        </p:tgtEl>
                                        <p:attrNameLst>
                                          <p:attrName>style.visibility</p:attrName>
                                        </p:attrNameLst>
                                      </p:cBhvr>
                                      <p:to>
                                        <p:strVal val="visible"/>
                                      </p:to>
                                    </p:set>
                                    <p:animEffect transition="in" filter="dissolve">
                                      <p:cBhvr>
                                        <p:cTn id="51" dur="500"/>
                                        <p:tgtEl>
                                          <p:spTgt spid="41">
                                            <p:txEl>
                                              <p:pRg st="7" end="7"/>
                                            </p:txEl>
                                          </p:spTgt>
                                        </p:tgtEl>
                                      </p:cBhvr>
                                    </p:animEffect>
                                  </p:childTnLst>
                                </p:cTn>
                              </p:par>
                              <p:par>
                                <p:cTn id="52" presetID="9" presetClass="entr" presetSubtype="0" fill="hold" nodeType="withEffect">
                                  <p:stCondLst>
                                    <p:cond delay="0"/>
                                  </p:stCondLst>
                                  <p:childTnLst>
                                    <p:set>
                                      <p:cBhvr>
                                        <p:cTn id="53" dur="1" fill="hold">
                                          <p:stCondLst>
                                            <p:cond delay="0"/>
                                          </p:stCondLst>
                                        </p:cTn>
                                        <p:tgtEl>
                                          <p:spTgt spid="41">
                                            <p:txEl>
                                              <p:pRg st="8" end="8"/>
                                            </p:txEl>
                                          </p:spTgt>
                                        </p:tgtEl>
                                        <p:attrNameLst>
                                          <p:attrName>style.visibility</p:attrName>
                                        </p:attrNameLst>
                                      </p:cBhvr>
                                      <p:to>
                                        <p:strVal val="visible"/>
                                      </p:to>
                                    </p:set>
                                    <p:animEffect transition="in" filter="dissolve">
                                      <p:cBhvr>
                                        <p:cTn id="54" dur="500"/>
                                        <p:tgtEl>
                                          <p:spTgt spid="41">
                                            <p:txEl>
                                              <p:pRg st="8" end="8"/>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xit" presetSubtype="0" fill="hold" grpId="1" nodeType="clickEffect">
                                  <p:stCondLst>
                                    <p:cond delay="0"/>
                                  </p:stCondLst>
                                  <p:childTnLst>
                                    <p:animEffect transition="out" filter="dissolve">
                                      <p:cBhvr>
                                        <p:cTn id="58" dur="500"/>
                                        <p:tgtEl>
                                          <p:spTgt spid="61"/>
                                        </p:tgtEl>
                                      </p:cBhvr>
                                    </p:animEffect>
                                    <p:set>
                                      <p:cBhvr>
                                        <p:cTn id="59" dur="1" fill="hold">
                                          <p:stCondLst>
                                            <p:cond delay="499"/>
                                          </p:stCondLst>
                                        </p:cTn>
                                        <p:tgtEl>
                                          <p:spTgt spid="61"/>
                                        </p:tgtEl>
                                        <p:attrNameLst>
                                          <p:attrName>style.visibility</p:attrName>
                                        </p:attrNameLst>
                                      </p:cBhvr>
                                      <p:to>
                                        <p:strVal val="hidden"/>
                                      </p:to>
                                    </p:set>
                                  </p:childTnLst>
                                </p:cTn>
                              </p:par>
                            </p:childTnLst>
                          </p:cTn>
                        </p:par>
                        <p:par>
                          <p:cTn id="60" fill="hold">
                            <p:stCondLst>
                              <p:cond delay="500"/>
                            </p:stCondLst>
                            <p:childTnLst>
                              <p:par>
                                <p:cTn id="61" presetID="9" presetClass="entr" presetSubtype="0" fill="hold" grpId="0" nodeType="after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dissolve">
                                      <p:cBhvr>
                                        <p:cTn id="63" dur="500"/>
                                        <p:tgtEl>
                                          <p:spTgt spid="44"/>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xit" presetSubtype="0" fill="hold" grpId="1" nodeType="clickEffect">
                                  <p:stCondLst>
                                    <p:cond delay="0"/>
                                  </p:stCondLst>
                                  <p:childTnLst>
                                    <p:animEffect transition="out" filter="dissolve">
                                      <p:cBhvr>
                                        <p:cTn id="67" dur="500"/>
                                        <p:tgtEl>
                                          <p:spTgt spid="58"/>
                                        </p:tgtEl>
                                      </p:cBhvr>
                                    </p:animEffect>
                                    <p:set>
                                      <p:cBhvr>
                                        <p:cTn id="68" dur="1" fill="hold">
                                          <p:stCondLst>
                                            <p:cond delay="499"/>
                                          </p:stCondLst>
                                        </p:cTn>
                                        <p:tgtEl>
                                          <p:spTgt spid="58"/>
                                        </p:tgtEl>
                                        <p:attrNameLst>
                                          <p:attrName>style.visibility</p:attrName>
                                        </p:attrNameLst>
                                      </p:cBhvr>
                                      <p:to>
                                        <p:strVal val="hidden"/>
                                      </p:to>
                                    </p:set>
                                  </p:childTnLst>
                                </p:cTn>
                              </p:par>
                            </p:childTnLst>
                          </p:cTn>
                        </p:par>
                        <p:par>
                          <p:cTn id="69" fill="hold">
                            <p:stCondLst>
                              <p:cond delay="500"/>
                            </p:stCondLst>
                            <p:childTnLst>
                              <p:par>
                                <p:cTn id="70" presetID="9" presetClass="entr" presetSubtype="0" fill="hold" grpId="0" nodeType="after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dissolve">
                                      <p:cBhvr>
                                        <p:cTn id="72" dur="500"/>
                                        <p:tgtEl>
                                          <p:spTgt spid="43"/>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xit" presetSubtype="0" fill="hold" grpId="1" nodeType="clickEffect">
                                  <p:stCondLst>
                                    <p:cond delay="0"/>
                                  </p:stCondLst>
                                  <p:childTnLst>
                                    <p:animEffect transition="out" filter="dissolve">
                                      <p:cBhvr>
                                        <p:cTn id="76" dur="500"/>
                                        <p:tgtEl>
                                          <p:spTgt spid="60"/>
                                        </p:tgtEl>
                                      </p:cBhvr>
                                    </p:animEffect>
                                    <p:set>
                                      <p:cBhvr>
                                        <p:cTn id="77" dur="1" fill="hold">
                                          <p:stCondLst>
                                            <p:cond delay="499"/>
                                          </p:stCondLst>
                                        </p:cTn>
                                        <p:tgtEl>
                                          <p:spTgt spid="60"/>
                                        </p:tgtEl>
                                        <p:attrNameLst>
                                          <p:attrName>style.visibility</p:attrName>
                                        </p:attrNameLst>
                                      </p:cBhvr>
                                      <p:to>
                                        <p:strVal val="hidden"/>
                                      </p:to>
                                    </p:set>
                                  </p:childTnLst>
                                </p:cTn>
                              </p:par>
                            </p:childTnLst>
                          </p:cTn>
                        </p:par>
                        <p:par>
                          <p:cTn id="78" fill="hold">
                            <p:stCondLst>
                              <p:cond delay="500"/>
                            </p:stCondLst>
                            <p:childTnLst>
                              <p:par>
                                <p:cTn id="79" presetID="9" presetClass="entr" presetSubtype="0" fill="hold" grpId="0" nodeType="after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dissolve">
                                      <p:cBhvr>
                                        <p:cTn id="8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58" grpId="0" animBg="1"/>
      <p:bldP spid="58" grpId="1" animBg="1"/>
      <p:bldP spid="59" grpId="0" animBg="1"/>
      <p:bldP spid="59" grpId="1" animBg="1"/>
      <p:bldP spid="60" grpId="0" animBg="1"/>
      <p:bldP spid="60" grpId="1" animBg="1"/>
      <p:bldP spid="61" grpId="0" animBg="1"/>
      <p:bldP spid="61"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VNETs and Hybrid</a:t>
            </a:r>
          </a:p>
        </p:txBody>
      </p:sp>
      <p:sp>
        <p:nvSpPr>
          <p:cNvPr id="4" name="Rectangle 3"/>
          <p:cNvSpPr/>
          <p:nvPr/>
        </p:nvSpPr>
        <p:spPr bwMode="auto">
          <a:xfrm rot="5400000">
            <a:off x="4039658" y="2543977"/>
            <a:ext cx="5207622" cy="27320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rot="5400000">
            <a:off x="5888306" y="1215478"/>
            <a:ext cx="1506873" cy="2189821"/>
          </a:xfrm>
          <a:prstGeom prst="rect">
            <a:avLst/>
          </a:prstGeom>
          <a:solidFill>
            <a:srgbClr val="DB47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rot="5400000">
            <a:off x="5888306" y="2814987"/>
            <a:ext cx="1506873" cy="2189821"/>
          </a:xfrm>
          <a:prstGeom prst="rect">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rot="5400000">
            <a:off x="5888307" y="4414495"/>
            <a:ext cx="1506873" cy="2189821"/>
          </a:xfrm>
          <a:prstGeom prst="rect">
            <a:avLst/>
          </a:prstGeom>
          <a:solidFill>
            <a:srgbClr val="488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985" y="1560381"/>
            <a:ext cx="1239825" cy="1239825"/>
          </a:xfrm>
          <a:prstGeom prst="rect">
            <a:avLst/>
          </a:prstGeom>
        </p:spPr>
      </p:pic>
      <p:sp>
        <p:nvSpPr>
          <p:cNvPr id="10" name="TextBox 9"/>
          <p:cNvSpPr txBox="1"/>
          <p:nvPr/>
        </p:nvSpPr>
        <p:spPr>
          <a:xfrm flipH="1">
            <a:off x="150342" y="5902452"/>
            <a:ext cx="2608097"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a:gradFill>
                  <a:gsLst>
                    <a:gs pos="2917">
                      <a:schemeClr val="tx1"/>
                    </a:gs>
                    <a:gs pos="30000">
                      <a:schemeClr val="tx1"/>
                    </a:gs>
                  </a:gsLst>
                  <a:lin ang="5400000" scaled="0"/>
                </a:gradFill>
                <a:latin typeface="+mj-lt"/>
              </a:rPr>
              <a:t>API managers and developers</a:t>
            </a:r>
          </a:p>
        </p:txBody>
      </p:sp>
      <p:sp>
        <p:nvSpPr>
          <p:cNvPr id="11" name="TextBox 10"/>
          <p:cNvSpPr txBox="1"/>
          <p:nvPr/>
        </p:nvSpPr>
        <p:spPr>
          <a:xfrm flipH="1">
            <a:off x="371898" y="2670027"/>
            <a:ext cx="2137149"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a:gradFill>
                  <a:gsLst>
                    <a:gs pos="2917">
                      <a:schemeClr val="tx1"/>
                    </a:gs>
                    <a:gs pos="30000">
                      <a:schemeClr val="tx1"/>
                    </a:gs>
                  </a:gsLst>
                  <a:lin ang="5400000" scaled="0"/>
                </a:gradFill>
                <a:latin typeface="+mj-lt"/>
              </a:rPr>
              <a:t>App developers</a:t>
            </a:r>
          </a:p>
        </p:txBody>
      </p:sp>
      <p:sp>
        <p:nvSpPr>
          <p:cNvPr id="13" name="TextBox 12"/>
          <p:cNvSpPr txBox="1"/>
          <p:nvPr/>
        </p:nvSpPr>
        <p:spPr>
          <a:xfrm flipH="1">
            <a:off x="9765648" y="5435546"/>
            <a:ext cx="2467165"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a:gradFill>
                  <a:gsLst>
                    <a:gs pos="2917">
                      <a:schemeClr val="tx1"/>
                    </a:gs>
                    <a:gs pos="30000">
                      <a:schemeClr val="tx1"/>
                    </a:gs>
                  </a:gsLst>
                  <a:lin ang="5400000" scaled="0"/>
                </a:gradFill>
                <a:latin typeface="+mj-lt"/>
              </a:rPr>
              <a:t>APIs on Azure and outside</a:t>
            </a:r>
          </a:p>
        </p:txBody>
      </p:sp>
      <p:sp>
        <p:nvSpPr>
          <p:cNvPr id="14" name="Down Arrow 13"/>
          <p:cNvSpPr/>
          <p:nvPr/>
        </p:nvSpPr>
        <p:spPr bwMode="auto">
          <a:xfrm rot="16200000">
            <a:off x="2153391" y="5432388"/>
            <a:ext cx="346056" cy="243544"/>
          </a:xfrm>
          <a:prstGeom prst="downArrow">
            <a:avLst/>
          </a:prstGeom>
          <a:solidFill>
            <a:srgbClr val="488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err="1">
              <a:gradFill>
                <a:gsLst>
                  <a:gs pos="0">
                    <a:srgbClr val="FFFFFF"/>
                  </a:gs>
                  <a:gs pos="100000">
                    <a:srgbClr val="FFFFFF"/>
                  </a:gs>
                </a:gsLst>
                <a:lin ang="5400000" scaled="0"/>
              </a:gradFill>
              <a:ea typeface="Segoe UI" pitchFamily="34" charset="0"/>
              <a:cs typeface="Segoe UI" pitchFamily="34" charset="0"/>
            </a:endParaRPr>
          </a:p>
        </p:txBody>
      </p:sp>
      <p:sp>
        <p:nvSpPr>
          <p:cNvPr id="15" name="Down Arrow 14"/>
          <p:cNvSpPr/>
          <p:nvPr/>
        </p:nvSpPr>
        <p:spPr bwMode="auto">
          <a:xfrm rot="16200000">
            <a:off x="2148194" y="2126570"/>
            <a:ext cx="346056" cy="243544"/>
          </a:xfrm>
          <a:prstGeom prst="downArrow">
            <a:avLst/>
          </a:prstGeom>
          <a:solidFill>
            <a:srgbClr val="DB47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036" y="4810229"/>
            <a:ext cx="1277551" cy="1277551"/>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04709" y="4543619"/>
            <a:ext cx="607919" cy="607919"/>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0750" y="3665202"/>
            <a:ext cx="607919" cy="607919"/>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48672" y="4580603"/>
            <a:ext cx="810286" cy="733928"/>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48672" y="2873308"/>
            <a:ext cx="607919" cy="607919"/>
          </a:xfrm>
          <a:prstGeom prst="rect">
            <a:avLst/>
          </a:prstGeom>
        </p:spPr>
      </p:pic>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18524" y="2868252"/>
            <a:ext cx="780288" cy="780288"/>
          </a:xfrm>
          <a:prstGeom prst="rect">
            <a:avLst/>
          </a:prstGeom>
        </p:spPr>
      </p:pic>
      <p:pic>
        <p:nvPicPr>
          <p:cNvPr id="23" name="Picture 22"/>
          <p:cNvPicPr>
            <a:picLocks noChangeAspect="1"/>
          </p:cNvPicPr>
          <p:nvPr/>
        </p:nvPicPr>
        <p:blipFill>
          <a:blip r:embed="rId9">
            <a:duotone>
              <a:srgbClr val="D2D2D2">
                <a:shade val="45000"/>
                <a:satMod val="135000"/>
              </a:srgbClr>
              <a:prstClr val="white"/>
            </a:duotone>
            <a:extLst>
              <a:ext uri="{BEBA8EAE-BF5A-486C-A8C5-ECC9F3942E4B}">
                <a14:imgProps xmlns:a14="http://schemas.microsoft.com/office/drawing/2010/main">
                  <a14:imgLayer r:embed="rId10">
                    <a14:imgEffect>
                      <a14:colorTemperature colorTemp="47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43634" y="3289345"/>
            <a:ext cx="1470573" cy="1470573"/>
          </a:xfrm>
          <a:prstGeom prst="rect">
            <a:avLst/>
          </a:prstGeom>
        </p:spPr>
      </p:pic>
      <p:sp>
        <p:nvSpPr>
          <p:cNvPr id="24" name="TextBox 23"/>
          <p:cNvSpPr txBox="1"/>
          <p:nvPr/>
        </p:nvSpPr>
        <p:spPr>
          <a:xfrm>
            <a:off x="5546831" y="1707722"/>
            <a:ext cx="2189822"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bg1"/>
                </a:solidFill>
              </a:rPr>
              <a:t>Developer portal</a:t>
            </a:r>
          </a:p>
        </p:txBody>
      </p:sp>
      <p:sp>
        <p:nvSpPr>
          <p:cNvPr id="25" name="TextBox 24"/>
          <p:cNvSpPr txBox="1"/>
          <p:nvPr/>
        </p:nvSpPr>
        <p:spPr>
          <a:xfrm>
            <a:off x="5546832" y="4836521"/>
            <a:ext cx="2189821" cy="544765"/>
          </a:xfrm>
          <a:prstGeom prst="rect">
            <a:avLst/>
          </a:prstGeom>
          <a:noFill/>
        </p:spPr>
        <p:txBody>
          <a:bodyPr wrap="square" lIns="182880" tIns="146304" rIns="182880" bIns="146304" rtlCol="0">
            <a:spAutoFit/>
          </a:bodyPr>
          <a:lstStyle/>
          <a:p>
            <a:pPr algn="ctr">
              <a:lnSpc>
                <a:spcPct val="90000"/>
              </a:lnSpc>
              <a:spcAft>
                <a:spcPts val="600"/>
              </a:spcAft>
            </a:pPr>
            <a:r>
              <a:rPr lang="en-US">
                <a:solidFill>
                  <a:schemeClr val="bg1"/>
                </a:solidFill>
              </a:rPr>
              <a:t>Azure portal</a:t>
            </a:r>
            <a:endParaRPr lang="en-US" dirty="0">
              <a:solidFill>
                <a:schemeClr val="bg1"/>
              </a:solidFill>
            </a:endParaRPr>
          </a:p>
        </p:txBody>
      </p:sp>
      <p:sp>
        <p:nvSpPr>
          <p:cNvPr id="26" name="TextBox 25"/>
          <p:cNvSpPr txBox="1"/>
          <p:nvPr/>
        </p:nvSpPr>
        <p:spPr>
          <a:xfrm>
            <a:off x="5546832" y="3268538"/>
            <a:ext cx="2189822"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bg1"/>
                </a:solidFill>
              </a:rPr>
              <a:t>Gateway</a:t>
            </a:r>
          </a:p>
        </p:txBody>
      </p:sp>
      <p:sp>
        <p:nvSpPr>
          <p:cNvPr id="27" name="TextBox 26"/>
          <p:cNvSpPr txBox="1"/>
          <p:nvPr/>
        </p:nvSpPr>
        <p:spPr>
          <a:xfrm flipH="1">
            <a:off x="5546828" y="5527239"/>
            <a:ext cx="2189822"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i="1" dirty="0">
                <a:solidFill>
                  <a:schemeClr val="bg1"/>
                </a:solidFill>
                <a:latin typeface="+mj-lt"/>
              </a:rPr>
              <a:t>Publish</a:t>
            </a:r>
          </a:p>
        </p:txBody>
      </p:sp>
      <p:sp>
        <p:nvSpPr>
          <p:cNvPr id="28" name="TextBox 27"/>
          <p:cNvSpPr txBox="1"/>
          <p:nvPr/>
        </p:nvSpPr>
        <p:spPr>
          <a:xfrm flipH="1">
            <a:off x="5553410" y="3983980"/>
            <a:ext cx="2183241"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i="1" dirty="0">
                <a:solidFill>
                  <a:schemeClr val="bg1"/>
                </a:solidFill>
                <a:latin typeface="+mj-lt"/>
              </a:rPr>
              <a:t>Mediate</a:t>
            </a:r>
          </a:p>
        </p:txBody>
      </p:sp>
      <p:sp>
        <p:nvSpPr>
          <p:cNvPr id="29" name="TextBox 28"/>
          <p:cNvSpPr txBox="1"/>
          <p:nvPr/>
        </p:nvSpPr>
        <p:spPr>
          <a:xfrm flipH="1">
            <a:off x="5546829" y="2411334"/>
            <a:ext cx="2189823"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i="1" dirty="0">
                <a:solidFill>
                  <a:schemeClr val="bg1"/>
                </a:solidFill>
                <a:latin typeface="+mj-lt"/>
              </a:rPr>
              <a:t>Consume</a:t>
            </a:r>
          </a:p>
        </p:txBody>
      </p:sp>
      <p:sp>
        <p:nvSpPr>
          <p:cNvPr id="30" name="Down Arrow 29"/>
          <p:cNvSpPr/>
          <p:nvPr/>
        </p:nvSpPr>
        <p:spPr bwMode="auto">
          <a:xfrm rot="16200000">
            <a:off x="9377489" y="3803733"/>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9" name="Picture 3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59154" y="872609"/>
            <a:ext cx="645124" cy="645124"/>
          </a:xfrm>
          <a:prstGeom prst="rect">
            <a:avLst/>
          </a:prstGeom>
        </p:spPr>
      </p:pic>
      <p:sp>
        <p:nvSpPr>
          <p:cNvPr id="46" name="Down Arrow 45"/>
          <p:cNvSpPr/>
          <p:nvPr/>
        </p:nvSpPr>
        <p:spPr bwMode="auto">
          <a:xfrm rot="16200000">
            <a:off x="2148194" y="3753100"/>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TextBox 46"/>
          <p:cNvSpPr txBox="1"/>
          <p:nvPr/>
        </p:nvSpPr>
        <p:spPr>
          <a:xfrm flipH="1">
            <a:off x="289946" y="4380896"/>
            <a:ext cx="2448393"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a:gradFill>
                  <a:gsLst>
                    <a:gs pos="2917">
                      <a:schemeClr val="tx1"/>
                    </a:gs>
                    <a:gs pos="30000">
                      <a:schemeClr val="tx1"/>
                    </a:gs>
                  </a:gsLst>
                  <a:lin ang="5400000" scaled="0"/>
                </a:gradFill>
                <a:latin typeface="+mj-lt"/>
              </a:rPr>
              <a:t>1</a:t>
            </a:r>
            <a:r>
              <a:rPr lang="en-US" sz="1400" baseline="30000">
                <a:gradFill>
                  <a:gsLst>
                    <a:gs pos="2917">
                      <a:schemeClr val="tx1"/>
                    </a:gs>
                    <a:gs pos="30000">
                      <a:schemeClr val="tx1"/>
                    </a:gs>
                  </a:gsLst>
                  <a:lin ang="5400000" scaled="0"/>
                </a:gradFill>
                <a:latin typeface="+mj-lt"/>
              </a:rPr>
              <a:t>st</a:t>
            </a:r>
            <a:r>
              <a:rPr lang="en-US" sz="1400">
                <a:gradFill>
                  <a:gsLst>
                    <a:gs pos="2917">
                      <a:schemeClr val="tx1"/>
                    </a:gs>
                    <a:gs pos="30000">
                      <a:schemeClr val="tx1"/>
                    </a:gs>
                  </a:gsLst>
                  <a:lin ang="5400000" scaled="0"/>
                </a:gradFill>
                <a:latin typeface="+mj-lt"/>
              </a:rPr>
              <a:t> and 3</a:t>
            </a:r>
            <a:r>
              <a:rPr lang="en-US" sz="1400" baseline="30000">
                <a:gradFill>
                  <a:gsLst>
                    <a:gs pos="2917">
                      <a:schemeClr val="tx1"/>
                    </a:gs>
                    <a:gs pos="30000">
                      <a:schemeClr val="tx1"/>
                    </a:gs>
                  </a:gsLst>
                  <a:lin ang="5400000" scaled="0"/>
                </a:gradFill>
                <a:latin typeface="+mj-lt"/>
              </a:rPr>
              <a:t>rd</a:t>
            </a:r>
            <a:r>
              <a:rPr lang="en-US" sz="1400">
                <a:gradFill>
                  <a:gsLst>
                    <a:gs pos="2917">
                      <a:schemeClr val="tx1"/>
                    </a:gs>
                    <a:gs pos="30000">
                      <a:schemeClr val="tx1"/>
                    </a:gs>
                  </a:gsLst>
                  <a:lin ang="5400000" scaled="0"/>
                </a:gradFill>
                <a:latin typeface="+mj-lt"/>
              </a:rPr>
              <a:t> party apps</a:t>
            </a:r>
          </a:p>
        </p:txBody>
      </p:sp>
      <p:pic>
        <p:nvPicPr>
          <p:cNvPr id="48" name="Picture 4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48941" y="3178177"/>
            <a:ext cx="1378005" cy="1378005"/>
          </a:xfrm>
          <a:prstGeom prst="rect">
            <a:avLst/>
          </a:prstGeom>
        </p:spPr>
      </p:pic>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95308" y="3651692"/>
            <a:ext cx="607919" cy="607919"/>
          </a:xfrm>
          <a:prstGeom prst="rect">
            <a:avLst/>
          </a:prstGeom>
        </p:spPr>
      </p:pic>
      <p:sp>
        <p:nvSpPr>
          <p:cNvPr id="32" name="TextBox 31"/>
          <p:cNvSpPr txBox="1"/>
          <p:nvPr/>
        </p:nvSpPr>
        <p:spPr>
          <a:xfrm flipH="1">
            <a:off x="10036033" y="2877211"/>
            <a:ext cx="848103"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1">
                <a:solidFill>
                  <a:srgbClr val="0179D6"/>
                </a:solidFill>
                <a:latin typeface="+mj-lt"/>
              </a:rPr>
              <a:t>VNET</a:t>
            </a:r>
            <a:endParaRPr lang="en-US" sz="1400" b="1" dirty="0">
              <a:solidFill>
                <a:srgbClr val="0179D6"/>
              </a:solidFill>
              <a:latin typeface="+mj-lt"/>
            </a:endParaRPr>
          </a:p>
        </p:txBody>
      </p:sp>
      <p:sp>
        <p:nvSpPr>
          <p:cNvPr id="33" name="Rectangle 32"/>
          <p:cNvSpPr/>
          <p:nvPr/>
        </p:nvSpPr>
        <p:spPr bwMode="auto">
          <a:xfrm>
            <a:off x="9754780" y="2925991"/>
            <a:ext cx="992938" cy="1944269"/>
          </a:xfrm>
          <a:prstGeom prst="rect">
            <a:avLst/>
          </a:prstGeom>
          <a:noFill/>
          <a:ln w="28575">
            <a:solidFill>
              <a:srgbClr val="0179D6"/>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4745192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24"/>
                                        </p:tgtEl>
                                      </p:cBhvr>
                                    </p:animEffect>
                                    <p:set>
                                      <p:cBhvr>
                                        <p:cTn id="19" dur="1" fill="hold">
                                          <p:stCondLst>
                                            <p:cond delay="499"/>
                                          </p:stCondLst>
                                        </p:cTn>
                                        <p:tgtEl>
                                          <p:spTgt spid="24"/>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29"/>
                                        </p:tgtEl>
                                      </p:cBhvr>
                                    </p:animEffect>
                                    <p:set>
                                      <p:cBhvr>
                                        <p:cTn id="22" dur="1" fill="hold">
                                          <p:stCondLst>
                                            <p:cond delay="499"/>
                                          </p:stCondLst>
                                        </p:cTn>
                                        <p:tgtEl>
                                          <p:spTgt spid="29"/>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par>
                                <p:cTn id="26" presetID="9" presetClass="exit" presetSubtype="0" fill="hold" grpId="0" nodeType="withEffect">
                                  <p:stCondLst>
                                    <p:cond delay="0"/>
                                  </p:stCondLst>
                                  <p:childTnLst>
                                    <p:animEffect transition="out" filter="dissolve">
                                      <p:cBhvr>
                                        <p:cTn id="27" dur="500"/>
                                        <p:tgtEl>
                                          <p:spTgt spid="10"/>
                                        </p:tgtEl>
                                      </p:cBhvr>
                                    </p:animEffect>
                                    <p:set>
                                      <p:cBhvr>
                                        <p:cTn id="28" dur="1" fill="hold">
                                          <p:stCondLst>
                                            <p:cond delay="499"/>
                                          </p:stCondLst>
                                        </p:cTn>
                                        <p:tgtEl>
                                          <p:spTgt spid="10"/>
                                        </p:tgtEl>
                                        <p:attrNameLst>
                                          <p:attrName>style.visibility</p:attrName>
                                        </p:attrNameLst>
                                      </p:cBhvr>
                                      <p:to>
                                        <p:strVal val="hidden"/>
                                      </p:to>
                                    </p:set>
                                  </p:childTnLst>
                                </p:cTn>
                              </p:par>
                              <p:par>
                                <p:cTn id="29" presetID="9" presetClass="exit" presetSubtype="0" fill="hold" grpId="0" nodeType="withEffect">
                                  <p:stCondLst>
                                    <p:cond delay="0"/>
                                  </p:stCondLst>
                                  <p:childTnLst>
                                    <p:animEffect transition="out" filter="dissolve">
                                      <p:cBhvr>
                                        <p:cTn id="30" dur="500"/>
                                        <p:tgtEl>
                                          <p:spTgt spid="14"/>
                                        </p:tgtEl>
                                      </p:cBhvr>
                                    </p:animEffect>
                                    <p:set>
                                      <p:cBhvr>
                                        <p:cTn id="31" dur="1" fill="hold">
                                          <p:stCondLst>
                                            <p:cond delay="499"/>
                                          </p:stCondLst>
                                        </p:cTn>
                                        <p:tgtEl>
                                          <p:spTgt spid="14"/>
                                        </p:tgtEl>
                                        <p:attrNameLst>
                                          <p:attrName>style.visibility</p:attrName>
                                        </p:attrNameLst>
                                      </p:cBhvr>
                                      <p:to>
                                        <p:strVal val="hidden"/>
                                      </p:to>
                                    </p:set>
                                  </p:childTnLst>
                                </p:cTn>
                              </p:par>
                              <p:par>
                                <p:cTn id="32" presetID="9" presetClass="exit" presetSubtype="0" fill="hold" nodeType="withEffect">
                                  <p:stCondLst>
                                    <p:cond delay="0"/>
                                  </p:stCondLst>
                                  <p:childTnLst>
                                    <p:animEffect transition="out" filter="dissolve">
                                      <p:cBhvr>
                                        <p:cTn id="33" dur="500"/>
                                        <p:tgtEl>
                                          <p:spTgt spid="16"/>
                                        </p:tgtEl>
                                      </p:cBhvr>
                                    </p:animEffect>
                                    <p:set>
                                      <p:cBhvr>
                                        <p:cTn id="34" dur="1" fill="hold">
                                          <p:stCondLst>
                                            <p:cond delay="499"/>
                                          </p:stCondLst>
                                        </p:cTn>
                                        <p:tgtEl>
                                          <p:spTgt spid="16"/>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25"/>
                                        </p:tgtEl>
                                      </p:cBhvr>
                                    </p:animEffect>
                                    <p:set>
                                      <p:cBhvr>
                                        <p:cTn id="37" dur="1" fill="hold">
                                          <p:stCondLst>
                                            <p:cond delay="499"/>
                                          </p:stCondLst>
                                        </p:cTn>
                                        <p:tgtEl>
                                          <p:spTgt spid="25"/>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27"/>
                                        </p:tgtEl>
                                      </p:cBhvr>
                                    </p:animEffect>
                                    <p:set>
                                      <p:cBhvr>
                                        <p:cTn id="40" dur="1" fill="hold">
                                          <p:stCondLst>
                                            <p:cond delay="499"/>
                                          </p:stCondLst>
                                        </p:cTn>
                                        <p:tgtEl>
                                          <p:spTgt spid="2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9" presetClass="exit" presetSubtype="0" fill="hold" grpId="0" nodeType="clickEffect">
                                  <p:stCondLst>
                                    <p:cond delay="0"/>
                                  </p:stCondLst>
                                  <p:childTnLst>
                                    <p:animEffect transition="out" filter="dissolve">
                                      <p:cBhvr>
                                        <p:cTn id="44" dur="500"/>
                                        <p:tgtEl>
                                          <p:spTgt spid="13"/>
                                        </p:tgtEl>
                                      </p:cBhvr>
                                    </p:animEffect>
                                    <p:set>
                                      <p:cBhvr>
                                        <p:cTn id="45" dur="1" fill="hold">
                                          <p:stCondLst>
                                            <p:cond delay="499"/>
                                          </p:stCondLst>
                                        </p:cTn>
                                        <p:tgtEl>
                                          <p:spTgt spid="13"/>
                                        </p:tgtEl>
                                        <p:attrNameLst>
                                          <p:attrName>style.visibility</p:attrName>
                                        </p:attrNameLst>
                                      </p:cBhvr>
                                      <p:to>
                                        <p:strVal val="hidden"/>
                                      </p:to>
                                    </p:set>
                                  </p:childTnLst>
                                </p:cTn>
                              </p:par>
                              <p:par>
                                <p:cTn id="46" presetID="9" presetClass="exit" presetSubtype="0" fill="hold" nodeType="withEffect">
                                  <p:stCondLst>
                                    <p:cond delay="0"/>
                                  </p:stCondLst>
                                  <p:childTnLst>
                                    <p:animEffect transition="out" filter="dissolv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par>
                                <p:cTn id="49" presetID="9" presetClass="exit" presetSubtype="0" fill="hold" nodeType="withEffect">
                                  <p:stCondLst>
                                    <p:cond delay="0"/>
                                  </p:stCondLst>
                                  <p:childTnLst>
                                    <p:animEffect transition="out" filter="dissolve">
                                      <p:cBhvr>
                                        <p:cTn id="50" dur="500"/>
                                        <p:tgtEl>
                                          <p:spTgt spid="19"/>
                                        </p:tgtEl>
                                      </p:cBhvr>
                                    </p:animEffect>
                                    <p:set>
                                      <p:cBhvr>
                                        <p:cTn id="51" dur="1" fill="hold">
                                          <p:stCondLst>
                                            <p:cond delay="499"/>
                                          </p:stCondLst>
                                        </p:cTn>
                                        <p:tgtEl>
                                          <p:spTgt spid="19"/>
                                        </p:tgtEl>
                                        <p:attrNameLst>
                                          <p:attrName>style.visibility</p:attrName>
                                        </p:attrNameLst>
                                      </p:cBhvr>
                                      <p:to>
                                        <p:strVal val="hidden"/>
                                      </p:to>
                                    </p:set>
                                  </p:childTnLst>
                                </p:cTn>
                              </p:par>
                              <p:par>
                                <p:cTn id="52" presetID="9" presetClass="exit" presetSubtype="0" fill="hold" nodeType="withEffect">
                                  <p:stCondLst>
                                    <p:cond delay="0"/>
                                  </p:stCondLst>
                                  <p:childTnLst>
                                    <p:animEffect transition="out" filter="dissolve">
                                      <p:cBhvr>
                                        <p:cTn id="53" dur="500"/>
                                        <p:tgtEl>
                                          <p:spTgt spid="20"/>
                                        </p:tgtEl>
                                      </p:cBhvr>
                                    </p:animEffect>
                                    <p:set>
                                      <p:cBhvr>
                                        <p:cTn id="54" dur="1" fill="hold">
                                          <p:stCondLst>
                                            <p:cond delay="499"/>
                                          </p:stCondLst>
                                        </p:cTn>
                                        <p:tgtEl>
                                          <p:spTgt spid="20"/>
                                        </p:tgtEl>
                                        <p:attrNameLst>
                                          <p:attrName>style.visibility</p:attrName>
                                        </p:attrNameLst>
                                      </p:cBhvr>
                                      <p:to>
                                        <p:strVal val="hidden"/>
                                      </p:to>
                                    </p:set>
                                  </p:childTnLst>
                                </p:cTn>
                              </p:par>
                              <p:par>
                                <p:cTn id="55" presetID="9" presetClass="exit" presetSubtype="0" fill="hold" nodeType="withEffect">
                                  <p:stCondLst>
                                    <p:cond delay="0"/>
                                  </p:stCondLst>
                                  <p:childTnLst>
                                    <p:animEffect transition="out" filter="dissolve">
                                      <p:cBhvr>
                                        <p:cTn id="56" dur="500"/>
                                        <p:tgtEl>
                                          <p:spTgt spid="21"/>
                                        </p:tgtEl>
                                      </p:cBhvr>
                                    </p:animEffect>
                                    <p:set>
                                      <p:cBhvr>
                                        <p:cTn id="57" dur="1" fill="hold">
                                          <p:stCondLst>
                                            <p:cond delay="499"/>
                                          </p:stCondLst>
                                        </p:cTn>
                                        <p:tgtEl>
                                          <p:spTgt spid="21"/>
                                        </p:tgtEl>
                                        <p:attrNameLst>
                                          <p:attrName>style.visibility</p:attrName>
                                        </p:attrNameLst>
                                      </p:cBhvr>
                                      <p:to>
                                        <p:strVal val="hidden"/>
                                      </p:to>
                                    </p:set>
                                  </p:childTnLst>
                                </p:cTn>
                              </p:par>
                              <p:par>
                                <p:cTn id="58" presetID="9" presetClass="exit" presetSubtype="0" fill="hold" nodeType="withEffect">
                                  <p:stCondLst>
                                    <p:cond delay="0"/>
                                  </p:stCondLst>
                                  <p:childTnLst>
                                    <p:animEffect transition="out" filter="dissolve">
                                      <p:cBhvr>
                                        <p:cTn id="59" dur="500"/>
                                        <p:tgtEl>
                                          <p:spTgt spid="22"/>
                                        </p:tgtEl>
                                      </p:cBhvr>
                                    </p:animEffect>
                                    <p:set>
                                      <p:cBhvr>
                                        <p:cTn id="60" dur="1" fill="hold">
                                          <p:stCondLst>
                                            <p:cond delay="499"/>
                                          </p:stCondLst>
                                        </p:cTn>
                                        <p:tgtEl>
                                          <p:spTgt spid="22"/>
                                        </p:tgtEl>
                                        <p:attrNameLst>
                                          <p:attrName>style.visibility</p:attrName>
                                        </p:attrNameLst>
                                      </p:cBhvr>
                                      <p:to>
                                        <p:strVal val="hidden"/>
                                      </p:to>
                                    </p:set>
                                  </p:childTnLst>
                                </p:cTn>
                              </p:par>
                              <p:par>
                                <p:cTn id="61" presetID="9" presetClass="exit" presetSubtype="0" fill="hold" nodeType="withEffect">
                                  <p:stCondLst>
                                    <p:cond delay="0"/>
                                  </p:stCondLst>
                                  <p:childTnLst>
                                    <p:animEffect transition="out" filter="dissolve">
                                      <p:cBhvr>
                                        <p:cTn id="62" dur="500"/>
                                        <p:tgtEl>
                                          <p:spTgt spid="23"/>
                                        </p:tgtEl>
                                      </p:cBhvr>
                                    </p:animEffect>
                                    <p:set>
                                      <p:cBhvr>
                                        <p:cTn id="63" dur="1" fill="hold">
                                          <p:stCondLst>
                                            <p:cond delay="499"/>
                                          </p:stCondLst>
                                        </p:cTn>
                                        <p:tgtEl>
                                          <p:spTgt spid="23"/>
                                        </p:tgtEl>
                                        <p:attrNameLst>
                                          <p:attrName>style.visibility</p:attrName>
                                        </p:attrNameLst>
                                      </p:cBhvr>
                                      <p:to>
                                        <p:strVal val="hidden"/>
                                      </p:to>
                                    </p:set>
                                  </p:childTnLst>
                                </p:cTn>
                              </p:par>
                            </p:childTnLst>
                          </p:cTn>
                        </p:par>
                        <p:par>
                          <p:cTn id="64" fill="hold">
                            <p:stCondLst>
                              <p:cond delay="500"/>
                            </p:stCondLst>
                            <p:childTnLst>
                              <p:par>
                                <p:cTn id="65" presetID="9" presetClass="entr" presetSubtype="0" fill="hold" nodeType="after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dissolve">
                                      <p:cBhvr>
                                        <p:cTn id="67" dur="500"/>
                                        <p:tgtEl>
                                          <p:spTgt spid="35"/>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dissolve">
                                      <p:cBhvr>
                                        <p:cTn id="70" dur="500"/>
                                        <p:tgtEl>
                                          <p:spTgt spid="32"/>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dissolve">
                                      <p:cBhvr>
                                        <p:cTn id="7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0" grpId="0"/>
      <p:bldP spid="11" grpId="0"/>
      <p:bldP spid="13" grpId="0"/>
      <p:bldP spid="14" grpId="0" animBg="1"/>
      <p:bldP spid="15" grpId="0" animBg="1"/>
      <p:bldP spid="24" grpId="0"/>
      <p:bldP spid="25" grpId="0"/>
      <p:bldP spid="27" grpId="0"/>
      <p:bldP spid="29" grpId="0"/>
      <p:bldP spid="32" grpId="0"/>
      <p:bldP spid="3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val 26"/>
          <p:cNvSpPr/>
          <p:nvPr/>
        </p:nvSpPr>
        <p:spPr bwMode="auto">
          <a:xfrm>
            <a:off x="4926631" y="3165223"/>
            <a:ext cx="1450427" cy="14504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a:t>What’s in common?</a:t>
            </a:r>
          </a:p>
        </p:txBody>
      </p:sp>
      <p:grpSp>
        <p:nvGrpSpPr>
          <p:cNvPr id="10" name="Group 9"/>
          <p:cNvGrpSpPr/>
          <p:nvPr/>
        </p:nvGrpSpPr>
        <p:grpSpPr>
          <a:xfrm>
            <a:off x="3278700" y="2288627"/>
            <a:ext cx="1450427" cy="1450427"/>
            <a:chOff x="1481959" y="1849821"/>
            <a:chExt cx="1450427" cy="1450427"/>
          </a:xfrm>
        </p:grpSpPr>
        <p:sp>
          <p:nvSpPr>
            <p:cNvPr id="4" name="Oval 3"/>
            <p:cNvSpPr/>
            <p:nvPr/>
          </p:nvSpPr>
          <p:spPr bwMode="auto">
            <a:xfrm>
              <a:off x="1481959" y="1849821"/>
              <a:ext cx="1450427" cy="1450427"/>
            </a:xfrm>
            <a:prstGeom prst="ellipse">
              <a:avLst/>
            </a:prstGeom>
            <a:solidFill>
              <a:srgbClr val="DB32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1717134" y="2316501"/>
              <a:ext cx="980076" cy="517065"/>
            </a:xfrm>
            <a:prstGeom prst="rect">
              <a:avLst/>
            </a:prstGeom>
            <a:noFill/>
          </p:spPr>
          <p:txBody>
            <a:bodyPr wrap="none" lIns="182880" tIns="146304" rIns="182880" bIns="146304" rtlCol="0">
              <a:spAutoFit/>
            </a:bodyPr>
            <a:lstStyle/>
            <a:p>
              <a:pPr>
                <a:lnSpc>
                  <a:spcPct val="90000"/>
                </a:lnSpc>
                <a:spcAft>
                  <a:spcPts val="600"/>
                </a:spcAft>
              </a:pPr>
              <a:r>
                <a:rPr lang="en-US" sz="1600">
                  <a:solidFill>
                    <a:schemeClr val="bg1"/>
                  </a:solidFill>
                </a:rPr>
                <a:t>Mobile</a:t>
              </a:r>
              <a:endParaRPr lang="en-US" sz="1600" err="1">
                <a:solidFill>
                  <a:schemeClr val="bg1"/>
                </a:solidFill>
              </a:endParaRPr>
            </a:p>
          </p:txBody>
        </p:sp>
      </p:grpSp>
      <p:grpSp>
        <p:nvGrpSpPr>
          <p:cNvPr id="11" name="Group 10"/>
          <p:cNvGrpSpPr/>
          <p:nvPr/>
        </p:nvGrpSpPr>
        <p:grpSpPr>
          <a:xfrm>
            <a:off x="3267944" y="4087157"/>
            <a:ext cx="1450427" cy="1450427"/>
            <a:chOff x="1481959" y="1849821"/>
            <a:chExt cx="1450427" cy="1450427"/>
          </a:xfrm>
        </p:grpSpPr>
        <p:sp>
          <p:nvSpPr>
            <p:cNvPr id="12" name="Oval 11"/>
            <p:cNvSpPr/>
            <p:nvPr/>
          </p:nvSpPr>
          <p:spPr bwMode="auto">
            <a:xfrm>
              <a:off x="1481959" y="1849821"/>
              <a:ext cx="1450427" cy="1450427"/>
            </a:xfrm>
            <a:prstGeom prst="ellipse">
              <a:avLst/>
            </a:prstGeom>
            <a:solidFill>
              <a:srgbClr val="488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1527178" y="2167230"/>
              <a:ext cx="1359988" cy="815608"/>
            </a:xfrm>
            <a:prstGeom prst="rect">
              <a:avLst/>
            </a:prstGeom>
            <a:noFill/>
          </p:spPr>
          <p:txBody>
            <a:bodyPr wrap="none" lIns="182880" tIns="146304" rIns="182880" bIns="146304" rtlCol="0">
              <a:spAutoFit/>
            </a:bodyPr>
            <a:lstStyle/>
            <a:p>
              <a:pPr algn="ctr">
                <a:lnSpc>
                  <a:spcPct val="90000"/>
                </a:lnSpc>
                <a:spcAft>
                  <a:spcPts val="600"/>
                </a:spcAft>
              </a:pPr>
              <a:r>
                <a:rPr lang="en-US" sz="1600">
                  <a:solidFill>
                    <a:schemeClr val="bg1"/>
                  </a:solidFill>
                </a:rPr>
                <a:t>Cloud</a:t>
              </a:r>
            </a:p>
            <a:p>
              <a:pPr algn="ctr">
                <a:lnSpc>
                  <a:spcPct val="90000"/>
                </a:lnSpc>
                <a:spcAft>
                  <a:spcPts val="600"/>
                </a:spcAft>
              </a:pPr>
              <a:r>
                <a:rPr lang="en-US" sz="1600">
                  <a:solidFill>
                    <a:schemeClr val="bg1"/>
                  </a:solidFill>
                </a:rPr>
                <a:t>Computing</a:t>
              </a:r>
            </a:p>
          </p:txBody>
        </p:sp>
      </p:grpSp>
      <p:grpSp>
        <p:nvGrpSpPr>
          <p:cNvPr id="14" name="Group 13"/>
          <p:cNvGrpSpPr/>
          <p:nvPr/>
        </p:nvGrpSpPr>
        <p:grpSpPr>
          <a:xfrm>
            <a:off x="4926632" y="1406788"/>
            <a:ext cx="1450427" cy="1450427"/>
            <a:chOff x="1481957" y="1825670"/>
            <a:chExt cx="1450427" cy="1450427"/>
          </a:xfrm>
        </p:grpSpPr>
        <p:sp>
          <p:nvSpPr>
            <p:cNvPr id="15" name="Oval 14"/>
            <p:cNvSpPr/>
            <p:nvPr/>
          </p:nvSpPr>
          <p:spPr bwMode="auto">
            <a:xfrm>
              <a:off x="1481957" y="1825670"/>
              <a:ext cx="1450427" cy="1450427"/>
            </a:xfrm>
            <a:prstGeom prst="ellipse">
              <a:avLst/>
            </a:prstGeom>
            <a:solidFill>
              <a:srgbClr val="F4C2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p:cNvSpPr txBox="1"/>
            <p:nvPr/>
          </p:nvSpPr>
          <p:spPr>
            <a:xfrm>
              <a:off x="1679463" y="1993809"/>
              <a:ext cx="1055417" cy="1114151"/>
            </a:xfrm>
            <a:prstGeom prst="rect">
              <a:avLst/>
            </a:prstGeom>
            <a:noFill/>
          </p:spPr>
          <p:txBody>
            <a:bodyPr wrap="none" lIns="182880" tIns="146304" rIns="182880" bIns="146304" rtlCol="0">
              <a:spAutoFit/>
            </a:bodyPr>
            <a:lstStyle/>
            <a:p>
              <a:pPr algn="ctr">
                <a:lnSpc>
                  <a:spcPct val="90000"/>
                </a:lnSpc>
                <a:spcAft>
                  <a:spcPts val="600"/>
                </a:spcAft>
              </a:pPr>
              <a:r>
                <a:rPr lang="en-US" sz="1600">
                  <a:solidFill>
                    <a:schemeClr val="bg1"/>
                  </a:solidFill>
                </a:rPr>
                <a:t>Internet</a:t>
              </a:r>
            </a:p>
            <a:p>
              <a:pPr algn="ctr">
                <a:lnSpc>
                  <a:spcPct val="90000"/>
                </a:lnSpc>
                <a:spcAft>
                  <a:spcPts val="600"/>
                </a:spcAft>
              </a:pPr>
              <a:r>
                <a:rPr lang="en-US" sz="1600">
                  <a:solidFill>
                    <a:schemeClr val="bg1"/>
                  </a:solidFill>
                </a:rPr>
                <a:t>of</a:t>
              </a:r>
            </a:p>
            <a:p>
              <a:pPr algn="ctr">
                <a:lnSpc>
                  <a:spcPct val="90000"/>
                </a:lnSpc>
                <a:spcAft>
                  <a:spcPts val="600"/>
                </a:spcAft>
              </a:pPr>
              <a:r>
                <a:rPr lang="en-US" sz="1600">
                  <a:solidFill>
                    <a:schemeClr val="bg1"/>
                  </a:solidFill>
                </a:rPr>
                <a:t>Things</a:t>
              </a:r>
            </a:p>
          </p:txBody>
        </p:sp>
      </p:grpSp>
      <p:grpSp>
        <p:nvGrpSpPr>
          <p:cNvPr id="17" name="Group 16"/>
          <p:cNvGrpSpPr/>
          <p:nvPr/>
        </p:nvGrpSpPr>
        <p:grpSpPr>
          <a:xfrm>
            <a:off x="6494878" y="2288625"/>
            <a:ext cx="1450427" cy="1450427"/>
            <a:chOff x="1481957" y="1825669"/>
            <a:chExt cx="1450427" cy="1450427"/>
          </a:xfrm>
        </p:grpSpPr>
        <p:sp>
          <p:nvSpPr>
            <p:cNvPr id="18" name="Oval 17"/>
            <p:cNvSpPr/>
            <p:nvPr/>
          </p:nvSpPr>
          <p:spPr bwMode="auto">
            <a:xfrm>
              <a:off x="1481957" y="1825669"/>
              <a:ext cx="1450427" cy="1450427"/>
            </a:xfrm>
            <a:prstGeom prst="ellipse">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p:cNvSpPr txBox="1"/>
            <p:nvPr/>
          </p:nvSpPr>
          <p:spPr>
            <a:xfrm>
              <a:off x="1641886" y="2143079"/>
              <a:ext cx="1130567" cy="815608"/>
            </a:xfrm>
            <a:prstGeom prst="rect">
              <a:avLst/>
            </a:prstGeom>
            <a:noFill/>
          </p:spPr>
          <p:txBody>
            <a:bodyPr wrap="none" lIns="182880" tIns="146304" rIns="182880" bIns="146304" rtlCol="0">
              <a:spAutoFit/>
            </a:bodyPr>
            <a:lstStyle/>
            <a:p>
              <a:pPr algn="ctr">
                <a:lnSpc>
                  <a:spcPct val="90000"/>
                </a:lnSpc>
                <a:spcAft>
                  <a:spcPts val="600"/>
                </a:spcAft>
              </a:pPr>
              <a:r>
                <a:rPr lang="en-US" sz="1600">
                  <a:solidFill>
                    <a:schemeClr val="bg1"/>
                  </a:solidFill>
                </a:rPr>
                <a:t>Machine</a:t>
              </a:r>
            </a:p>
            <a:p>
              <a:pPr algn="ctr">
                <a:lnSpc>
                  <a:spcPct val="90000"/>
                </a:lnSpc>
                <a:spcAft>
                  <a:spcPts val="600"/>
                </a:spcAft>
              </a:pPr>
              <a:r>
                <a:rPr lang="en-US" sz="1600">
                  <a:solidFill>
                    <a:schemeClr val="bg1"/>
                  </a:solidFill>
                </a:rPr>
                <a:t>Learning</a:t>
              </a:r>
            </a:p>
          </p:txBody>
        </p:sp>
      </p:grpSp>
      <p:grpSp>
        <p:nvGrpSpPr>
          <p:cNvPr id="20" name="Group 19"/>
          <p:cNvGrpSpPr/>
          <p:nvPr/>
        </p:nvGrpSpPr>
        <p:grpSpPr>
          <a:xfrm>
            <a:off x="6494878" y="4087156"/>
            <a:ext cx="1450427" cy="1450427"/>
            <a:chOff x="1481957" y="1825670"/>
            <a:chExt cx="1450427" cy="1450427"/>
          </a:xfrm>
        </p:grpSpPr>
        <p:sp>
          <p:nvSpPr>
            <p:cNvPr id="21" name="Oval 20"/>
            <p:cNvSpPr/>
            <p:nvPr/>
          </p:nvSpPr>
          <p:spPr bwMode="auto">
            <a:xfrm>
              <a:off x="1481957" y="1825670"/>
              <a:ext cx="1450427" cy="1450427"/>
            </a:xfrm>
            <a:prstGeom prst="ellipse">
              <a:avLst/>
            </a:prstGeom>
            <a:solidFill>
              <a:srgbClr val="6565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p:cNvSpPr txBox="1"/>
            <p:nvPr/>
          </p:nvSpPr>
          <p:spPr>
            <a:xfrm>
              <a:off x="1638330" y="1993809"/>
              <a:ext cx="1137684" cy="1114151"/>
            </a:xfrm>
            <a:prstGeom prst="rect">
              <a:avLst/>
            </a:prstGeom>
            <a:noFill/>
          </p:spPr>
          <p:txBody>
            <a:bodyPr wrap="none" lIns="182880" tIns="146304" rIns="182880" bIns="146304" rtlCol="0">
              <a:spAutoFit/>
            </a:bodyPr>
            <a:lstStyle/>
            <a:p>
              <a:pPr algn="ctr">
                <a:lnSpc>
                  <a:spcPct val="90000"/>
                </a:lnSpc>
                <a:spcAft>
                  <a:spcPts val="600"/>
                </a:spcAft>
              </a:pPr>
              <a:r>
                <a:rPr lang="en-US" sz="1600">
                  <a:solidFill>
                    <a:schemeClr val="bg1"/>
                  </a:solidFill>
                </a:rPr>
                <a:t>Software</a:t>
              </a:r>
            </a:p>
            <a:p>
              <a:pPr algn="ctr">
                <a:lnSpc>
                  <a:spcPct val="90000"/>
                </a:lnSpc>
                <a:spcAft>
                  <a:spcPts val="600"/>
                </a:spcAft>
              </a:pPr>
              <a:r>
                <a:rPr lang="en-US" sz="1600">
                  <a:solidFill>
                    <a:schemeClr val="bg1"/>
                  </a:solidFill>
                </a:rPr>
                <a:t>as a</a:t>
              </a:r>
            </a:p>
            <a:p>
              <a:pPr algn="ctr">
                <a:lnSpc>
                  <a:spcPct val="90000"/>
                </a:lnSpc>
                <a:spcAft>
                  <a:spcPts val="600"/>
                </a:spcAft>
              </a:pPr>
              <a:r>
                <a:rPr lang="en-US" sz="1600">
                  <a:solidFill>
                    <a:schemeClr val="bg1"/>
                  </a:solidFill>
                </a:rPr>
                <a:t>Service</a:t>
              </a:r>
            </a:p>
          </p:txBody>
        </p:sp>
      </p:grpSp>
      <p:grpSp>
        <p:nvGrpSpPr>
          <p:cNvPr id="23" name="Group 22"/>
          <p:cNvGrpSpPr/>
          <p:nvPr/>
        </p:nvGrpSpPr>
        <p:grpSpPr>
          <a:xfrm>
            <a:off x="4881412" y="4999287"/>
            <a:ext cx="1450427" cy="1450427"/>
            <a:chOff x="1481957" y="1825670"/>
            <a:chExt cx="1450427" cy="1450427"/>
          </a:xfrm>
        </p:grpSpPr>
        <p:sp>
          <p:nvSpPr>
            <p:cNvPr id="24" name="Oval 23"/>
            <p:cNvSpPr/>
            <p:nvPr/>
          </p:nvSpPr>
          <p:spPr bwMode="auto">
            <a:xfrm>
              <a:off x="1481957" y="1825670"/>
              <a:ext cx="1450427" cy="1450427"/>
            </a:xfrm>
            <a:prstGeom prst="ellipse">
              <a:avLst/>
            </a:prstGeom>
            <a:solidFill>
              <a:srgbClr val="00968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p:cNvSpPr txBox="1"/>
            <p:nvPr/>
          </p:nvSpPr>
          <p:spPr>
            <a:xfrm>
              <a:off x="1557280" y="2292350"/>
              <a:ext cx="1299779" cy="517065"/>
            </a:xfrm>
            <a:prstGeom prst="rect">
              <a:avLst/>
            </a:prstGeom>
            <a:noFill/>
          </p:spPr>
          <p:txBody>
            <a:bodyPr wrap="none" lIns="182880" tIns="146304" rIns="182880" bIns="146304" rtlCol="0">
              <a:spAutoFit/>
            </a:bodyPr>
            <a:lstStyle/>
            <a:p>
              <a:pPr algn="ctr">
                <a:lnSpc>
                  <a:spcPct val="90000"/>
                </a:lnSpc>
                <a:spcAft>
                  <a:spcPts val="600"/>
                </a:spcAft>
              </a:pPr>
              <a:r>
                <a:rPr lang="en-US" sz="1600">
                  <a:solidFill>
                    <a:schemeClr val="bg1"/>
                  </a:solidFill>
                </a:rPr>
                <a:t>Blockchain</a:t>
              </a:r>
            </a:p>
          </p:txBody>
        </p:sp>
      </p:grpSp>
      <p:sp>
        <p:nvSpPr>
          <p:cNvPr id="28" name="TextBox 27"/>
          <p:cNvSpPr txBox="1"/>
          <p:nvPr/>
        </p:nvSpPr>
        <p:spPr>
          <a:xfrm>
            <a:off x="5089670" y="3521104"/>
            <a:ext cx="1124347" cy="738664"/>
          </a:xfrm>
          <a:prstGeom prst="rect">
            <a:avLst/>
          </a:prstGeom>
          <a:noFill/>
        </p:spPr>
        <p:txBody>
          <a:bodyPr wrap="none" lIns="182880" tIns="146304" rIns="182880" bIns="146304" rtlCol="0">
            <a:spAutoFit/>
          </a:bodyPr>
          <a:lstStyle/>
          <a:p>
            <a:pPr algn="ctr">
              <a:lnSpc>
                <a:spcPct val="90000"/>
              </a:lnSpc>
              <a:spcAft>
                <a:spcPts val="600"/>
              </a:spcAft>
            </a:pPr>
            <a:r>
              <a:rPr lang="en-US" sz="3200"/>
              <a:t>APIs</a:t>
            </a:r>
          </a:p>
        </p:txBody>
      </p:sp>
    </p:spTree>
    <p:extLst>
      <p:ext uri="{BB962C8B-B14F-4D97-AF65-F5344CB8AC3E}">
        <p14:creationId xmlns:p14="http://schemas.microsoft.com/office/powerpoint/2010/main" val="43741015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25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250"/>
                                </p:stCondLst>
                                <p:childTnLst>
                                  <p:par>
                                    <p:cTn id="8" presetID="1" presetClass="entr" presetSubtype="0" fill="hold" nodeType="afterEffect">
                                      <p:stCondLst>
                                        <p:cond delay="25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250"/>
                                      </p:stCondLst>
                                      <p:childTnLst>
                                        <p:set>
                                          <p:cBhvr>
                                            <p:cTn id="12" dur="1" fill="hold">
                                              <p:stCondLst>
                                                <p:cond delay="0"/>
                                              </p:stCondLst>
                                            </p:cTn>
                                            <p:tgtEl>
                                              <p:spTgt spid="14"/>
                                            </p:tgtEl>
                                            <p:attrNameLst>
                                              <p:attrName>style.visibility</p:attrName>
                                            </p:attrNameLst>
                                          </p:cBhvr>
                                          <p:to>
                                            <p:strVal val="visible"/>
                                          </p:to>
                                        </p:set>
                                      </p:childTnLst>
                                    </p:cTn>
                                  </p:par>
                                </p:childTnLst>
                              </p:cTn>
                            </p:par>
                            <p:par>
                              <p:cTn id="13" fill="hold">
                                <p:stCondLst>
                                  <p:cond delay="750"/>
                                </p:stCondLst>
                                <p:childTnLst>
                                  <p:par>
                                    <p:cTn id="14" presetID="1" presetClass="entr" presetSubtype="0" fill="hold" nodeType="afterEffect">
                                      <p:stCondLst>
                                        <p:cond delay="250"/>
                                      </p:stCondLst>
                                      <p:childTnLst>
                                        <p:set>
                                          <p:cBhvr>
                                            <p:cTn id="15" dur="1" fill="hold">
                                              <p:stCondLst>
                                                <p:cond delay="0"/>
                                              </p:stCondLst>
                                            </p:cTn>
                                            <p:tgtEl>
                                              <p:spTgt spid="17"/>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nodeType="afterEffect">
                                      <p:stCondLst>
                                        <p:cond delay="250"/>
                                      </p:stCondLst>
                                      <p:childTnLst>
                                        <p:set>
                                          <p:cBhvr>
                                            <p:cTn id="18" dur="1" fill="hold">
                                              <p:stCondLst>
                                                <p:cond delay="0"/>
                                              </p:stCondLst>
                                            </p:cTn>
                                            <p:tgtEl>
                                              <p:spTgt spid="20"/>
                                            </p:tgtEl>
                                            <p:attrNameLst>
                                              <p:attrName>style.visibility</p:attrName>
                                            </p:attrNameLst>
                                          </p:cBhvr>
                                          <p:to>
                                            <p:strVal val="visible"/>
                                          </p:to>
                                        </p:set>
                                      </p:childTnLst>
                                    </p:cTn>
                                  </p:par>
                                </p:childTnLst>
                              </p:cTn>
                            </p:par>
                            <p:par>
                              <p:cTn id="19" fill="hold">
                                <p:stCondLst>
                                  <p:cond delay="1250"/>
                                </p:stCondLst>
                                <p:childTnLst>
                                  <p:par>
                                    <p:cTn id="20" presetID="1" presetClass="entr" presetSubtype="0" fill="hold" nodeType="afterEffect">
                                      <p:stCondLst>
                                        <p:cond delay="250"/>
                                      </p:stCondLst>
                                      <p:childTnLst>
                                        <p:set>
                                          <p:cBhvr>
                                            <p:cTn id="21" dur="1" fill="hold">
                                              <p:stCondLst>
                                                <p:cond delay="0"/>
                                              </p:stCondLst>
                                            </p:cTn>
                                            <p:tgtEl>
                                              <p:spTgt spid="2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childTnLst>
                                        <p:set>
                                          <p:cBhvr>
                                            <p:cTn id="25" dur="1" fill="hold">
                                              <p:stCondLst>
                                                <p:cond delay="0"/>
                                              </p:stCondLst>
                                            </p:cTn>
                                            <p:tgtEl>
                                              <p:spTgt spid="27"/>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childTnLst>
                                    </p:cTn>
                                  </p:par>
                                </p:childTnLst>
                              </p:cTn>
                            </p:par>
                            <p:par>
                              <p:cTn id="28" fill="hold">
                                <p:stCondLst>
                                  <p:cond delay="0"/>
                                </p:stCondLst>
                                <p:childTnLst>
                                  <p:par>
                                    <p:cTn id="29" presetID="6" presetClass="emph" presetSubtype="0" accel="50000" fill="hold" grpId="0" nodeType="afterEffect" p14:presetBounceEnd="50000">
                                      <p:stCondLst>
                                        <p:cond delay="500"/>
                                      </p:stCondLst>
                                      <p:childTnLst>
                                        <p:animScale p14:bounceEnd="50000">
                                          <p:cBhvr>
                                            <p:cTn id="30" dur="2000" fill="hold"/>
                                            <p:tgtEl>
                                              <p:spTgt spid="27"/>
                                            </p:tgtEl>
                                          </p:cBhvr>
                                          <p:by x="400000" y="4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2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25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250"/>
                                </p:stCondLst>
                                <p:childTnLst>
                                  <p:par>
                                    <p:cTn id="8" presetID="1" presetClass="entr" presetSubtype="0" fill="hold" nodeType="afterEffect">
                                      <p:stCondLst>
                                        <p:cond delay="25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250"/>
                                      </p:stCondLst>
                                      <p:childTnLst>
                                        <p:set>
                                          <p:cBhvr>
                                            <p:cTn id="12" dur="1" fill="hold">
                                              <p:stCondLst>
                                                <p:cond delay="0"/>
                                              </p:stCondLst>
                                            </p:cTn>
                                            <p:tgtEl>
                                              <p:spTgt spid="14"/>
                                            </p:tgtEl>
                                            <p:attrNameLst>
                                              <p:attrName>style.visibility</p:attrName>
                                            </p:attrNameLst>
                                          </p:cBhvr>
                                          <p:to>
                                            <p:strVal val="visible"/>
                                          </p:to>
                                        </p:set>
                                      </p:childTnLst>
                                    </p:cTn>
                                  </p:par>
                                </p:childTnLst>
                              </p:cTn>
                            </p:par>
                            <p:par>
                              <p:cTn id="13" fill="hold">
                                <p:stCondLst>
                                  <p:cond delay="750"/>
                                </p:stCondLst>
                                <p:childTnLst>
                                  <p:par>
                                    <p:cTn id="14" presetID="1" presetClass="entr" presetSubtype="0" fill="hold" nodeType="afterEffect">
                                      <p:stCondLst>
                                        <p:cond delay="250"/>
                                      </p:stCondLst>
                                      <p:childTnLst>
                                        <p:set>
                                          <p:cBhvr>
                                            <p:cTn id="15" dur="1" fill="hold">
                                              <p:stCondLst>
                                                <p:cond delay="0"/>
                                              </p:stCondLst>
                                            </p:cTn>
                                            <p:tgtEl>
                                              <p:spTgt spid="17"/>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nodeType="afterEffect">
                                      <p:stCondLst>
                                        <p:cond delay="250"/>
                                      </p:stCondLst>
                                      <p:childTnLst>
                                        <p:set>
                                          <p:cBhvr>
                                            <p:cTn id="18" dur="1" fill="hold">
                                              <p:stCondLst>
                                                <p:cond delay="0"/>
                                              </p:stCondLst>
                                            </p:cTn>
                                            <p:tgtEl>
                                              <p:spTgt spid="20"/>
                                            </p:tgtEl>
                                            <p:attrNameLst>
                                              <p:attrName>style.visibility</p:attrName>
                                            </p:attrNameLst>
                                          </p:cBhvr>
                                          <p:to>
                                            <p:strVal val="visible"/>
                                          </p:to>
                                        </p:set>
                                      </p:childTnLst>
                                    </p:cTn>
                                  </p:par>
                                </p:childTnLst>
                              </p:cTn>
                            </p:par>
                            <p:par>
                              <p:cTn id="19" fill="hold">
                                <p:stCondLst>
                                  <p:cond delay="1250"/>
                                </p:stCondLst>
                                <p:childTnLst>
                                  <p:par>
                                    <p:cTn id="20" presetID="1" presetClass="entr" presetSubtype="0" fill="hold" nodeType="afterEffect">
                                      <p:stCondLst>
                                        <p:cond delay="250"/>
                                      </p:stCondLst>
                                      <p:childTnLst>
                                        <p:set>
                                          <p:cBhvr>
                                            <p:cTn id="21" dur="1" fill="hold">
                                              <p:stCondLst>
                                                <p:cond delay="0"/>
                                              </p:stCondLst>
                                            </p:cTn>
                                            <p:tgtEl>
                                              <p:spTgt spid="2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childTnLst>
                                        <p:set>
                                          <p:cBhvr>
                                            <p:cTn id="25" dur="1" fill="hold">
                                              <p:stCondLst>
                                                <p:cond delay="0"/>
                                              </p:stCondLst>
                                            </p:cTn>
                                            <p:tgtEl>
                                              <p:spTgt spid="27"/>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childTnLst>
                                    </p:cTn>
                                  </p:par>
                                </p:childTnLst>
                              </p:cTn>
                            </p:par>
                            <p:par>
                              <p:cTn id="28" fill="hold">
                                <p:stCondLst>
                                  <p:cond delay="0"/>
                                </p:stCondLst>
                                <p:childTnLst>
                                  <p:par>
                                    <p:cTn id="29" presetID="6" presetClass="emph" presetSubtype="0" accel="50000" fill="hold" grpId="0" nodeType="afterEffect">
                                      <p:stCondLst>
                                        <p:cond delay="500"/>
                                      </p:stCondLst>
                                      <p:childTnLst>
                                        <p:animScale>
                                          <p:cBhvr>
                                            <p:cTn id="30" dur="2000" fill="hold"/>
                                            <p:tgtEl>
                                              <p:spTgt spid="27"/>
                                            </p:tgtEl>
                                          </p:cBhvr>
                                          <p:by x="400000" y="4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28"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VNETs and Hybrid</a:t>
            </a:r>
          </a:p>
        </p:txBody>
      </p:sp>
      <p:sp>
        <p:nvSpPr>
          <p:cNvPr id="4" name="Rectangle 3"/>
          <p:cNvSpPr/>
          <p:nvPr/>
        </p:nvSpPr>
        <p:spPr bwMode="auto">
          <a:xfrm rot="5400000">
            <a:off x="4039658" y="2543977"/>
            <a:ext cx="5207622" cy="27320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rot="5400000">
            <a:off x="5888306" y="2814987"/>
            <a:ext cx="1506873" cy="2189821"/>
          </a:xfrm>
          <a:prstGeom prst="rect">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p:cNvSpPr txBox="1"/>
          <p:nvPr/>
        </p:nvSpPr>
        <p:spPr>
          <a:xfrm>
            <a:off x="5546832" y="3268538"/>
            <a:ext cx="2189822"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bg1"/>
                </a:solidFill>
              </a:rPr>
              <a:t>Gateway</a:t>
            </a:r>
          </a:p>
        </p:txBody>
      </p:sp>
      <p:sp>
        <p:nvSpPr>
          <p:cNvPr id="28" name="TextBox 27"/>
          <p:cNvSpPr txBox="1"/>
          <p:nvPr/>
        </p:nvSpPr>
        <p:spPr>
          <a:xfrm flipH="1">
            <a:off x="5553410" y="3983980"/>
            <a:ext cx="2183241"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i="1" dirty="0">
                <a:solidFill>
                  <a:schemeClr val="bg1"/>
                </a:solidFill>
                <a:latin typeface="+mj-lt"/>
              </a:rPr>
              <a:t>Mediate</a:t>
            </a:r>
          </a:p>
        </p:txBody>
      </p:sp>
      <p:sp>
        <p:nvSpPr>
          <p:cNvPr id="30" name="Down Arrow 29"/>
          <p:cNvSpPr/>
          <p:nvPr/>
        </p:nvSpPr>
        <p:spPr bwMode="auto">
          <a:xfrm rot="16200000">
            <a:off x="9377489" y="3803733"/>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9154" y="872609"/>
            <a:ext cx="645124" cy="645124"/>
          </a:xfrm>
          <a:prstGeom prst="rect">
            <a:avLst/>
          </a:prstGeom>
        </p:spPr>
      </p:pic>
      <p:sp>
        <p:nvSpPr>
          <p:cNvPr id="46" name="Down Arrow 45"/>
          <p:cNvSpPr/>
          <p:nvPr/>
        </p:nvSpPr>
        <p:spPr bwMode="auto">
          <a:xfrm rot="16200000">
            <a:off x="2148194" y="3753100"/>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TextBox 46"/>
          <p:cNvSpPr txBox="1"/>
          <p:nvPr/>
        </p:nvSpPr>
        <p:spPr>
          <a:xfrm flipH="1">
            <a:off x="289946" y="4380896"/>
            <a:ext cx="2448393"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a:gradFill>
                  <a:gsLst>
                    <a:gs pos="2917">
                      <a:schemeClr val="tx1"/>
                    </a:gs>
                    <a:gs pos="30000">
                      <a:schemeClr val="tx1"/>
                    </a:gs>
                  </a:gsLst>
                  <a:lin ang="5400000" scaled="0"/>
                </a:gradFill>
                <a:latin typeface="+mj-lt"/>
              </a:rPr>
              <a:t>1</a:t>
            </a:r>
            <a:r>
              <a:rPr lang="en-US" sz="1400" baseline="30000">
                <a:gradFill>
                  <a:gsLst>
                    <a:gs pos="2917">
                      <a:schemeClr val="tx1"/>
                    </a:gs>
                    <a:gs pos="30000">
                      <a:schemeClr val="tx1"/>
                    </a:gs>
                  </a:gsLst>
                  <a:lin ang="5400000" scaled="0"/>
                </a:gradFill>
                <a:latin typeface="+mj-lt"/>
              </a:rPr>
              <a:t>st</a:t>
            </a:r>
            <a:r>
              <a:rPr lang="en-US" sz="1400">
                <a:gradFill>
                  <a:gsLst>
                    <a:gs pos="2917">
                      <a:schemeClr val="tx1"/>
                    </a:gs>
                    <a:gs pos="30000">
                      <a:schemeClr val="tx1"/>
                    </a:gs>
                  </a:gsLst>
                  <a:lin ang="5400000" scaled="0"/>
                </a:gradFill>
                <a:latin typeface="+mj-lt"/>
              </a:rPr>
              <a:t> and 3</a:t>
            </a:r>
            <a:r>
              <a:rPr lang="en-US" sz="1400" baseline="30000">
                <a:gradFill>
                  <a:gsLst>
                    <a:gs pos="2917">
                      <a:schemeClr val="tx1"/>
                    </a:gs>
                    <a:gs pos="30000">
                      <a:schemeClr val="tx1"/>
                    </a:gs>
                  </a:gsLst>
                  <a:lin ang="5400000" scaled="0"/>
                </a:gradFill>
                <a:latin typeface="+mj-lt"/>
              </a:rPr>
              <a:t>rd</a:t>
            </a:r>
            <a:r>
              <a:rPr lang="en-US" sz="1400">
                <a:gradFill>
                  <a:gsLst>
                    <a:gs pos="2917">
                      <a:schemeClr val="tx1"/>
                    </a:gs>
                    <a:gs pos="30000">
                      <a:schemeClr val="tx1"/>
                    </a:gs>
                  </a:gsLst>
                  <a:lin ang="5400000" scaled="0"/>
                </a:gradFill>
                <a:latin typeface="+mj-lt"/>
              </a:rPr>
              <a:t> party apps</a:t>
            </a:r>
          </a:p>
        </p:txBody>
      </p:sp>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941" y="3178177"/>
            <a:ext cx="1378005" cy="1378005"/>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95308" y="3651692"/>
            <a:ext cx="607919" cy="607919"/>
          </a:xfrm>
          <a:prstGeom prst="rect">
            <a:avLst/>
          </a:prstGeom>
        </p:spPr>
      </p:pic>
      <p:sp>
        <p:nvSpPr>
          <p:cNvPr id="3" name="Rectangle 2"/>
          <p:cNvSpPr/>
          <p:nvPr/>
        </p:nvSpPr>
        <p:spPr bwMode="auto">
          <a:xfrm>
            <a:off x="5048153" y="2925992"/>
            <a:ext cx="5699564" cy="1944269"/>
          </a:xfrm>
          <a:prstGeom prst="rect">
            <a:avLst/>
          </a:prstGeom>
          <a:noFill/>
          <a:ln w="28575">
            <a:solidFill>
              <a:srgbClr val="0179D6"/>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p:nvSpPr>
        <p:spPr bwMode="auto">
          <a:xfrm>
            <a:off x="3967090" y="2925991"/>
            <a:ext cx="6780628" cy="1944269"/>
          </a:xfrm>
          <a:prstGeom prst="rect">
            <a:avLst/>
          </a:prstGeom>
          <a:noFill/>
          <a:ln w="28575">
            <a:solidFill>
              <a:srgbClr val="0179D6"/>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4" name="Group 43"/>
          <p:cNvGrpSpPr/>
          <p:nvPr/>
        </p:nvGrpSpPr>
        <p:grpSpPr>
          <a:xfrm>
            <a:off x="4196382" y="3469429"/>
            <a:ext cx="1007105" cy="909733"/>
            <a:chOff x="3706490" y="3311319"/>
            <a:chExt cx="678160" cy="612592"/>
          </a:xfrm>
          <a:noFill/>
        </p:grpSpPr>
        <p:sp>
          <p:nvSpPr>
            <p:cNvPr id="45" name="Rectangle 44"/>
            <p:cNvSpPr/>
            <p:nvPr/>
          </p:nvSpPr>
          <p:spPr bwMode="auto">
            <a:xfrm>
              <a:off x="3706490" y="3311319"/>
              <a:ext cx="678160" cy="612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3299" y="3385344"/>
              <a:ext cx="464541" cy="464541"/>
            </a:xfrm>
            <a:prstGeom prst="rect">
              <a:avLst/>
            </a:prstGeom>
            <a:grpFill/>
          </p:spPr>
        </p:pic>
      </p:grpSp>
      <p:pic>
        <p:nvPicPr>
          <p:cNvPr id="51" name="Picture 50"/>
          <p:cNvPicPr>
            <a:picLocks noChangeAspect="1"/>
          </p:cNvPicPr>
          <p:nvPr/>
        </p:nvPicPr>
        <p:blipFill>
          <a:blip r:embed="rId6">
            <a:duotone>
              <a:srgbClr val="D2D2D2">
                <a:shade val="45000"/>
                <a:satMod val="135000"/>
              </a:srgbClr>
              <a:prstClr val="white"/>
            </a:duotone>
            <a:extLst>
              <a:ext uri="{BEBA8EAE-BF5A-486C-A8C5-ECC9F3942E4B}">
                <a14:imgProps xmlns:a14="http://schemas.microsoft.com/office/drawing/2010/main">
                  <a14:imgLayer r:embed="rId7">
                    <a14:imgEffect>
                      <a14:colorTemperature colorTemp="47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237978" y="833534"/>
            <a:ext cx="1470573" cy="1470573"/>
          </a:xfrm>
          <a:prstGeom prst="rect">
            <a:avLst/>
          </a:prstGeom>
        </p:spPr>
      </p:pic>
      <p:grpSp>
        <p:nvGrpSpPr>
          <p:cNvPr id="53" name="Group 52"/>
          <p:cNvGrpSpPr/>
          <p:nvPr/>
        </p:nvGrpSpPr>
        <p:grpSpPr>
          <a:xfrm>
            <a:off x="9417714" y="1753275"/>
            <a:ext cx="1161744" cy="1049421"/>
            <a:chOff x="8278263" y="5986583"/>
            <a:chExt cx="678160" cy="612592"/>
          </a:xfrm>
          <a:noFill/>
        </p:grpSpPr>
        <p:sp>
          <p:nvSpPr>
            <p:cNvPr id="54" name="Rectangle 53"/>
            <p:cNvSpPr/>
            <p:nvPr/>
          </p:nvSpPr>
          <p:spPr bwMode="auto">
            <a:xfrm>
              <a:off x="8278263" y="5986583"/>
              <a:ext cx="678160" cy="612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55" name="Picture 5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98461" y="6073997"/>
              <a:ext cx="437763" cy="437763"/>
            </a:xfrm>
            <a:prstGeom prst="rect">
              <a:avLst/>
            </a:prstGeom>
            <a:grpFill/>
          </p:spPr>
        </p:pic>
      </p:gr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02134" y="2288098"/>
            <a:ext cx="776844" cy="776844"/>
          </a:xfrm>
          <a:prstGeom prst="rect">
            <a:avLst/>
          </a:prstGeom>
        </p:spPr>
      </p:pic>
      <p:sp>
        <p:nvSpPr>
          <p:cNvPr id="56" name="Down Arrow 55"/>
          <p:cNvSpPr/>
          <p:nvPr/>
        </p:nvSpPr>
        <p:spPr bwMode="auto">
          <a:xfrm rot="13334853">
            <a:off x="8426339" y="3134661"/>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 name="TextBox 57"/>
          <p:cNvSpPr txBox="1"/>
          <p:nvPr/>
        </p:nvSpPr>
        <p:spPr>
          <a:xfrm flipH="1">
            <a:off x="8798083" y="1828507"/>
            <a:ext cx="848103"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1">
                <a:solidFill>
                  <a:srgbClr val="0179D6"/>
                </a:solidFill>
                <a:latin typeface="+mj-lt"/>
              </a:rPr>
              <a:t>VPN</a:t>
            </a:r>
            <a:endParaRPr lang="en-US" sz="1400" b="1" dirty="0">
              <a:solidFill>
                <a:srgbClr val="0179D6"/>
              </a:solidFill>
              <a:latin typeface="+mj-lt"/>
            </a:endParaRPr>
          </a:p>
        </p:txBody>
      </p:sp>
      <p:cxnSp>
        <p:nvCxnSpPr>
          <p:cNvPr id="31" name="Straight Connector 30"/>
          <p:cNvCxnSpPr/>
          <p:nvPr/>
        </p:nvCxnSpPr>
        <p:spPr>
          <a:xfrm flipV="1">
            <a:off x="9088100" y="1663201"/>
            <a:ext cx="995431" cy="1029870"/>
          </a:xfrm>
          <a:prstGeom prst="line">
            <a:avLst/>
          </a:prstGeom>
          <a:ln w="28575">
            <a:solidFill>
              <a:srgbClr val="3BBA55"/>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9088099" y="1656366"/>
            <a:ext cx="995431" cy="1029870"/>
          </a:xfrm>
          <a:prstGeom prst="line">
            <a:avLst/>
          </a:prstGeom>
          <a:ln w="76200">
            <a:solidFill>
              <a:srgbClr val="3BBA55"/>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flipH="1">
            <a:off x="10036033" y="2877211"/>
            <a:ext cx="848103"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1">
                <a:solidFill>
                  <a:srgbClr val="0179D6"/>
                </a:solidFill>
                <a:latin typeface="+mj-lt"/>
              </a:rPr>
              <a:t>VNET</a:t>
            </a:r>
            <a:endParaRPr lang="en-US" sz="1400" b="1" dirty="0">
              <a:solidFill>
                <a:srgbClr val="0179D6"/>
              </a:solidFill>
              <a:latin typeface="+mj-lt"/>
            </a:endParaRPr>
          </a:p>
        </p:txBody>
      </p:sp>
      <p:sp>
        <p:nvSpPr>
          <p:cNvPr id="34" name="Rectangle 33"/>
          <p:cNvSpPr/>
          <p:nvPr/>
        </p:nvSpPr>
        <p:spPr bwMode="auto">
          <a:xfrm>
            <a:off x="9754780" y="2925991"/>
            <a:ext cx="992938" cy="1944269"/>
          </a:xfrm>
          <a:prstGeom prst="rect">
            <a:avLst/>
          </a:prstGeom>
          <a:noFill/>
          <a:ln w="28575">
            <a:solidFill>
              <a:srgbClr val="0179D6"/>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730307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xit" presetSubtype="0" fill="hold" grpId="0" nodeType="withEffect">
                                  <p:stCondLst>
                                    <p:cond delay="0"/>
                                  </p:stCondLst>
                                  <p:childTnLst>
                                    <p:animEffect transition="out" filter="dissolve">
                                      <p:cBhvr>
                                        <p:cTn id="9" dur="500"/>
                                        <p:tgtEl>
                                          <p:spTgt spid="34"/>
                                        </p:tgtEl>
                                      </p:cBhvr>
                                    </p:animEffect>
                                    <p:set>
                                      <p:cBhvr>
                                        <p:cTn id="10" dur="1" fill="hold">
                                          <p:stCondLst>
                                            <p:cond delay="499"/>
                                          </p:stCondLst>
                                        </p:cTn>
                                        <p:tgtEl>
                                          <p:spTgt spid="3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1" nodeType="clickEffect">
                                  <p:stCondLst>
                                    <p:cond delay="0"/>
                                  </p:stCondLst>
                                  <p:childTnLst>
                                    <p:animEffect transition="out" filter="dissolv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par>
                                <p:cTn id="16" presetID="9" presetClass="entr" presetSubtype="0" fill="hold" grpId="0"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dissolve">
                                      <p:cBhvr>
                                        <p:cTn id="18" dur="500"/>
                                        <p:tgtEl>
                                          <p:spTgt spid="43"/>
                                        </p:tgtEl>
                                      </p:cBhvr>
                                    </p:animEffect>
                                  </p:childTnLst>
                                </p:cTn>
                              </p:par>
                            </p:childTnLst>
                          </p:cTn>
                        </p:par>
                        <p:par>
                          <p:cTn id="19" fill="hold">
                            <p:stCondLst>
                              <p:cond delay="500"/>
                            </p:stCondLst>
                            <p:childTnLst>
                              <p:par>
                                <p:cTn id="20" presetID="1" presetClass="entr" presetSubtype="0" fill="hold" nodeType="afterEffect">
                                  <p:stCondLst>
                                    <p:cond delay="250"/>
                                  </p:stCondLst>
                                  <p:childTnLst>
                                    <p:set>
                                      <p:cBhvr>
                                        <p:cTn id="21" dur="1" fill="hold">
                                          <p:stCondLst>
                                            <p:cond delay="0"/>
                                          </p:stCondLst>
                                        </p:cTn>
                                        <p:tgtEl>
                                          <p:spTgt spid="4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dissolve">
                                      <p:cBhvr>
                                        <p:cTn id="26" dur="500"/>
                                        <p:tgtEl>
                                          <p:spTgt spid="51"/>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dissolve">
                                      <p:cBhvr>
                                        <p:cTn id="36" dur="500"/>
                                        <p:tgtEl>
                                          <p:spTgt spid="31"/>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dissolve">
                                      <p:cBhvr>
                                        <p:cTn id="39" dur="500"/>
                                        <p:tgtEl>
                                          <p:spTgt spid="58"/>
                                        </p:tgtEl>
                                      </p:cBhvr>
                                    </p:animEffect>
                                  </p:childTnLst>
                                </p:cTn>
                              </p:par>
                            </p:childTnLst>
                          </p:cTn>
                        </p:par>
                        <p:par>
                          <p:cTn id="40" fill="hold">
                            <p:stCondLst>
                              <p:cond delay="500"/>
                            </p:stCondLst>
                            <p:childTnLst>
                              <p:par>
                                <p:cTn id="41" presetID="9" presetClass="entr" presetSubtype="0" fill="hold" grpId="0" nodeType="after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dissolve">
                                      <p:cBhvr>
                                        <p:cTn id="43" dur="500"/>
                                        <p:tgtEl>
                                          <p:spTgt spid="56"/>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xit" presetSubtype="0" fill="hold" nodeType="clickEffect">
                                  <p:stCondLst>
                                    <p:cond delay="0"/>
                                  </p:stCondLst>
                                  <p:childTnLst>
                                    <p:animEffect transition="out" filter="dissolve">
                                      <p:cBhvr>
                                        <p:cTn id="47" dur="500"/>
                                        <p:tgtEl>
                                          <p:spTgt spid="31"/>
                                        </p:tgtEl>
                                      </p:cBhvr>
                                    </p:animEffect>
                                    <p:set>
                                      <p:cBhvr>
                                        <p:cTn id="48" dur="1" fill="hold">
                                          <p:stCondLst>
                                            <p:cond delay="499"/>
                                          </p:stCondLst>
                                        </p:cTn>
                                        <p:tgtEl>
                                          <p:spTgt spid="31"/>
                                        </p:tgtEl>
                                        <p:attrNameLst>
                                          <p:attrName>style.visibility</p:attrName>
                                        </p:attrNameLst>
                                      </p:cBhvr>
                                      <p:to>
                                        <p:strVal val="hidden"/>
                                      </p:to>
                                    </p:set>
                                  </p:childTnLst>
                                </p:cTn>
                              </p:par>
                              <p:par>
                                <p:cTn id="49" presetID="9" presetClass="entr" presetSubtype="0" fill="hold" nodeType="withEffect">
                                  <p:stCondLst>
                                    <p:cond delay="0"/>
                                  </p:stCondLst>
                                  <p:childTnLst>
                                    <p:set>
                                      <p:cBhvr>
                                        <p:cTn id="50" dur="1" fill="hold">
                                          <p:stCondLst>
                                            <p:cond delay="0"/>
                                          </p:stCondLst>
                                        </p:cTn>
                                        <p:tgtEl>
                                          <p:spTgt spid="57"/>
                                        </p:tgtEl>
                                        <p:attrNameLst>
                                          <p:attrName>style.visibility</p:attrName>
                                        </p:attrNameLst>
                                      </p:cBhvr>
                                      <p:to>
                                        <p:strVal val="visible"/>
                                      </p:to>
                                    </p:set>
                                    <p:animEffect transition="in" filter="dissolve">
                                      <p:cBhvr>
                                        <p:cTn id="51" dur="500"/>
                                        <p:tgtEl>
                                          <p:spTgt spid="57"/>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dissolve">
                                      <p:cBhvr>
                                        <p:cTn id="56"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3" grpId="0" animBg="1"/>
      <p:bldP spid="56" grpId="0" animBg="1"/>
      <p:bldP spid="58" grpId="0"/>
      <p:bldP spid="3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8" name="Picture 48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 y="970082"/>
            <a:ext cx="12192000" cy="5768441"/>
          </a:xfrm>
          <a:prstGeom prst="rect">
            <a:avLst/>
          </a:prstGeom>
        </p:spPr>
      </p:pic>
      <p:sp>
        <p:nvSpPr>
          <p:cNvPr id="2" name="Title 1"/>
          <p:cNvSpPr>
            <a:spLocks noGrp="1"/>
          </p:cNvSpPr>
          <p:nvPr>
            <p:ph type="title"/>
          </p:nvPr>
        </p:nvSpPr>
        <p:spPr/>
        <p:txBody>
          <a:bodyPr/>
          <a:lstStyle/>
          <a:p>
            <a:r>
              <a:rPr lang="en-US"/>
              <a:t>Regional availability</a:t>
            </a:r>
          </a:p>
        </p:txBody>
      </p:sp>
      <p:sp>
        <p:nvSpPr>
          <p:cNvPr id="3" name="Text Placeholder 2"/>
          <p:cNvSpPr>
            <a:spLocks noGrp="1"/>
          </p:cNvSpPr>
          <p:nvPr>
            <p:ph type="body" sz="quarter" idx="10"/>
          </p:nvPr>
        </p:nvSpPr>
        <p:spPr>
          <a:xfrm>
            <a:off x="0" y="2727840"/>
            <a:ext cx="12192000" cy="1711238"/>
          </a:xfrm>
        </p:spPr>
        <p:txBody>
          <a:bodyPr/>
          <a:lstStyle/>
          <a:p>
            <a:pPr algn="ctr"/>
            <a:r>
              <a:rPr lang="en-US" sz="3200" dirty="0"/>
              <a:t>30 public regions in Americas, Europe, Asia and Australia</a:t>
            </a:r>
          </a:p>
          <a:p>
            <a:pPr algn="ctr"/>
            <a:endParaRPr lang="en-US" sz="3200" dirty="0"/>
          </a:p>
          <a:p>
            <a:pPr algn="ctr"/>
            <a:r>
              <a:rPr lang="en-US" sz="3200" dirty="0"/>
              <a:t>6 US Government regions and 2 regions in China</a:t>
            </a:r>
          </a:p>
        </p:txBody>
      </p:sp>
    </p:spTree>
    <p:extLst>
      <p:ext uri="{BB962C8B-B14F-4D97-AF65-F5344CB8AC3E}">
        <p14:creationId xmlns:p14="http://schemas.microsoft.com/office/powerpoint/2010/main" val="144531132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dissolve">
                                      <p:cBhvr>
                                        <p:cTn id="1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8" name="Picture 48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3" y="970082"/>
            <a:ext cx="12192000" cy="5768441"/>
          </a:xfrm>
          <a:prstGeom prst="rect">
            <a:avLst/>
          </a:prstGeom>
        </p:spPr>
      </p:pic>
      <p:sp>
        <p:nvSpPr>
          <p:cNvPr id="2" name="Title 1"/>
          <p:cNvSpPr>
            <a:spLocks noGrp="1"/>
          </p:cNvSpPr>
          <p:nvPr>
            <p:ph type="title"/>
          </p:nvPr>
        </p:nvSpPr>
        <p:spPr/>
        <p:txBody>
          <a:bodyPr/>
          <a:lstStyle/>
          <a:p>
            <a:r>
              <a:rPr lang="en-US" dirty="0"/>
              <a:t>Multi-region topologies</a:t>
            </a:r>
          </a:p>
        </p:txBody>
      </p:sp>
      <p:sp>
        <p:nvSpPr>
          <p:cNvPr id="18" name="Rectangle 17"/>
          <p:cNvSpPr/>
          <p:nvPr/>
        </p:nvSpPr>
        <p:spPr bwMode="auto">
          <a:xfrm>
            <a:off x="5620215" y="3461998"/>
            <a:ext cx="970156" cy="24074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2935" y="3854303"/>
            <a:ext cx="645124" cy="645124"/>
          </a:xfrm>
          <a:prstGeom prst="rect">
            <a:avLst/>
          </a:prstGeom>
        </p:spPr>
      </p:pic>
      <p:cxnSp>
        <p:nvCxnSpPr>
          <p:cNvPr id="21" name="Straight Arrow Connector 20"/>
          <p:cNvCxnSpPr/>
          <p:nvPr/>
        </p:nvCxnSpPr>
        <p:spPr>
          <a:xfrm>
            <a:off x="6091931" y="4545262"/>
            <a:ext cx="0" cy="331549"/>
          </a:xfrm>
          <a:prstGeom prst="straightConnector1">
            <a:avLst/>
          </a:prstGeom>
          <a:ln w="12700">
            <a:solidFill>
              <a:srgbClr val="0070C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6074849" y="2938048"/>
            <a:ext cx="1" cy="916255"/>
          </a:xfrm>
          <a:prstGeom prst="straightConnector1">
            <a:avLst/>
          </a:prstGeom>
          <a:ln w="12700">
            <a:solidFill>
              <a:srgbClr val="0070C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people_6" descr="Presenter, speaker&#10;">
            <a:extLst>
              <a:ext uri="{FF2B5EF4-FFF2-40B4-BE49-F238E27FC236}">
                <a16:creationId xmlns:a16="http://schemas.microsoft.com/office/drawing/2014/main" id="{9506BBC5-4610-4122-A309-891695315ACF}"/>
              </a:ext>
            </a:extLst>
          </p:cNvPr>
          <p:cNvSpPr>
            <a:spLocks noChangeAspect="1" noEditPoints="1"/>
          </p:cNvSpPr>
          <p:nvPr/>
        </p:nvSpPr>
        <p:spPr bwMode="auto">
          <a:xfrm>
            <a:off x="5891241" y="2511650"/>
            <a:ext cx="367217" cy="365760"/>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Rectangle 26"/>
          <p:cNvSpPr/>
          <p:nvPr/>
        </p:nvSpPr>
        <p:spPr bwMode="auto">
          <a:xfrm>
            <a:off x="5620215" y="3727303"/>
            <a:ext cx="970156" cy="897730"/>
          </a:xfrm>
          <a:prstGeom prst="rect">
            <a:avLst/>
          </a:prstGeom>
          <a:noFill/>
          <a:ln>
            <a:solidFill>
              <a:srgbClr val="0070C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people_6" descr="Presenter, speaker&#10;">
            <a:extLst>
              <a:ext uri="{FF2B5EF4-FFF2-40B4-BE49-F238E27FC236}">
                <a16:creationId xmlns:a16="http://schemas.microsoft.com/office/drawing/2014/main" id="{85F85830-8D96-CB47-9959-01F900B77D11}"/>
              </a:ext>
            </a:extLst>
          </p:cNvPr>
          <p:cNvSpPr>
            <a:spLocks noChangeAspect="1" noEditPoints="1"/>
          </p:cNvSpPr>
          <p:nvPr/>
        </p:nvSpPr>
        <p:spPr bwMode="auto">
          <a:xfrm>
            <a:off x="2377028" y="2704351"/>
            <a:ext cx="367217" cy="365760"/>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cxnSp>
        <p:nvCxnSpPr>
          <p:cNvPr id="30" name="Straight Arrow Connector 29">
            <a:extLst>
              <a:ext uri="{FF2B5EF4-FFF2-40B4-BE49-F238E27FC236}">
                <a16:creationId xmlns:a16="http://schemas.microsoft.com/office/drawing/2014/main" id="{3C4F68EE-6F03-4445-A9F1-9DCC45D58EDB}"/>
              </a:ext>
            </a:extLst>
          </p:cNvPr>
          <p:cNvCxnSpPr>
            <a:cxnSpLocks/>
          </p:cNvCxnSpPr>
          <p:nvPr/>
        </p:nvCxnSpPr>
        <p:spPr>
          <a:xfrm>
            <a:off x="2832410" y="2887231"/>
            <a:ext cx="3058831" cy="1032315"/>
          </a:xfrm>
          <a:prstGeom prst="straightConnector1">
            <a:avLst/>
          </a:prstGeom>
          <a:ln w="12700">
            <a:solidFill>
              <a:srgbClr val="0070C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D445E973-4FF6-3A4E-BF1E-52DCF64E01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6910" y="4987340"/>
            <a:ext cx="570042" cy="570042"/>
          </a:xfrm>
          <a:prstGeom prst="rect">
            <a:avLst/>
          </a:prstGeom>
        </p:spPr>
      </p:pic>
      <p:cxnSp>
        <p:nvCxnSpPr>
          <p:cNvPr id="33" name="Straight Connector 32">
            <a:extLst>
              <a:ext uri="{FF2B5EF4-FFF2-40B4-BE49-F238E27FC236}">
                <a16:creationId xmlns:a16="http://schemas.microsoft.com/office/drawing/2014/main" id="{035AF067-2CE4-DB48-A2E4-2E87F25FDBAA}"/>
              </a:ext>
            </a:extLst>
          </p:cNvPr>
          <p:cNvCxnSpPr>
            <a:cxnSpLocks/>
          </p:cNvCxnSpPr>
          <p:nvPr/>
        </p:nvCxnSpPr>
        <p:spPr>
          <a:xfrm>
            <a:off x="5510732" y="2422465"/>
            <a:ext cx="288705" cy="1150370"/>
          </a:xfrm>
          <a:prstGeom prst="line">
            <a:avLst/>
          </a:prstGeom>
          <a:ln w="28575">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101208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dissolve">
                                      <p:cBhvr>
                                        <p:cTn id="10" dur="500"/>
                                        <p:tgtEl>
                                          <p:spTgt spid="27"/>
                                        </p:tgtEl>
                                      </p:cBhvr>
                                    </p:animEffect>
                                  </p:childTnLst>
                                </p:cTn>
                              </p:par>
                              <p:par>
                                <p:cTn id="11" presetID="9"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dissolve">
                                      <p:cBhvr>
                                        <p:cTn id="13" dur="500"/>
                                        <p:tgtEl>
                                          <p:spTgt spid="19"/>
                                        </p:tgtEl>
                                      </p:cBhvr>
                                    </p:animEffect>
                                  </p:childTnLst>
                                </p:cTn>
                              </p:par>
                              <p:par>
                                <p:cTn id="14" presetID="9"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dissolv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dissolve">
                                      <p:cBhvr>
                                        <p:cTn id="21" dur="500"/>
                                        <p:tgtEl>
                                          <p:spTgt spid="29"/>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dissolve">
                                      <p:cBhvr>
                                        <p:cTn id="2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8" name="Picture 48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3" y="970082"/>
            <a:ext cx="12192000" cy="5768441"/>
          </a:xfrm>
          <a:prstGeom prst="rect">
            <a:avLst/>
          </a:prstGeom>
          <a:ln>
            <a:noFill/>
            <a:prstDash val="lgDash"/>
          </a:ln>
        </p:spPr>
      </p:pic>
      <p:sp>
        <p:nvSpPr>
          <p:cNvPr id="2" name="Title 1"/>
          <p:cNvSpPr>
            <a:spLocks noGrp="1"/>
          </p:cNvSpPr>
          <p:nvPr>
            <p:ph type="title"/>
          </p:nvPr>
        </p:nvSpPr>
        <p:spPr/>
        <p:txBody>
          <a:bodyPr/>
          <a:lstStyle/>
          <a:p>
            <a:r>
              <a:rPr lang="en-US" dirty="0"/>
              <a:t>Multi-region topologies</a:t>
            </a:r>
          </a:p>
        </p:txBody>
      </p:sp>
      <p:cxnSp>
        <p:nvCxnSpPr>
          <p:cNvPr id="17" name="Straight Connector 16"/>
          <p:cNvCxnSpPr>
            <a:cxnSpLocks/>
          </p:cNvCxnSpPr>
          <p:nvPr/>
        </p:nvCxnSpPr>
        <p:spPr>
          <a:xfrm>
            <a:off x="1901980" y="2933861"/>
            <a:ext cx="364411" cy="817178"/>
          </a:xfrm>
          <a:prstGeom prst="line">
            <a:avLst/>
          </a:prstGeom>
          <a:ln w="28575">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bwMode="auto">
          <a:xfrm>
            <a:off x="5620215" y="3461998"/>
            <a:ext cx="970156" cy="24074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2935" y="3854303"/>
            <a:ext cx="645124" cy="645124"/>
          </a:xfrm>
          <a:prstGeom prst="rect">
            <a:avLst/>
          </a:prstGeom>
        </p:spPr>
      </p:pic>
      <p:cxnSp>
        <p:nvCxnSpPr>
          <p:cNvPr id="21" name="Straight Arrow Connector 20"/>
          <p:cNvCxnSpPr/>
          <p:nvPr/>
        </p:nvCxnSpPr>
        <p:spPr>
          <a:xfrm>
            <a:off x="6091931" y="4545262"/>
            <a:ext cx="0" cy="331549"/>
          </a:xfrm>
          <a:prstGeom prst="straightConnector1">
            <a:avLst/>
          </a:prstGeom>
          <a:ln w="12700">
            <a:solidFill>
              <a:srgbClr val="0070C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a:off x="6077960" y="2933861"/>
            <a:ext cx="0" cy="914400"/>
          </a:xfrm>
          <a:prstGeom prst="straightConnector1">
            <a:avLst/>
          </a:prstGeom>
          <a:ln w="12700">
            <a:solidFill>
              <a:srgbClr val="0070C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people_6" descr="Presenter, speaker&#10;">
            <a:extLst>
              <a:ext uri="{FF2B5EF4-FFF2-40B4-BE49-F238E27FC236}">
                <a16:creationId xmlns:a16="http://schemas.microsoft.com/office/drawing/2014/main" id="{9506BBC5-4610-4122-A309-891695315ACF}"/>
              </a:ext>
            </a:extLst>
          </p:cNvPr>
          <p:cNvSpPr>
            <a:spLocks noChangeAspect="1" noEditPoints="1"/>
          </p:cNvSpPr>
          <p:nvPr/>
        </p:nvSpPr>
        <p:spPr bwMode="auto">
          <a:xfrm>
            <a:off x="5891241" y="2511650"/>
            <a:ext cx="367217" cy="365760"/>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Rectangle 26"/>
          <p:cNvSpPr/>
          <p:nvPr/>
        </p:nvSpPr>
        <p:spPr bwMode="auto">
          <a:xfrm>
            <a:off x="5620215" y="3727303"/>
            <a:ext cx="970156" cy="897730"/>
          </a:xfrm>
          <a:prstGeom prst="rect">
            <a:avLst/>
          </a:prstGeom>
          <a:noFill/>
          <a:ln>
            <a:solidFill>
              <a:srgbClr val="0070C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a:extLst>
              <a:ext uri="{FF2B5EF4-FFF2-40B4-BE49-F238E27FC236}">
                <a16:creationId xmlns:a16="http://schemas.microsoft.com/office/drawing/2014/main" id="{E61FBEB4-963B-BA48-A25D-3B0392BD18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6910" y="4987340"/>
            <a:ext cx="570042" cy="570042"/>
          </a:xfrm>
          <a:prstGeom prst="rect">
            <a:avLst/>
          </a:prstGeom>
        </p:spPr>
      </p:pic>
      <p:sp>
        <p:nvSpPr>
          <p:cNvPr id="29" name="people_6" descr="Presenter, speaker&#10;">
            <a:extLst>
              <a:ext uri="{FF2B5EF4-FFF2-40B4-BE49-F238E27FC236}">
                <a16:creationId xmlns:a16="http://schemas.microsoft.com/office/drawing/2014/main" id="{85F85830-8D96-CB47-9959-01F900B77D11}"/>
              </a:ext>
            </a:extLst>
          </p:cNvPr>
          <p:cNvSpPr>
            <a:spLocks noChangeAspect="1" noEditPoints="1"/>
          </p:cNvSpPr>
          <p:nvPr/>
        </p:nvSpPr>
        <p:spPr bwMode="auto">
          <a:xfrm>
            <a:off x="2377028" y="2704351"/>
            <a:ext cx="367217" cy="365760"/>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 name="Rectangle 13">
            <a:extLst>
              <a:ext uri="{FF2B5EF4-FFF2-40B4-BE49-F238E27FC236}">
                <a16:creationId xmlns:a16="http://schemas.microsoft.com/office/drawing/2014/main" id="{A36DE19D-3D4E-804C-9C3D-881DD977360E}"/>
              </a:ext>
            </a:extLst>
          </p:cNvPr>
          <p:cNvSpPr/>
          <p:nvPr/>
        </p:nvSpPr>
        <p:spPr bwMode="auto">
          <a:xfrm>
            <a:off x="2111474" y="3461998"/>
            <a:ext cx="970156" cy="24074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8351D6D0-DEAC-0D4F-AF9E-196ED3DE03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4194" y="3854303"/>
            <a:ext cx="645124" cy="645124"/>
          </a:xfrm>
          <a:prstGeom prst="rect">
            <a:avLst/>
          </a:prstGeom>
        </p:spPr>
      </p:pic>
      <p:sp>
        <p:nvSpPr>
          <p:cNvPr id="20" name="Rectangle 19">
            <a:extLst>
              <a:ext uri="{FF2B5EF4-FFF2-40B4-BE49-F238E27FC236}">
                <a16:creationId xmlns:a16="http://schemas.microsoft.com/office/drawing/2014/main" id="{3C49F096-A5EE-6C48-93BF-2EA3E1844524}"/>
              </a:ext>
            </a:extLst>
          </p:cNvPr>
          <p:cNvSpPr/>
          <p:nvPr/>
        </p:nvSpPr>
        <p:spPr bwMode="auto">
          <a:xfrm>
            <a:off x="2111474" y="3727303"/>
            <a:ext cx="4478896" cy="897730"/>
          </a:xfrm>
          <a:prstGeom prst="rect">
            <a:avLst/>
          </a:prstGeom>
          <a:noFill/>
          <a:ln>
            <a:solidFill>
              <a:srgbClr val="0070C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5" name="Straight Arrow Connector 24">
            <a:extLst>
              <a:ext uri="{FF2B5EF4-FFF2-40B4-BE49-F238E27FC236}">
                <a16:creationId xmlns:a16="http://schemas.microsoft.com/office/drawing/2014/main" id="{0139BF07-C62B-C14B-99C2-109D38D32007}"/>
              </a:ext>
            </a:extLst>
          </p:cNvPr>
          <p:cNvCxnSpPr>
            <a:cxnSpLocks/>
          </p:cNvCxnSpPr>
          <p:nvPr/>
        </p:nvCxnSpPr>
        <p:spPr>
          <a:xfrm>
            <a:off x="2797242" y="4360653"/>
            <a:ext cx="2970661" cy="836585"/>
          </a:xfrm>
          <a:prstGeom prst="straightConnector1">
            <a:avLst/>
          </a:prstGeom>
          <a:ln w="12700">
            <a:solidFill>
              <a:srgbClr val="0070C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7BE621F-2DE0-1C40-B74C-CE6FAF01BF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1032" y="3925375"/>
            <a:ext cx="501585" cy="501585"/>
          </a:xfrm>
          <a:prstGeom prst="rect">
            <a:avLst/>
          </a:prstGeom>
        </p:spPr>
      </p:pic>
      <p:cxnSp>
        <p:nvCxnSpPr>
          <p:cNvPr id="39" name="Straight Arrow Connector 38">
            <a:extLst>
              <a:ext uri="{FF2B5EF4-FFF2-40B4-BE49-F238E27FC236}">
                <a16:creationId xmlns:a16="http://schemas.microsoft.com/office/drawing/2014/main" id="{75E3BC72-CEF6-9842-8B10-918E990A673C}"/>
              </a:ext>
            </a:extLst>
          </p:cNvPr>
          <p:cNvCxnSpPr>
            <a:cxnSpLocks/>
          </p:cNvCxnSpPr>
          <p:nvPr/>
        </p:nvCxnSpPr>
        <p:spPr>
          <a:xfrm>
            <a:off x="2811822" y="3070111"/>
            <a:ext cx="1262116" cy="1001420"/>
          </a:xfrm>
          <a:prstGeom prst="straightConnector1">
            <a:avLst/>
          </a:prstGeom>
          <a:ln w="12700">
            <a:solidFill>
              <a:srgbClr val="00B050"/>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599CAFE-E521-A04C-8396-F2B2C244DD32}"/>
              </a:ext>
            </a:extLst>
          </p:cNvPr>
          <p:cNvCxnSpPr>
            <a:cxnSpLocks/>
          </p:cNvCxnSpPr>
          <p:nvPr/>
        </p:nvCxnSpPr>
        <p:spPr>
          <a:xfrm>
            <a:off x="2550131" y="3070111"/>
            <a:ext cx="0" cy="777240"/>
          </a:xfrm>
          <a:prstGeom prst="straightConnector1">
            <a:avLst/>
          </a:prstGeom>
          <a:ln w="12700">
            <a:solidFill>
              <a:srgbClr val="0070C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9A0AE88-AFBD-484F-9752-10FBA2FBEE34}"/>
              </a:ext>
            </a:extLst>
          </p:cNvPr>
          <p:cNvSpPr txBox="1"/>
          <p:nvPr/>
        </p:nvSpPr>
        <p:spPr>
          <a:xfrm>
            <a:off x="6455153" y="3722152"/>
            <a:ext cx="878830" cy="704808"/>
          </a:xfrm>
          <a:prstGeom prst="rect">
            <a:avLst/>
          </a:prstGeom>
          <a:noFill/>
        </p:spPr>
        <p:txBody>
          <a:bodyPr wrap="non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Primary</a:t>
            </a:r>
          </a:p>
          <a:p>
            <a:pPr algn="ctr">
              <a:lnSpc>
                <a:spcPct val="90000"/>
              </a:lnSpc>
              <a:spcAft>
                <a:spcPts val="600"/>
              </a:spcAft>
            </a:pPr>
            <a:r>
              <a:rPr lang="en-US" sz="1200" dirty="0">
                <a:gradFill>
                  <a:gsLst>
                    <a:gs pos="2917">
                      <a:schemeClr val="tx1"/>
                    </a:gs>
                    <a:gs pos="30000">
                      <a:schemeClr val="tx1"/>
                    </a:gs>
                  </a:gsLst>
                  <a:lin ang="5400000" scaled="0"/>
                </a:gradFill>
              </a:rPr>
              <a:t>region</a:t>
            </a:r>
          </a:p>
        </p:txBody>
      </p:sp>
      <p:sp>
        <p:nvSpPr>
          <p:cNvPr id="45" name="TextBox 44">
            <a:extLst>
              <a:ext uri="{FF2B5EF4-FFF2-40B4-BE49-F238E27FC236}">
                <a16:creationId xmlns:a16="http://schemas.microsoft.com/office/drawing/2014/main" id="{96D2FF99-BBF8-AF41-AF2D-64A254E11D82}"/>
              </a:ext>
            </a:extLst>
          </p:cNvPr>
          <p:cNvSpPr txBox="1"/>
          <p:nvPr/>
        </p:nvSpPr>
        <p:spPr>
          <a:xfrm>
            <a:off x="1186694" y="3722152"/>
            <a:ext cx="1064779" cy="704808"/>
          </a:xfrm>
          <a:prstGeom prst="rect">
            <a:avLst/>
          </a:prstGeom>
          <a:noFill/>
        </p:spPr>
        <p:txBody>
          <a:bodyPr wrap="non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Secondary</a:t>
            </a:r>
          </a:p>
          <a:p>
            <a:pPr algn="ctr">
              <a:lnSpc>
                <a:spcPct val="90000"/>
              </a:lnSpc>
              <a:spcAft>
                <a:spcPts val="600"/>
              </a:spcAft>
            </a:pPr>
            <a:r>
              <a:rPr lang="en-US" sz="1200" dirty="0">
                <a:gradFill>
                  <a:gsLst>
                    <a:gs pos="2917">
                      <a:schemeClr val="tx1"/>
                    </a:gs>
                    <a:gs pos="30000">
                      <a:schemeClr val="tx1"/>
                    </a:gs>
                  </a:gsLst>
                  <a:lin ang="5400000" scaled="0"/>
                </a:gradFill>
              </a:rPr>
              <a:t>region</a:t>
            </a:r>
          </a:p>
        </p:txBody>
      </p:sp>
      <p:cxnSp>
        <p:nvCxnSpPr>
          <p:cNvPr id="48" name="Straight Arrow Connector 47">
            <a:extLst>
              <a:ext uri="{FF2B5EF4-FFF2-40B4-BE49-F238E27FC236}">
                <a16:creationId xmlns:a16="http://schemas.microsoft.com/office/drawing/2014/main" id="{7A87F61E-4D02-A545-B3A8-370E47E7F0F8}"/>
              </a:ext>
            </a:extLst>
          </p:cNvPr>
          <p:cNvCxnSpPr>
            <a:cxnSpLocks/>
          </p:cNvCxnSpPr>
          <p:nvPr/>
        </p:nvCxnSpPr>
        <p:spPr>
          <a:xfrm>
            <a:off x="2832410" y="2887231"/>
            <a:ext cx="3058831" cy="1032315"/>
          </a:xfrm>
          <a:prstGeom prst="straightConnector1">
            <a:avLst/>
          </a:prstGeom>
          <a:ln w="12700">
            <a:solidFill>
              <a:srgbClr val="0070C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2B95C55-6694-154A-9CEC-0F1FB98F68D6}"/>
              </a:ext>
            </a:extLst>
          </p:cNvPr>
          <p:cNvCxnSpPr>
            <a:cxnSpLocks/>
          </p:cNvCxnSpPr>
          <p:nvPr/>
        </p:nvCxnSpPr>
        <p:spPr>
          <a:xfrm flipH="1">
            <a:off x="4644440" y="2940143"/>
            <a:ext cx="1430409" cy="1131388"/>
          </a:xfrm>
          <a:prstGeom prst="straightConnector1">
            <a:avLst/>
          </a:prstGeom>
          <a:ln w="12700">
            <a:solidFill>
              <a:srgbClr val="00B050"/>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D3BDB64-CC74-094F-A6F0-A75D21AEAE57}"/>
              </a:ext>
            </a:extLst>
          </p:cNvPr>
          <p:cNvCxnSpPr>
            <a:cxnSpLocks/>
          </p:cNvCxnSpPr>
          <p:nvPr/>
        </p:nvCxnSpPr>
        <p:spPr>
          <a:xfrm>
            <a:off x="5510732" y="2422465"/>
            <a:ext cx="288705" cy="1150370"/>
          </a:xfrm>
          <a:prstGeom prst="line">
            <a:avLst/>
          </a:prstGeom>
          <a:ln w="28575">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2259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dissolv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par>
                                <p:cTn id="13" presetID="9"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childTnLst>
                          </p:cTn>
                        </p:par>
                        <p:par>
                          <p:cTn id="16" fill="hold">
                            <p:stCondLst>
                              <p:cond delay="500"/>
                            </p:stCondLst>
                            <p:childTnLst>
                              <p:par>
                                <p:cTn id="17" presetID="9" presetClass="exit" presetSubtype="0" fill="hold" grpId="0" nodeType="afterEffect">
                                  <p:stCondLst>
                                    <p:cond delay="0"/>
                                  </p:stCondLst>
                                  <p:childTnLst>
                                    <p:animEffect transition="out" filter="dissolve">
                                      <p:cBhvr>
                                        <p:cTn id="18" dur="500"/>
                                        <p:tgtEl>
                                          <p:spTgt spid="27"/>
                                        </p:tgtEl>
                                      </p:cBhvr>
                                    </p:animEffect>
                                    <p:set>
                                      <p:cBhvr>
                                        <p:cTn id="19" dur="1" fill="hold">
                                          <p:stCondLst>
                                            <p:cond delay="499"/>
                                          </p:stCondLst>
                                        </p:cTn>
                                        <p:tgtEl>
                                          <p:spTgt spid="27"/>
                                        </p:tgtEl>
                                        <p:attrNameLst>
                                          <p:attrName>style.visibility</p:attrName>
                                        </p:attrNameLst>
                                      </p:cBhvr>
                                      <p:to>
                                        <p:strVal val="hidden"/>
                                      </p:to>
                                    </p:set>
                                  </p:childTnLst>
                                </p:cTn>
                              </p:par>
                            </p:childTnLst>
                          </p:cTn>
                        </p:par>
                        <p:par>
                          <p:cTn id="20" fill="hold">
                            <p:stCondLst>
                              <p:cond delay="1000"/>
                            </p:stCondLst>
                            <p:childTnLst>
                              <p:par>
                                <p:cTn id="21" presetID="9" presetClass="entr" presetSubtype="0"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dissolve">
                                      <p:cBhvr>
                                        <p:cTn id="23" dur="500"/>
                                        <p:tgtEl>
                                          <p:spTgt spid="20"/>
                                        </p:tgtEl>
                                      </p:cBhvr>
                                    </p:animEffect>
                                  </p:childTnLst>
                                </p:cTn>
                              </p:par>
                            </p:childTnLst>
                          </p:cTn>
                        </p:par>
                        <p:par>
                          <p:cTn id="24" fill="hold">
                            <p:stCondLst>
                              <p:cond delay="1500"/>
                            </p:stCondLst>
                            <p:childTnLst>
                              <p:par>
                                <p:cTn id="25" presetID="9"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500"/>
                                        <p:tgtEl>
                                          <p:spTgt spid="15"/>
                                        </p:tgtEl>
                                      </p:cBhvr>
                                    </p:animEffect>
                                  </p:childTnLst>
                                </p:cTn>
                              </p:par>
                              <p:par>
                                <p:cTn id="28" presetID="9"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dissolve">
                                      <p:cBhvr>
                                        <p:cTn id="30" dur="500"/>
                                        <p:tgtEl>
                                          <p:spTgt spid="25"/>
                                        </p:tgtEl>
                                      </p:cBhvr>
                                    </p:animEffect>
                                  </p:childTnLst>
                                </p:cTn>
                              </p:par>
                            </p:childTnLst>
                          </p:cTn>
                        </p:par>
                        <p:par>
                          <p:cTn id="31" fill="hold">
                            <p:stCondLst>
                              <p:cond delay="2000"/>
                            </p:stCondLst>
                            <p:childTnLst>
                              <p:par>
                                <p:cTn id="32" presetID="9" presetClass="entr" presetSubtype="0" fill="hold"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dissolve">
                                      <p:cBhvr>
                                        <p:cTn id="34" dur="500"/>
                                        <p:tgtEl>
                                          <p:spTgt spid="5"/>
                                        </p:tgtEl>
                                      </p:cBhvr>
                                    </p:animEffect>
                                  </p:childTnLst>
                                </p:cTn>
                              </p:par>
                            </p:childTnLst>
                          </p:cTn>
                        </p:par>
                        <p:par>
                          <p:cTn id="35" fill="hold">
                            <p:stCondLst>
                              <p:cond delay="2500"/>
                            </p:stCondLst>
                            <p:childTnLst>
                              <p:par>
                                <p:cTn id="36" presetID="9" presetClass="entr" presetSubtype="0" fill="hold" grpId="0" nodeType="after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dissolve">
                                      <p:cBhvr>
                                        <p:cTn id="38" dur="500"/>
                                        <p:tgtEl>
                                          <p:spTgt spid="45"/>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dissolve">
                                      <p:cBhvr>
                                        <p:cTn id="43" dur="500"/>
                                        <p:tgtEl>
                                          <p:spTgt spid="39"/>
                                        </p:tgtEl>
                                      </p:cBhvr>
                                    </p:animEffect>
                                  </p:childTnLst>
                                </p:cTn>
                              </p:par>
                            </p:childTnLst>
                          </p:cTn>
                        </p:par>
                        <p:par>
                          <p:cTn id="44" fill="hold">
                            <p:stCondLst>
                              <p:cond delay="500"/>
                            </p:stCondLst>
                            <p:childTnLst>
                              <p:par>
                                <p:cTn id="45" presetID="9" presetClass="exit" presetSubtype="0" fill="hold" nodeType="afterEffect">
                                  <p:stCondLst>
                                    <p:cond delay="0"/>
                                  </p:stCondLst>
                                  <p:childTnLst>
                                    <p:animEffect transition="out" filter="dissolve">
                                      <p:cBhvr>
                                        <p:cTn id="46" dur="500"/>
                                        <p:tgtEl>
                                          <p:spTgt spid="48"/>
                                        </p:tgtEl>
                                      </p:cBhvr>
                                    </p:animEffect>
                                    <p:set>
                                      <p:cBhvr>
                                        <p:cTn id="47" dur="1" fill="hold">
                                          <p:stCondLst>
                                            <p:cond delay="499"/>
                                          </p:stCondLst>
                                        </p:cTn>
                                        <p:tgtEl>
                                          <p:spTgt spid="48"/>
                                        </p:tgtEl>
                                        <p:attrNameLst>
                                          <p:attrName>style.visibility</p:attrName>
                                        </p:attrNameLst>
                                      </p:cBhvr>
                                      <p:to>
                                        <p:strVal val="hidden"/>
                                      </p:to>
                                    </p:set>
                                  </p:childTnLst>
                                </p:cTn>
                              </p:par>
                            </p:childTnLst>
                          </p:cTn>
                        </p:par>
                        <p:par>
                          <p:cTn id="48" fill="hold">
                            <p:stCondLst>
                              <p:cond delay="1000"/>
                            </p:stCondLst>
                            <p:childTnLst>
                              <p:par>
                                <p:cTn id="49" presetID="9" presetClass="entr" presetSubtype="0" fill="hold" nodeType="after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dissolve">
                                      <p:cBhvr>
                                        <p:cTn id="51" dur="500"/>
                                        <p:tgtEl>
                                          <p:spTgt spid="43"/>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dissolve">
                                      <p:cBhvr>
                                        <p:cTn id="5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4" grpId="0" animBg="1"/>
      <p:bldP spid="20" grpId="0" animBg="1"/>
      <p:bldP spid="42" grpId="0"/>
      <p:bldP spid="4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8" name="Picture 48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3" y="970082"/>
            <a:ext cx="12192000" cy="5768441"/>
          </a:xfrm>
          <a:prstGeom prst="rect">
            <a:avLst/>
          </a:prstGeom>
          <a:ln>
            <a:noFill/>
            <a:prstDash val="lgDash"/>
          </a:ln>
        </p:spPr>
      </p:pic>
      <p:sp>
        <p:nvSpPr>
          <p:cNvPr id="2" name="Title 1"/>
          <p:cNvSpPr>
            <a:spLocks noGrp="1"/>
          </p:cNvSpPr>
          <p:nvPr>
            <p:ph type="title"/>
          </p:nvPr>
        </p:nvSpPr>
        <p:spPr/>
        <p:txBody>
          <a:bodyPr/>
          <a:lstStyle/>
          <a:p>
            <a:r>
              <a:rPr lang="en-US" dirty="0"/>
              <a:t>Multi-region topologies</a:t>
            </a:r>
          </a:p>
        </p:txBody>
      </p:sp>
      <p:cxnSp>
        <p:nvCxnSpPr>
          <p:cNvPr id="17" name="Straight Connector 16"/>
          <p:cNvCxnSpPr>
            <a:cxnSpLocks/>
          </p:cNvCxnSpPr>
          <p:nvPr/>
        </p:nvCxnSpPr>
        <p:spPr>
          <a:xfrm>
            <a:off x="5510732" y="2422465"/>
            <a:ext cx="288705" cy="1150370"/>
          </a:xfrm>
          <a:prstGeom prst="line">
            <a:avLst/>
          </a:prstGeom>
          <a:ln w="28575">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bwMode="auto">
          <a:xfrm>
            <a:off x="5620215" y="3461998"/>
            <a:ext cx="970156" cy="24074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2935" y="3854303"/>
            <a:ext cx="645124" cy="645124"/>
          </a:xfrm>
          <a:prstGeom prst="rect">
            <a:avLst/>
          </a:prstGeom>
        </p:spPr>
      </p:pic>
      <p:cxnSp>
        <p:nvCxnSpPr>
          <p:cNvPr id="21" name="Straight Arrow Connector 20"/>
          <p:cNvCxnSpPr/>
          <p:nvPr/>
        </p:nvCxnSpPr>
        <p:spPr>
          <a:xfrm>
            <a:off x="6091931" y="4545262"/>
            <a:ext cx="0" cy="331549"/>
          </a:xfrm>
          <a:prstGeom prst="straightConnector1">
            <a:avLst/>
          </a:prstGeom>
          <a:ln w="12700">
            <a:solidFill>
              <a:srgbClr val="0070C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a:off x="6077960" y="2933861"/>
            <a:ext cx="0" cy="914400"/>
          </a:xfrm>
          <a:prstGeom prst="straightConnector1">
            <a:avLst/>
          </a:prstGeom>
          <a:ln w="12700">
            <a:solidFill>
              <a:srgbClr val="0070C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people_6" descr="Presenter, speaker&#10;">
            <a:extLst>
              <a:ext uri="{FF2B5EF4-FFF2-40B4-BE49-F238E27FC236}">
                <a16:creationId xmlns:a16="http://schemas.microsoft.com/office/drawing/2014/main" id="{9506BBC5-4610-4122-A309-891695315ACF}"/>
              </a:ext>
            </a:extLst>
          </p:cNvPr>
          <p:cNvSpPr>
            <a:spLocks noChangeAspect="1" noEditPoints="1"/>
          </p:cNvSpPr>
          <p:nvPr/>
        </p:nvSpPr>
        <p:spPr bwMode="auto">
          <a:xfrm>
            <a:off x="5891241" y="2511650"/>
            <a:ext cx="367217" cy="365760"/>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Rectangle 26"/>
          <p:cNvSpPr/>
          <p:nvPr/>
        </p:nvSpPr>
        <p:spPr bwMode="auto">
          <a:xfrm>
            <a:off x="5620215" y="3727303"/>
            <a:ext cx="970156" cy="897730"/>
          </a:xfrm>
          <a:prstGeom prst="rect">
            <a:avLst/>
          </a:prstGeom>
          <a:noFill/>
          <a:ln>
            <a:solidFill>
              <a:srgbClr val="0070C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a:extLst>
              <a:ext uri="{FF2B5EF4-FFF2-40B4-BE49-F238E27FC236}">
                <a16:creationId xmlns:a16="http://schemas.microsoft.com/office/drawing/2014/main" id="{E61FBEB4-963B-BA48-A25D-3B0392BD18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6910" y="4987340"/>
            <a:ext cx="570042" cy="570042"/>
          </a:xfrm>
          <a:prstGeom prst="rect">
            <a:avLst/>
          </a:prstGeom>
        </p:spPr>
      </p:pic>
      <p:sp>
        <p:nvSpPr>
          <p:cNvPr id="29" name="people_6" descr="Presenter, speaker&#10;">
            <a:extLst>
              <a:ext uri="{FF2B5EF4-FFF2-40B4-BE49-F238E27FC236}">
                <a16:creationId xmlns:a16="http://schemas.microsoft.com/office/drawing/2014/main" id="{85F85830-8D96-CB47-9959-01F900B77D11}"/>
              </a:ext>
            </a:extLst>
          </p:cNvPr>
          <p:cNvSpPr>
            <a:spLocks noChangeAspect="1" noEditPoints="1"/>
          </p:cNvSpPr>
          <p:nvPr/>
        </p:nvSpPr>
        <p:spPr bwMode="auto">
          <a:xfrm>
            <a:off x="2377028" y="2704351"/>
            <a:ext cx="367217" cy="365760"/>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 name="Rectangle 13">
            <a:extLst>
              <a:ext uri="{FF2B5EF4-FFF2-40B4-BE49-F238E27FC236}">
                <a16:creationId xmlns:a16="http://schemas.microsoft.com/office/drawing/2014/main" id="{A36DE19D-3D4E-804C-9C3D-881DD977360E}"/>
              </a:ext>
            </a:extLst>
          </p:cNvPr>
          <p:cNvSpPr/>
          <p:nvPr/>
        </p:nvSpPr>
        <p:spPr bwMode="auto">
          <a:xfrm>
            <a:off x="2111474" y="3461998"/>
            <a:ext cx="970156" cy="24074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8351D6D0-DEAC-0D4F-AF9E-196ED3DE03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4194" y="3854303"/>
            <a:ext cx="645124" cy="645124"/>
          </a:xfrm>
          <a:prstGeom prst="rect">
            <a:avLst/>
          </a:prstGeom>
        </p:spPr>
      </p:pic>
      <p:sp>
        <p:nvSpPr>
          <p:cNvPr id="20" name="Rectangle 19">
            <a:extLst>
              <a:ext uri="{FF2B5EF4-FFF2-40B4-BE49-F238E27FC236}">
                <a16:creationId xmlns:a16="http://schemas.microsoft.com/office/drawing/2014/main" id="{3C49F096-A5EE-6C48-93BF-2EA3E1844524}"/>
              </a:ext>
            </a:extLst>
          </p:cNvPr>
          <p:cNvSpPr/>
          <p:nvPr/>
        </p:nvSpPr>
        <p:spPr bwMode="auto">
          <a:xfrm>
            <a:off x="2111474" y="3727303"/>
            <a:ext cx="4478896" cy="897730"/>
          </a:xfrm>
          <a:prstGeom prst="rect">
            <a:avLst/>
          </a:prstGeom>
          <a:noFill/>
          <a:ln>
            <a:solidFill>
              <a:srgbClr val="0070C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5" name="Straight Arrow Connector 24">
            <a:extLst>
              <a:ext uri="{FF2B5EF4-FFF2-40B4-BE49-F238E27FC236}">
                <a16:creationId xmlns:a16="http://schemas.microsoft.com/office/drawing/2014/main" id="{0139BF07-C62B-C14B-99C2-109D38D32007}"/>
              </a:ext>
            </a:extLst>
          </p:cNvPr>
          <p:cNvCxnSpPr>
            <a:cxnSpLocks/>
          </p:cNvCxnSpPr>
          <p:nvPr/>
        </p:nvCxnSpPr>
        <p:spPr>
          <a:xfrm>
            <a:off x="2797242" y="4360653"/>
            <a:ext cx="2970661" cy="836585"/>
          </a:xfrm>
          <a:prstGeom prst="straightConnector1">
            <a:avLst/>
          </a:prstGeom>
          <a:ln w="12700">
            <a:solidFill>
              <a:srgbClr val="0070C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7BE621F-2DE0-1C40-B74C-CE6FAF01BF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1032" y="3925375"/>
            <a:ext cx="501585" cy="501585"/>
          </a:xfrm>
          <a:prstGeom prst="rect">
            <a:avLst/>
          </a:prstGeom>
        </p:spPr>
      </p:pic>
      <p:cxnSp>
        <p:nvCxnSpPr>
          <p:cNvPr id="39" name="Straight Arrow Connector 38">
            <a:extLst>
              <a:ext uri="{FF2B5EF4-FFF2-40B4-BE49-F238E27FC236}">
                <a16:creationId xmlns:a16="http://schemas.microsoft.com/office/drawing/2014/main" id="{75E3BC72-CEF6-9842-8B10-918E990A673C}"/>
              </a:ext>
            </a:extLst>
          </p:cNvPr>
          <p:cNvCxnSpPr>
            <a:cxnSpLocks/>
          </p:cNvCxnSpPr>
          <p:nvPr/>
        </p:nvCxnSpPr>
        <p:spPr>
          <a:xfrm>
            <a:off x="2811822" y="3070111"/>
            <a:ext cx="1262116" cy="1001420"/>
          </a:xfrm>
          <a:prstGeom prst="straightConnector1">
            <a:avLst/>
          </a:prstGeom>
          <a:ln w="12700">
            <a:solidFill>
              <a:srgbClr val="00B050"/>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599CAFE-E521-A04C-8396-F2B2C244DD32}"/>
              </a:ext>
            </a:extLst>
          </p:cNvPr>
          <p:cNvCxnSpPr>
            <a:cxnSpLocks/>
          </p:cNvCxnSpPr>
          <p:nvPr/>
        </p:nvCxnSpPr>
        <p:spPr>
          <a:xfrm>
            <a:off x="2550131" y="3070111"/>
            <a:ext cx="0" cy="777240"/>
          </a:xfrm>
          <a:prstGeom prst="straightConnector1">
            <a:avLst/>
          </a:prstGeom>
          <a:ln w="12700">
            <a:solidFill>
              <a:srgbClr val="0070C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9A0AE88-AFBD-484F-9752-10FBA2FBEE34}"/>
              </a:ext>
            </a:extLst>
          </p:cNvPr>
          <p:cNvSpPr txBox="1"/>
          <p:nvPr/>
        </p:nvSpPr>
        <p:spPr>
          <a:xfrm>
            <a:off x="6455153" y="3722152"/>
            <a:ext cx="878830" cy="704808"/>
          </a:xfrm>
          <a:prstGeom prst="rect">
            <a:avLst/>
          </a:prstGeom>
          <a:noFill/>
        </p:spPr>
        <p:txBody>
          <a:bodyPr wrap="non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Primary</a:t>
            </a:r>
          </a:p>
          <a:p>
            <a:pPr algn="ctr">
              <a:lnSpc>
                <a:spcPct val="90000"/>
              </a:lnSpc>
              <a:spcAft>
                <a:spcPts val="600"/>
              </a:spcAft>
            </a:pPr>
            <a:r>
              <a:rPr lang="en-US" sz="1200" dirty="0">
                <a:gradFill>
                  <a:gsLst>
                    <a:gs pos="2917">
                      <a:schemeClr val="tx1"/>
                    </a:gs>
                    <a:gs pos="30000">
                      <a:schemeClr val="tx1"/>
                    </a:gs>
                  </a:gsLst>
                  <a:lin ang="5400000" scaled="0"/>
                </a:gradFill>
              </a:rPr>
              <a:t>region</a:t>
            </a:r>
          </a:p>
        </p:txBody>
      </p:sp>
      <p:sp>
        <p:nvSpPr>
          <p:cNvPr id="45" name="TextBox 44">
            <a:extLst>
              <a:ext uri="{FF2B5EF4-FFF2-40B4-BE49-F238E27FC236}">
                <a16:creationId xmlns:a16="http://schemas.microsoft.com/office/drawing/2014/main" id="{96D2FF99-BBF8-AF41-AF2D-64A254E11D82}"/>
              </a:ext>
            </a:extLst>
          </p:cNvPr>
          <p:cNvSpPr txBox="1"/>
          <p:nvPr/>
        </p:nvSpPr>
        <p:spPr>
          <a:xfrm>
            <a:off x="1186694" y="3722152"/>
            <a:ext cx="1064779" cy="704808"/>
          </a:xfrm>
          <a:prstGeom prst="rect">
            <a:avLst/>
          </a:prstGeom>
          <a:noFill/>
        </p:spPr>
        <p:txBody>
          <a:bodyPr wrap="non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Secondary</a:t>
            </a:r>
          </a:p>
          <a:p>
            <a:pPr algn="ctr">
              <a:lnSpc>
                <a:spcPct val="90000"/>
              </a:lnSpc>
              <a:spcAft>
                <a:spcPts val="600"/>
              </a:spcAft>
            </a:pPr>
            <a:r>
              <a:rPr lang="en-US" sz="1200" dirty="0">
                <a:gradFill>
                  <a:gsLst>
                    <a:gs pos="2917">
                      <a:schemeClr val="tx1"/>
                    </a:gs>
                    <a:gs pos="30000">
                      <a:schemeClr val="tx1"/>
                    </a:gs>
                  </a:gsLst>
                  <a:lin ang="5400000" scaled="0"/>
                </a:gradFill>
              </a:rPr>
              <a:t>region</a:t>
            </a:r>
          </a:p>
        </p:txBody>
      </p:sp>
      <p:cxnSp>
        <p:nvCxnSpPr>
          <p:cNvPr id="49" name="Straight Arrow Connector 48">
            <a:extLst>
              <a:ext uri="{FF2B5EF4-FFF2-40B4-BE49-F238E27FC236}">
                <a16:creationId xmlns:a16="http://schemas.microsoft.com/office/drawing/2014/main" id="{32B95C55-6694-154A-9CEC-0F1FB98F68D6}"/>
              </a:ext>
            </a:extLst>
          </p:cNvPr>
          <p:cNvCxnSpPr>
            <a:cxnSpLocks/>
          </p:cNvCxnSpPr>
          <p:nvPr/>
        </p:nvCxnSpPr>
        <p:spPr>
          <a:xfrm flipH="1">
            <a:off x="4644440" y="2940143"/>
            <a:ext cx="1430409" cy="1131388"/>
          </a:xfrm>
          <a:prstGeom prst="straightConnector1">
            <a:avLst/>
          </a:prstGeom>
          <a:ln w="12700">
            <a:solidFill>
              <a:srgbClr val="00B050"/>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 name="&quot;No&quot; Symbol 2">
            <a:extLst>
              <a:ext uri="{FF2B5EF4-FFF2-40B4-BE49-F238E27FC236}">
                <a16:creationId xmlns:a16="http://schemas.microsoft.com/office/drawing/2014/main" id="{0464D958-0619-904A-85CB-475D47766895}"/>
              </a:ext>
            </a:extLst>
          </p:cNvPr>
          <p:cNvSpPr/>
          <p:nvPr/>
        </p:nvSpPr>
        <p:spPr bwMode="auto">
          <a:xfrm>
            <a:off x="2267571" y="3906371"/>
            <a:ext cx="620640" cy="620640"/>
          </a:xfrm>
          <a:prstGeom prst="noSmoking">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F0000"/>
              </a:solidFill>
              <a:ea typeface="Segoe UI" pitchFamily="34" charset="0"/>
              <a:cs typeface="Segoe UI" pitchFamily="34" charset="0"/>
            </a:endParaRPr>
          </a:p>
        </p:txBody>
      </p:sp>
      <p:cxnSp>
        <p:nvCxnSpPr>
          <p:cNvPr id="28" name="Straight Arrow Connector 27">
            <a:extLst>
              <a:ext uri="{FF2B5EF4-FFF2-40B4-BE49-F238E27FC236}">
                <a16:creationId xmlns:a16="http://schemas.microsoft.com/office/drawing/2014/main" id="{CE11C4BF-9A03-FC49-ABAE-50A48D6CA05C}"/>
              </a:ext>
            </a:extLst>
          </p:cNvPr>
          <p:cNvCxnSpPr>
            <a:cxnSpLocks/>
          </p:cNvCxnSpPr>
          <p:nvPr/>
        </p:nvCxnSpPr>
        <p:spPr>
          <a:xfrm>
            <a:off x="2832410" y="2887231"/>
            <a:ext cx="3058831" cy="1032315"/>
          </a:xfrm>
          <a:prstGeom prst="straightConnector1">
            <a:avLst/>
          </a:prstGeom>
          <a:ln w="12700">
            <a:solidFill>
              <a:srgbClr val="0070C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09E111-FA47-4541-AB0E-2358AEDE0595}"/>
              </a:ext>
            </a:extLst>
          </p:cNvPr>
          <p:cNvCxnSpPr>
            <a:cxnSpLocks/>
          </p:cNvCxnSpPr>
          <p:nvPr/>
        </p:nvCxnSpPr>
        <p:spPr>
          <a:xfrm>
            <a:off x="1901980" y="2933861"/>
            <a:ext cx="364411" cy="817178"/>
          </a:xfrm>
          <a:prstGeom prst="line">
            <a:avLst/>
          </a:prstGeom>
          <a:ln w="28575">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4837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43"/>
                                        </p:tgtEl>
                                      </p:cBhvr>
                                    </p:animEffect>
                                    <p:set>
                                      <p:cBhvr>
                                        <p:cTn id="12" dur="1" fill="hold">
                                          <p:stCondLst>
                                            <p:cond delay="499"/>
                                          </p:stCondLst>
                                        </p:cTn>
                                        <p:tgtEl>
                                          <p:spTgt spid="43"/>
                                        </p:tgtEl>
                                        <p:attrNameLst>
                                          <p:attrName>style.visibility</p:attrName>
                                        </p:attrNameLst>
                                      </p:cBhvr>
                                      <p:to>
                                        <p:strVal val="hidden"/>
                                      </p:to>
                                    </p:se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dissolve">
                                      <p:cBhvr>
                                        <p:cTn id="1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8" name="Picture 48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3" y="970082"/>
            <a:ext cx="12192000" cy="5768441"/>
          </a:xfrm>
          <a:prstGeom prst="rect">
            <a:avLst/>
          </a:prstGeom>
          <a:ln>
            <a:noFill/>
            <a:prstDash val="lgDash"/>
          </a:ln>
        </p:spPr>
      </p:pic>
      <p:sp>
        <p:nvSpPr>
          <p:cNvPr id="2" name="Title 1"/>
          <p:cNvSpPr>
            <a:spLocks noGrp="1"/>
          </p:cNvSpPr>
          <p:nvPr>
            <p:ph type="title"/>
          </p:nvPr>
        </p:nvSpPr>
        <p:spPr/>
        <p:txBody>
          <a:bodyPr/>
          <a:lstStyle/>
          <a:p>
            <a:r>
              <a:rPr lang="en-US" dirty="0"/>
              <a:t>Multi-region topologies</a:t>
            </a:r>
          </a:p>
        </p:txBody>
      </p:sp>
      <p:cxnSp>
        <p:nvCxnSpPr>
          <p:cNvPr id="17" name="Straight Connector 16"/>
          <p:cNvCxnSpPr>
            <a:cxnSpLocks/>
          </p:cNvCxnSpPr>
          <p:nvPr/>
        </p:nvCxnSpPr>
        <p:spPr>
          <a:xfrm>
            <a:off x="5510732" y="2422465"/>
            <a:ext cx="288705" cy="1150370"/>
          </a:xfrm>
          <a:prstGeom prst="line">
            <a:avLst/>
          </a:prstGeom>
          <a:ln w="28575">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bwMode="auto">
          <a:xfrm>
            <a:off x="5620215" y="3461998"/>
            <a:ext cx="970156" cy="24074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2935" y="3854303"/>
            <a:ext cx="645124" cy="645124"/>
          </a:xfrm>
          <a:prstGeom prst="rect">
            <a:avLst/>
          </a:prstGeom>
        </p:spPr>
      </p:pic>
      <p:cxnSp>
        <p:nvCxnSpPr>
          <p:cNvPr id="21" name="Straight Arrow Connector 20"/>
          <p:cNvCxnSpPr/>
          <p:nvPr/>
        </p:nvCxnSpPr>
        <p:spPr>
          <a:xfrm>
            <a:off x="6091931" y="4545262"/>
            <a:ext cx="0" cy="331549"/>
          </a:xfrm>
          <a:prstGeom prst="straightConnector1">
            <a:avLst/>
          </a:prstGeom>
          <a:ln w="12700">
            <a:solidFill>
              <a:srgbClr val="0070C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a:off x="6077960" y="2933861"/>
            <a:ext cx="0" cy="914400"/>
          </a:xfrm>
          <a:prstGeom prst="straightConnector1">
            <a:avLst/>
          </a:prstGeom>
          <a:ln w="12700">
            <a:solidFill>
              <a:srgbClr val="0070C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people_6" descr="Presenter, speaker&#10;">
            <a:extLst>
              <a:ext uri="{FF2B5EF4-FFF2-40B4-BE49-F238E27FC236}">
                <a16:creationId xmlns:a16="http://schemas.microsoft.com/office/drawing/2014/main" id="{9506BBC5-4610-4122-A309-891695315ACF}"/>
              </a:ext>
            </a:extLst>
          </p:cNvPr>
          <p:cNvSpPr>
            <a:spLocks noChangeAspect="1" noEditPoints="1"/>
          </p:cNvSpPr>
          <p:nvPr/>
        </p:nvSpPr>
        <p:spPr bwMode="auto">
          <a:xfrm>
            <a:off x="5891241" y="2511650"/>
            <a:ext cx="367217" cy="365760"/>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24" name="Picture 23">
            <a:extLst>
              <a:ext uri="{FF2B5EF4-FFF2-40B4-BE49-F238E27FC236}">
                <a16:creationId xmlns:a16="http://schemas.microsoft.com/office/drawing/2014/main" id="{E61FBEB4-963B-BA48-A25D-3B0392BD18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6910" y="4987340"/>
            <a:ext cx="570042" cy="570042"/>
          </a:xfrm>
          <a:prstGeom prst="rect">
            <a:avLst/>
          </a:prstGeom>
        </p:spPr>
      </p:pic>
      <p:sp>
        <p:nvSpPr>
          <p:cNvPr id="29" name="people_6" descr="Presenter, speaker&#10;">
            <a:extLst>
              <a:ext uri="{FF2B5EF4-FFF2-40B4-BE49-F238E27FC236}">
                <a16:creationId xmlns:a16="http://schemas.microsoft.com/office/drawing/2014/main" id="{85F85830-8D96-CB47-9959-01F900B77D11}"/>
              </a:ext>
            </a:extLst>
          </p:cNvPr>
          <p:cNvSpPr>
            <a:spLocks noChangeAspect="1" noEditPoints="1"/>
          </p:cNvSpPr>
          <p:nvPr/>
        </p:nvSpPr>
        <p:spPr bwMode="auto">
          <a:xfrm>
            <a:off x="2377028" y="2704351"/>
            <a:ext cx="367217" cy="365760"/>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 name="Rectangle 13">
            <a:extLst>
              <a:ext uri="{FF2B5EF4-FFF2-40B4-BE49-F238E27FC236}">
                <a16:creationId xmlns:a16="http://schemas.microsoft.com/office/drawing/2014/main" id="{A36DE19D-3D4E-804C-9C3D-881DD977360E}"/>
              </a:ext>
            </a:extLst>
          </p:cNvPr>
          <p:cNvSpPr/>
          <p:nvPr/>
        </p:nvSpPr>
        <p:spPr bwMode="auto">
          <a:xfrm>
            <a:off x="2111474" y="3461998"/>
            <a:ext cx="970156" cy="24074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8351D6D0-DEAC-0D4F-AF9E-196ED3DE03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4194" y="3854303"/>
            <a:ext cx="645124" cy="645124"/>
          </a:xfrm>
          <a:prstGeom prst="rect">
            <a:avLst/>
          </a:prstGeom>
        </p:spPr>
      </p:pic>
      <p:sp>
        <p:nvSpPr>
          <p:cNvPr id="20" name="Rectangle 19">
            <a:extLst>
              <a:ext uri="{FF2B5EF4-FFF2-40B4-BE49-F238E27FC236}">
                <a16:creationId xmlns:a16="http://schemas.microsoft.com/office/drawing/2014/main" id="{3C49F096-A5EE-6C48-93BF-2EA3E1844524}"/>
              </a:ext>
            </a:extLst>
          </p:cNvPr>
          <p:cNvSpPr/>
          <p:nvPr/>
        </p:nvSpPr>
        <p:spPr bwMode="auto">
          <a:xfrm>
            <a:off x="2111474" y="3727303"/>
            <a:ext cx="4478896" cy="897730"/>
          </a:xfrm>
          <a:prstGeom prst="rect">
            <a:avLst/>
          </a:prstGeom>
          <a:noFill/>
          <a:ln>
            <a:solidFill>
              <a:srgbClr val="0070C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5" name="Straight Arrow Connector 24">
            <a:extLst>
              <a:ext uri="{FF2B5EF4-FFF2-40B4-BE49-F238E27FC236}">
                <a16:creationId xmlns:a16="http://schemas.microsoft.com/office/drawing/2014/main" id="{0139BF07-C62B-C14B-99C2-109D38D32007}"/>
              </a:ext>
            </a:extLst>
          </p:cNvPr>
          <p:cNvCxnSpPr>
            <a:cxnSpLocks/>
          </p:cNvCxnSpPr>
          <p:nvPr/>
        </p:nvCxnSpPr>
        <p:spPr>
          <a:xfrm>
            <a:off x="2797242" y="4360653"/>
            <a:ext cx="2970661" cy="836585"/>
          </a:xfrm>
          <a:prstGeom prst="straightConnector1">
            <a:avLst/>
          </a:prstGeom>
          <a:ln w="12700">
            <a:solidFill>
              <a:srgbClr val="0070C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7BE621F-2DE0-1C40-B74C-CE6FAF01BF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1032" y="3925375"/>
            <a:ext cx="501585" cy="501585"/>
          </a:xfrm>
          <a:prstGeom prst="rect">
            <a:avLst/>
          </a:prstGeom>
        </p:spPr>
      </p:pic>
      <p:cxnSp>
        <p:nvCxnSpPr>
          <p:cNvPr id="39" name="Straight Arrow Connector 38">
            <a:extLst>
              <a:ext uri="{FF2B5EF4-FFF2-40B4-BE49-F238E27FC236}">
                <a16:creationId xmlns:a16="http://schemas.microsoft.com/office/drawing/2014/main" id="{75E3BC72-CEF6-9842-8B10-918E990A673C}"/>
              </a:ext>
            </a:extLst>
          </p:cNvPr>
          <p:cNvCxnSpPr>
            <a:cxnSpLocks/>
          </p:cNvCxnSpPr>
          <p:nvPr/>
        </p:nvCxnSpPr>
        <p:spPr>
          <a:xfrm>
            <a:off x="2811822" y="3070111"/>
            <a:ext cx="1262116" cy="1001420"/>
          </a:xfrm>
          <a:prstGeom prst="straightConnector1">
            <a:avLst/>
          </a:prstGeom>
          <a:ln w="12700">
            <a:solidFill>
              <a:srgbClr val="00B050"/>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599CAFE-E521-A04C-8396-F2B2C244DD32}"/>
              </a:ext>
            </a:extLst>
          </p:cNvPr>
          <p:cNvCxnSpPr>
            <a:cxnSpLocks/>
          </p:cNvCxnSpPr>
          <p:nvPr/>
        </p:nvCxnSpPr>
        <p:spPr>
          <a:xfrm>
            <a:off x="2550131" y="3070111"/>
            <a:ext cx="0" cy="777240"/>
          </a:xfrm>
          <a:prstGeom prst="straightConnector1">
            <a:avLst/>
          </a:prstGeom>
          <a:ln w="12700">
            <a:solidFill>
              <a:srgbClr val="0070C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9A0AE88-AFBD-484F-9752-10FBA2FBEE34}"/>
              </a:ext>
            </a:extLst>
          </p:cNvPr>
          <p:cNvSpPr txBox="1"/>
          <p:nvPr/>
        </p:nvSpPr>
        <p:spPr>
          <a:xfrm>
            <a:off x="6455153" y="3722152"/>
            <a:ext cx="878830" cy="704808"/>
          </a:xfrm>
          <a:prstGeom prst="rect">
            <a:avLst/>
          </a:prstGeom>
          <a:noFill/>
        </p:spPr>
        <p:txBody>
          <a:bodyPr wrap="non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Primary</a:t>
            </a:r>
          </a:p>
          <a:p>
            <a:pPr algn="ctr">
              <a:lnSpc>
                <a:spcPct val="90000"/>
              </a:lnSpc>
              <a:spcAft>
                <a:spcPts val="600"/>
              </a:spcAft>
            </a:pPr>
            <a:r>
              <a:rPr lang="en-US" sz="1200" dirty="0">
                <a:gradFill>
                  <a:gsLst>
                    <a:gs pos="2917">
                      <a:schemeClr val="tx1"/>
                    </a:gs>
                    <a:gs pos="30000">
                      <a:schemeClr val="tx1"/>
                    </a:gs>
                  </a:gsLst>
                  <a:lin ang="5400000" scaled="0"/>
                </a:gradFill>
              </a:rPr>
              <a:t>region</a:t>
            </a:r>
          </a:p>
        </p:txBody>
      </p:sp>
      <p:sp>
        <p:nvSpPr>
          <p:cNvPr id="45" name="TextBox 44">
            <a:extLst>
              <a:ext uri="{FF2B5EF4-FFF2-40B4-BE49-F238E27FC236}">
                <a16:creationId xmlns:a16="http://schemas.microsoft.com/office/drawing/2014/main" id="{96D2FF99-BBF8-AF41-AF2D-64A254E11D82}"/>
              </a:ext>
            </a:extLst>
          </p:cNvPr>
          <p:cNvSpPr txBox="1"/>
          <p:nvPr/>
        </p:nvSpPr>
        <p:spPr>
          <a:xfrm>
            <a:off x="1186694" y="3722152"/>
            <a:ext cx="1064779" cy="704808"/>
          </a:xfrm>
          <a:prstGeom prst="rect">
            <a:avLst/>
          </a:prstGeom>
          <a:noFill/>
        </p:spPr>
        <p:txBody>
          <a:bodyPr wrap="non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Secondary</a:t>
            </a:r>
          </a:p>
          <a:p>
            <a:pPr algn="ctr">
              <a:lnSpc>
                <a:spcPct val="90000"/>
              </a:lnSpc>
              <a:spcAft>
                <a:spcPts val="600"/>
              </a:spcAft>
            </a:pPr>
            <a:r>
              <a:rPr lang="en-US" sz="1200" dirty="0">
                <a:gradFill>
                  <a:gsLst>
                    <a:gs pos="2917">
                      <a:schemeClr val="tx1"/>
                    </a:gs>
                    <a:gs pos="30000">
                      <a:schemeClr val="tx1"/>
                    </a:gs>
                  </a:gsLst>
                  <a:lin ang="5400000" scaled="0"/>
                </a:gradFill>
              </a:rPr>
              <a:t>region</a:t>
            </a:r>
          </a:p>
        </p:txBody>
      </p:sp>
      <p:cxnSp>
        <p:nvCxnSpPr>
          <p:cNvPr id="49" name="Straight Arrow Connector 48">
            <a:extLst>
              <a:ext uri="{FF2B5EF4-FFF2-40B4-BE49-F238E27FC236}">
                <a16:creationId xmlns:a16="http://schemas.microsoft.com/office/drawing/2014/main" id="{32B95C55-6694-154A-9CEC-0F1FB98F68D6}"/>
              </a:ext>
            </a:extLst>
          </p:cNvPr>
          <p:cNvCxnSpPr>
            <a:cxnSpLocks/>
          </p:cNvCxnSpPr>
          <p:nvPr/>
        </p:nvCxnSpPr>
        <p:spPr>
          <a:xfrm flipH="1">
            <a:off x="4644440" y="2940143"/>
            <a:ext cx="1430409" cy="1131388"/>
          </a:xfrm>
          <a:prstGeom prst="straightConnector1">
            <a:avLst/>
          </a:prstGeom>
          <a:ln w="12700">
            <a:solidFill>
              <a:srgbClr val="00B050"/>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FBC493B8-7F88-AE4E-B1D2-BDAB7930DD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1531" y="4985048"/>
            <a:ext cx="570042" cy="570042"/>
          </a:xfrm>
          <a:prstGeom prst="rect">
            <a:avLst/>
          </a:prstGeom>
        </p:spPr>
      </p:pic>
      <p:cxnSp>
        <p:nvCxnSpPr>
          <p:cNvPr id="30" name="Straight Arrow Connector 29">
            <a:extLst>
              <a:ext uri="{FF2B5EF4-FFF2-40B4-BE49-F238E27FC236}">
                <a16:creationId xmlns:a16="http://schemas.microsoft.com/office/drawing/2014/main" id="{D3A0A0D1-9625-794A-9D13-65B34B2F2843}"/>
              </a:ext>
            </a:extLst>
          </p:cNvPr>
          <p:cNvCxnSpPr/>
          <p:nvPr/>
        </p:nvCxnSpPr>
        <p:spPr>
          <a:xfrm>
            <a:off x="2574648" y="4545262"/>
            <a:ext cx="0" cy="331549"/>
          </a:xfrm>
          <a:prstGeom prst="straightConnector1">
            <a:avLst/>
          </a:prstGeom>
          <a:ln w="12700">
            <a:solidFill>
              <a:srgbClr val="0070C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460F7D4-DA9E-AF49-929B-669BA52AB402}"/>
              </a:ext>
            </a:extLst>
          </p:cNvPr>
          <p:cNvSpPr txBox="1"/>
          <p:nvPr/>
        </p:nvSpPr>
        <p:spPr>
          <a:xfrm>
            <a:off x="-154561" y="6261296"/>
            <a:ext cx="12458819"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Hint: use &lt;choose&gt; to &lt;set-backend&gt;</a:t>
            </a:r>
            <a:r>
              <a:rPr lang="en-US" sz="2000" dirty="0">
                <a:gradFill>
                  <a:gsLst>
                    <a:gs pos="2917">
                      <a:schemeClr val="tx1"/>
                    </a:gs>
                    <a:gs pos="30000">
                      <a:schemeClr val="tx1"/>
                    </a:gs>
                  </a:gsLst>
                  <a:lin ang="5400000" scaled="0"/>
                </a:gradFill>
              </a:rPr>
              <a:t> policy  based on </a:t>
            </a:r>
            <a:r>
              <a:rPr lang="en-US" sz="20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context.Deployment.Region</a:t>
            </a:r>
            <a:endParaRPr lang="en-US" sz="20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endParaRPr>
          </a:p>
        </p:txBody>
      </p:sp>
      <p:grpSp>
        <p:nvGrpSpPr>
          <p:cNvPr id="6" name="Group 5">
            <a:extLst>
              <a:ext uri="{FF2B5EF4-FFF2-40B4-BE49-F238E27FC236}">
                <a16:creationId xmlns:a16="http://schemas.microsoft.com/office/drawing/2014/main" id="{88D96ADF-5A18-624C-9C18-66E0F7680FF7}"/>
              </a:ext>
            </a:extLst>
          </p:cNvPr>
          <p:cNvGrpSpPr/>
          <p:nvPr/>
        </p:nvGrpSpPr>
        <p:grpSpPr>
          <a:xfrm>
            <a:off x="3327898" y="5799631"/>
            <a:ext cx="2067852" cy="461665"/>
            <a:chOff x="3316996" y="5164841"/>
            <a:chExt cx="2067852" cy="461665"/>
          </a:xfrm>
        </p:grpSpPr>
        <p:cxnSp>
          <p:nvCxnSpPr>
            <p:cNvPr id="4" name="Straight Arrow Connector 3">
              <a:extLst>
                <a:ext uri="{FF2B5EF4-FFF2-40B4-BE49-F238E27FC236}">
                  <a16:creationId xmlns:a16="http://schemas.microsoft.com/office/drawing/2014/main" id="{714EDB19-2EDB-A94C-9B28-138F89568497}"/>
                </a:ext>
              </a:extLst>
            </p:cNvPr>
            <p:cNvCxnSpPr/>
            <p:nvPr/>
          </p:nvCxnSpPr>
          <p:spPr>
            <a:xfrm>
              <a:off x="3316996" y="5197238"/>
              <a:ext cx="2067852" cy="0"/>
            </a:xfrm>
            <a:prstGeom prst="straightConnector1">
              <a:avLst/>
            </a:prstGeom>
            <a:ln>
              <a:solidFill>
                <a:srgbClr val="7030A0"/>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99066F6-B029-6746-907F-579B8F151C79}"/>
                </a:ext>
              </a:extLst>
            </p:cNvPr>
            <p:cNvSpPr txBox="1"/>
            <p:nvPr/>
          </p:nvSpPr>
          <p:spPr>
            <a:xfrm>
              <a:off x="3510981" y="5164841"/>
              <a:ext cx="1679883"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Shared state</a:t>
              </a:r>
            </a:p>
          </p:txBody>
        </p:sp>
      </p:grpSp>
      <p:cxnSp>
        <p:nvCxnSpPr>
          <p:cNvPr id="33" name="Straight Connector 32">
            <a:extLst>
              <a:ext uri="{FF2B5EF4-FFF2-40B4-BE49-F238E27FC236}">
                <a16:creationId xmlns:a16="http://schemas.microsoft.com/office/drawing/2014/main" id="{E08A14F6-8882-4A47-9CE2-FB094F4129A8}"/>
              </a:ext>
            </a:extLst>
          </p:cNvPr>
          <p:cNvCxnSpPr>
            <a:cxnSpLocks/>
          </p:cNvCxnSpPr>
          <p:nvPr/>
        </p:nvCxnSpPr>
        <p:spPr>
          <a:xfrm>
            <a:off x="1901980" y="2933861"/>
            <a:ext cx="364411" cy="817178"/>
          </a:xfrm>
          <a:prstGeom prst="line">
            <a:avLst/>
          </a:prstGeom>
          <a:ln w="28575">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812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dissolve">
                                      <p:cBhvr>
                                        <p:cTn id="7" dur="500"/>
                                        <p:tgtEl>
                                          <p:spTgt spid="28"/>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xit" presetSubtype="0" fill="hold" nodeType="clickEffect">
                                  <p:stCondLst>
                                    <p:cond delay="0"/>
                                  </p:stCondLst>
                                  <p:childTnLst>
                                    <p:animEffect transition="out" filter="dissolve">
                                      <p:cBhvr>
                                        <p:cTn id="15" dur="500"/>
                                        <p:tgtEl>
                                          <p:spTgt spid="25"/>
                                        </p:tgtEl>
                                      </p:cBhvr>
                                    </p:animEffect>
                                    <p:set>
                                      <p:cBhvr>
                                        <p:cTn id="16" dur="1" fill="hold">
                                          <p:stCondLst>
                                            <p:cond delay="499"/>
                                          </p:stCondLst>
                                        </p:cTn>
                                        <p:tgtEl>
                                          <p:spTgt spid="25"/>
                                        </p:tgtEl>
                                        <p:attrNameLst>
                                          <p:attrName>style.visibility</p:attrName>
                                        </p:attrNameLst>
                                      </p:cBhvr>
                                      <p:to>
                                        <p:strVal val="hidden"/>
                                      </p:to>
                                    </p:set>
                                  </p:childTnLst>
                                </p:cTn>
                              </p:par>
                              <p:par>
                                <p:cTn id="17" presetID="9"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dissolve">
                                      <p:cBhvr>
                                        <p:cTn id="19" dur="500"/>
                                        <p:tgtEl>
                                          <p:spTgt spid="30"/>
                                        </p:tgtEl>
                                      </p:cBhvr>
                                    </p:animEffect>
                                  </p:childTnLst>
                                </p:cTn>
                              </p:par>
                            </p:childTnLst>
                          </p:cTn>
                        </p:par>
                        <p:par>
                          <p:cTn id="20" fill="hold">
                            <p:stCondLst>
                              <p:cond delay="500"/>
                            </p:stCondLst>
                            <p:childTnLst>
                              <p:par>
                                <p:cTn id="21" presetID="9" presetClass="entr" presetSubtype="0" fill="hold" nodeType="afterEffect">
                                  <p:stCondLst>
                                    <p:cond delay="0"/>
                                  </p:stCondLst>
                                  <p:childTnLst>
                                    <p:set>
                                      <p:cBhvr>
                                        <p:cTn id="22" dur="1" fill="hold">
                                          <p:stCondLst>
                                            <p:cond delay="0"/>
                                          </p:stCondLst>
                                        </p:cTn>
                                        <p:tgtEl>
                                          <p:spTgt spid="31">
                                            <p:txEl>
                                              <p:pRg st="0" end="0"/>
                                            </p:txEl>
                                          </p:spTgt>
                                        </p:tgtEl>
                                        <p:attrNameLst>
                                          <p:attrName>style.visibility</p:attrName>
                                        </p:attrNameLst>
                                      </p:cBhvr>
                                      <p:to>
                                        <p:strVal val="visible"/>
                                      </p:to>
                                    </p:set>
                                    <p:animEffect transition="in" filter="dissolve">
                                      <p:cBhvr>
                                        <p:cTn id="23"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8" name="Picture 48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3" y="970082"/>
            <a:ext cx="12192000" cy="5768441"/>
          </a:xfrm>
          <a:prstGeom prst="rect">
            <a:avLst/>
          </a:prstGeom>
          <a:ln>
            <a:noFill/>
            <a:prstDash val="lgDash"/>
          </a:ln>
        </p:spPr>
      </p:pic>
      <p:sp>
        <p:nvSpPr>
          <p:cNvPr id="2" name="Title 1"/>
          <p:cNvSpPr>
            <a:spLocks noGrp="1"/>
          </p:cNvSpPr>
          <p:nvPr>
            <p:ph type="title"/>
          </p:nvPr>
        </p:nvSpPr>
        <p:spPr/>
        <p:txBody>
          <a:bodyPr/>
          <a:lstStyle/>
          <a:p>
            <a:r>
              <a:rPr lang="en-US" dirty="0"/>
              <a:t>Multi-region topologies</a:t>
            </a:r>
          </a:p>
        </p:txBody>
      </p:sp>
      <p:cxnSp>
        <p:nvCxnSpPr>
          <p:cNvPr id="17" name="Straight Connector 16"/>
          <p:cNvCxnSpPr>
            <a:cxnSpLocks/>
          </p:cNvCxnSpPr>
          <p:nvPr/>
        </p:nvCxnSpPr>
        <p:spPr>
          <a:xfrm>
            <a:off x="5510732" y="2422465"/>
            <a:ext cx="288705" cy="1150370"/>
          </a:xfrm>
          <a:prstGeom prst="line">
            <a:avLst/>
          </a:prstGeom>
          <a:ln w="28575">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bwMode="auto">
          <a:xfrm>
            <a:off x="5620215" y="3461998"/>
            <a:ext cx="970156" cy="24074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2935" y="3854303"/>
            <a:ext cx="645124" cy="645124"/>
          </a:xfrm>
          <a:prstGeom prst="rect">
            <a:avLst/>
          </a:prstGeom>
        </p:spPr>
      </p:pic>
      <p:cxnSp>
        <p:nvCxnSpPr>
          <p:cNvPr id="21" name="Straight Arrow Connector 20"/>
          <p:cNvCxnSpPr/>
          <p:nvPr/>
        </p:nvCxnSpPr>
        <p:spPr>
          <a:xfrm>
            <a:off x="6091931" y="4545262"/>
            <a:ext cx="0" cy="331549"/>
          </a:xfrm>
          <a:prstGeom prst="straightConnector1">
            <a:avLst/>
          </a:prstGeom>
          <a:ln w="12700">
            <a:solidFill>
              <a:srgbClr val="0070C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a:off x="6077960" y="2933861"/>
            <a:ext cx="0" cy="914400"/>
          </a:xfrm>
          <a:prstGeom prst="straightConnector1">
            <a:avLst/>
          </a:prstGeom>
          <a:ln w="12700">
            <a:solidFill>
              <a:srgbClr val="0070C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people_6" descr="Presenter, speaker&#10;">
            <a:extLst>
              <a:ext uri="{FF2B5EF4-FFF2-40B4-BE49-F238E27FC236}">
                <a16:creationId xmlns:a16="http://schemas.microsoft.com/office/drawing/2014/main" id="{9506BBC5-4610-4122-A309-891695315ACF}"/>
              </a:ext>
            </a:extLst>
          </p:cNvPr>
          <p:cNvSpPr>
            <a:spLocks noChangeAspect="1" noEditPoints="1"/>
          </p:cNvSpPr>
          <p:nvPr/>
        </p:nvSpPr>
        <p:spPr bwMode="auto">
          <a:xfrm>
            <a:off x="5891241" y="2511650"/>
            <a:ext cx="367217" cy="365760"/>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24" name="Picture 23">
            <a:extLst>
              <a:ext uri="{FF2B5EF4-FFF2-40B4-BE49-F238E27FC236}">
                <a16:creationId xmlns:a16="http://schemas.microsoft.com/office/drawing/2014/main" id="{E61FBEB4-963B-BA48-A25D-3B0392BD18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6910" y="4987340"/>
            <a:ext cx="570042" cy="570042"/>
          </a:xfrm>
          <a:prstGeom prst="rect">
            <a:avLst/>
          </a:prstGeom>
        </p:spPr>
      </p:pic>
      <p:sp>
        <p:nvSpPr>
          <p:cNvPr id="29" name="people_6" descr="Presenter, speaker&#10;">
            <a:extLst>
              <a:ext uri="{FF2B5EF4-FFF2-40B4-BE49-F238E27FC236}">
                <a16:creationId xmlns:a16="http://schemas.microsoft.com/office/drawing/2014/main" id="{85F85830-8D96-CB47-9959-01F900B77D11}"/>
              </a:ext>
            </a:extLst>
          </p:cNvPr>
          <p:cNvSpPr>
            <a:spLocks noChangeAspect="1" noEditPoints="1"/>
          </p:cNvSpPr>
          <p:nvPr/>
        </p:nvSpPr>
        <p:spPr bwMode="auto">
          <a:xfrm>
            <a:off x="2377028" y="2704351"/>
            <a:ext cx="367217" cy="365760"/>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 name="Rectangle 13">
            <a:extLst>
              <a:ext uri="{FF2B5EF4-FFF2-40B4-BE49-F238E27FC236}">
                <a16:creationId xmlns:a16="http://schemas.microsoft.com/office/drawing/2014/main" id="{A36DE19D-3D4E-804C-9C3D-881DD977360E}"/>
              </a:ext>
            </a:extLst>
          </p:cNvPr>
          <p:cNvSpPr/>
          <p:nvPr/>
        </p:nvSpPr>
        <p:spPr bwMode="auto">
          <a:xfrm>
            <a:off x="2111474" y="3461998"/>
            <a:ext cx="970156" cy="24074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8351D6D0-DEAC-0D4F-AF9E-196ED3DE03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4194" y="3854303"/>
            <a:ext cx="645124" cy="645124"/>
          </a:xfrm>
          <a:prstGeom prst="rect">
            <a:avLst/>
          </a:prstGeom>
        </p:spPr>
      </p:pic>
      <p:sp>
        <p:nvSpPr>
          <p:cNvPr id="20" name="Rectangle 19">
            <a:extLst>
              <a:ext uri="{FF2B5EF4-FFF2-40B4-BE49-F238E27FC236}">
                <a16:creationId xmlns:a16="http://schemas.microsoft.com/office/drawing/2014/main" id="{3C49F096-A5EE-6C48-93BF-2EA3E1844524}"/>
              </a:ext>
            </a:extLst>
          </p:cNvPr>
          <p:cNvSpPr/>
          <p:nvPr/>
        </p:nvSpPr>
        <p:spPr bwMode="auto">
          <a:xfrm>
            <a:off x="2111474" y="3727303"/>
            <a:ext cx="4478896" cy="897730"/>
          </a:xfrm>
          <a:prstGeom prst="rect">
            <a:avLst/>
          </a:prstGeom>
          <a:noFill/>
          <a:ln>
            <a:solidFill>
              <a:srgbClr val="0070C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77BE621F-2DE0-1C40-B74C-CE6FAF01BF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1032" y="3925375"/>
            <a:ext cx="501585" cy="501585"/>
          </a:xfrm>
          <a:prstGeom prst="rect">
            <a:avLst/>
          </a:prstGeom>
        </p:spPr>
      </p:pic>
      <p:cxnSp>
        <p:nvCxnSpPr>
          <p:cNvPr id="39" name="Straight Arrow Connector 38">
            <a:extLst>
              <a:ext uri="{FF2B5EF4-FFF2-40B4-BE49-F238E27FC236}">
                <a16:creationId xmlns:a16="http://schemas.microsoft.com/office/drawing/2014/main" id="{75E3BC72-CEF6-9842-8B10-918E990A673C}"/>
              </a:ext>
            </a:extLst>
          </p:cNvPr>
          <p:cNvCxnSpPr>
            <a:cxnSpLocks/>
          </p:cNvCxnSpPr>
          <p:nvPr/>
        </p:nvCxnSpPr>
        <p:spPr>
          <a:xfrm>
            <a:off x="2811822" y="3070111"/>
            <a:ext cx="1262116" cy="1001420"/>
          </a:xfrm>
          <a:prstGeom prst="straightConnector1">
            <a:avLst/>
          </a:prstGeom>
          <a:ln w="12700">
            <a:solidFill>
              <a:srgbClr val="00B050"/>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599CAFE-E521-A04C-8396-F2B2C244DD32}"/>
              </a:ext>
            </a:extLst>
          </p:cNvPr>
          <p:cNvCxnSpPr>
            <a:cxnSpLocks/>
          </p:cNvCxnSpPr>
          <p:nvPr/>
        </p:nvCxnSpPr>
        <p:spPr>
          <a:xfrm>
            <a:off x="2550131" y="3070111"/>
            <a:ext cx="0" cy="777240"/>
          </a:xfrm>
          <a:prstGeom prst="straightConnector1">
            <a:avLst/>
          </a:prstGeom>
          <a:ln w="12700">
            <a:solidFill>
              <a:srgbClr val="0070C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9A0AE88-AFBD-484F-9752-10FBA2FBEE34}"/>
              </a:ext>
            </a:extLst>
          </p:cNvPr>
          <p:cNvSpPr txBox="1"/>
          <p:nvPr/>
        </p:nvSpPr>
        <p:spPr>
          <a:xfrm>
            <a:off x="6455153" y="3722152"/>
            <a:ext cx="878830" cy="704808"/>
          </a:xfrm>
          <a:prstGeom prst="rect">
            <a:avLst/>
          </a:prstGeom>
          <a:noFill/>
        </p:spPr>
        <p:txBody>
          <a:bodyPr wrap="non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Primary</a:t>
            </a:r>
          </a:p>
          <a:p>
            <a:pPr algn="ctr">
              <a:lnSpc>
                <a:spcPct val="90000"/>
              </a:lnSpc>
              <a:spcAft>
                <a:spcPts val="600"/>
              </a:spcAft>
            </a:pPr>
            <a:r>
              <a:rPr lang="en-US" sz="1200" dirty="0">
                <a:gradFill>
                  <a:gsLst>
                    <a:gs pos="2917">
                      <a:schemeClr val="tx1"/>
                    </a:gs>
                    <a:gs pos="30000">
                      <a:schemeClr val="tx1"/>
                    </a:gs>
                  </a:gsLst>
                  <a:lin ang="5400000" scaled="0"/>
                </a:gradFill>
              </a:rPr>
              <a:t>region</a:t>
            </a:r>
          </a:p>
        </p:txBody>
      </p:sp>
      <p:sp>
        <p:nvSpPr>
          <p:cNvPr id="45" name="TextBox 44">
            <a:extLst>
              <a:ext uri="{FF2B5EF4-FFF2-40B4-BE49-F238E27FC236}">
                <a16:creationId xmlns:a16="http://schemas.microsoft.com/office/drawing/2014/main" id="{96D2FF99-BBF8-AF41-AF2D-64A254E11D82}"/>
              </a:ext>
            </a:extLst>
          </p:cNvPr>
          <p:cNvSpPr txBox="1"/>
          <p:nvPr/>
        </p:nvSpPr>
        <p:spPr>
          <a:xfrm>
            <a:off x="1186694" y="3722152"/>
            <a:ext cx="1064779" cy="704808"/>
          </a:xfrm>
          <a:prstGeom prst="rect">
            <a:avLst/>
          </a:prstGeom>
          <a:noFill/>
        </p:spPr>
        <p:txBody>
          <a:bodyPr wrap="non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Secondary</a:t>
            </a:r>
          </a:p>
          <a:p>
            <a:pPr algn="ctr">
              <a:lnSpc>
                <a:spcPct val="90000"/>
              </a:lnSpc>
              <a:spcAft>
                <a:spcPts val="600"/>
              </a:spcAft>
            </a:pPr>
            <a:r>
              <a:rPr lang="en-US" sz="1200" dirty="0">
                <a:gradFill>
                  <a:gsLst>
                    <a:gs pos="2917">
                      <a:schemeClr val="tx1"/>
                    </a:gs>
                    <a:gs pos="30000">
                      <a:schemeClr val="tx1"/>
                    </a:gs>
                  </a:gsLst>
                  <a:lin ang="5400000" scaled="0"/>
                </a:gradFill>
              </a:rPr>
              <a:t>region</a:t>
            </a:r>
          </a:p>
        </p:txBody>
      </p:sp>
      <p:cxnSp>
        <p:nvCxnSpPr>
          <p:cNvPr id="49" name="Straight Arrow Connector 48">
            <a:extLst>
              <a:ext uri="{FF2B5EF4-FFF2-40B4-BE49-F238E27FC236}">
                <a16:creationId xmlns:a16="http://schemas.microsoft.com/office/drawing/2014/main" id="{32B95C55-6694-154A-9CEC-0F1FB98F68D6}"/>
              </a:ext>
            </a:extLst>
          </p:cNvPr>
          <p:cNvCxnSpPr>
            <a:cxnSpLocks/>
          </p:cNvCxnSpPr>
          <p:nvPr/>
        </p:nvCxnSpPr>
        <p:spPr>
          <a:xfrm flipH="1">
            <a:off x="4644440" y="2940143"/>
            <a:ext cx="1430409" cy="1131388"/>
          </a:xfrm>
          <a:prstGeom prst="straightConnector1">
            <a:avLst/>
          </a:prstGeom>
          <a:ln w="12700">
            <a:solidFill>
              <a:srgbClr val="00B050"/>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FBC493B8-7F88-AE4E-B1D2-BDAB7930DD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1531" y="4985048"/>
            <a:ext cx="570042" cy="570042"/>
          </a:xfrm>
          <a:prstGeom prst="rect">
            <a:avLst/>
          </a:prstGeom>
        </p:spPr>
      </p:pic>
      <p:cxnSp>
        <p:nvCxnSpPr>
          <p:cNvPr id="30" name="Straight Arrow Connector 29">
            <a:extLst>
              <a:ext uri="{FF2B5EF4-FFF2-40B4-BE49-F238E27FC236}">
                <a16:creationId xmlns:a16="http://schemas.microsoft.com/office/drawing/2014/main" id="{D3A0A0D1-9625-794A-9D13-65B34B2F2843}"/>
              </a:ext>
            </a:extLst>
          </p:cNvPr>
          <p:cNvCxnSpPr/>
          <p:nvPr/>
        </p:nvCxnSpPr>
        <p:spPr>
          <a:xfrm>
            <a:off x="2574648" y="4545262"/>
            <a:ext cx="0" cy="331549"/>
          </a:xfrm>
          <a:prstGeom prst="straightConnector1">
            <a:avLst/>
          </a:prstGeom>
          <a:ln w="12700">
            <a:solidFill>
              <a:srgbClr val="0070C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639A793B-25DF-954E-B9F4-399612BA4B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1032" y="4980519"/>
            <a:ext cx="501585" cy="501585"/>
          </a:xfrm>
          <a:prstGeom prst="rect">
            <a:avLst/>
          </a:prstGeom>
        </p:spPr>
      </p:pic>
      <p:cxnSp>
        <p:nvCxnSpPr>
          <p:cNvPr id="37" name="Straight Arrow Connector 36">
            <a:extLst>
              <a:ext uri="{FF2B5EF4-FFF2-40B4-BE49-F238E27FC236}">
                <a16:creationId xmlns:a16="http://schemas.microsoft.com/office/drawing/2014/main" id="{5E7BB0CD-3BAD-1040-A589-AF016FED270D}"/>
              </a:ext>
            </a:extLst>
          </p:cNvPr>
          <p:cNvCxnSpPr>
            <a:cxnSpLocks/>
          </p:cNvCxnSpPr>
          <p:nvPr/>
        </p:nvCxnSpPr>
        <p:spPr>
          <a:xfrm>
            <a:off x="2959275" y="4275186"/>
            <a:ext cx="1040001" cy="822960"/>
          </a:xfrm>
          <a:prstGeom prst="straightConnector1">
            <a:avLst/>
          </a:prstGeom>
          <a:ln w="12700">
            <a:solidFill>
              <a:srgbClr val="00B050"/>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75D0E65-AD69-E54F-9456-DDB7B5CD49F1}"/>
              </a:ext>
            </a:extLst>
          </p:cNvPr>
          <p:cNvCxnSpPr>
            <a:cxnSpLocks/>
          </p:cNvCxnSpPr>
          <p:nvPr/>
        </p:nvCxnSpPr>
        <p:spPr>
          <a:xfrm flipH="1">
            <a:off x="4722100" y="4348043"/>
            <a:ext cx="1012893" cy="750103"/>
          </a:xfrm>
          <a:prstGeom prst="straightConnector1">
            <a:avLst/>
          </a:prstGeom>
          <a:ln w="12700">
            <a:solidFill>
              <a:srgbClr val="00B050"/>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64B69E81-BA0D-924F-9331-712ED9102B91}"/>
              </a:ext>
            </a:extLst>
          </p:cNvPr>
          <p:cNvSpPr/>
          <p:nvPr/>
        </p:nvSpPr>
        <p:spPr bwMode="auto">
          <a:xfrm>
            <a:off x="2111474" y="4760756"/>
            <a:ext cx="4478896" cy="897730"/>
          </a:xfrm>
          <a:prstGeom prst="rect">
            <a:avLst/>
          </a:prstGeom>
          <a:noFill/>
          <a:ln>
            <a:solidFill>
              <a:srgbClr val="0070C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a:extLst>
              <a:ext uri="{FF2B5EF4-FFF2-40B4-BE49-F238E27FC236}">
                <a16:creationId xmlns:a16="http://schemas.microsoft.com/office/drawing/2014/main" id="{07F55BDC-91B8-5F49-BD98-3C5469EB3D2D}"/>
              </a:ext>
            </a:extLst>
          </p:cNvPr>
          <p:cNvGrpSpPr/>
          <p:nvPr/>
        </p:nvGrpSpPr>
        <p:grpSpPr>
          <a:xfrm>
            <a:off x="3327898" y="5799631"/>
            <a:ext cx="2067852" cy="461665"/>
            <a:chOff x="3316996" y="5164841"/>
            <a:chExt cx="2067852" cy="461665"/>
          </a:xfrm>
        </p:grpSpPr>
        <p:cxnSp>
          <p:nvCxnSpPr>
            <p:cNvPr id="44" name="Straight Arrow Connector 43">
              <a:extLst>
                <a:ext uri="{FF2B5EF4-FFF2-40B4-BE49-F238E27FC236}">
                  <a16:creationId xmlns:a16="http://schemas.microsoft.com/office/drawing/2014/main" id="{B406EF8A-E072-8649-B517-97C7CEFE30F0}"/>
                </a:ext>
              </a:extLst>
            </p:cNvPr>
            <p:cNvCxnSpPr/>
            <p:nvPr/>
          </p:nvCxnSpPr>
          <p:spPr>
            <a:xfrm>
              <a:off x="3316996" y="5197238"/>
              <a:ext cx="2067852" cy="0"/>
            </a:xfrm>
            <a:prstGeom prst="straightConnector1">
              <a:avLst/>
            </a:prstGeom>
            <a:ln>
              <a:solidFill>
                <a:srgbClr val="7030A0"/>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743ADF4-78B8-8841-8D62-B20858622908}"/>
                </a:ext>
              </a:extLst>
            </p:cNvPr>
            <p:cNvSpPr txBox="1"/>
            <p:nvPr/>
          </p:nvSpPr>
          <p:spPr>
            <a:xfrm>
              <a:off x="3510981" y="5164841"/>
              <a:ext cx="1679883"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Shared state</a:t>
              </a:r>
            </a:p>
          </p:txBody>
        </p:sp>
      </p:grpSp>
      <p:cxnSp>
        <p:nvCxnSpPr>
          <p:cNvPr id="47" name="Straight Connector 46">
            <a:extLst>
              <a:ext uri="{FF2B5EF4-FFF2-40B4-BE49-F238E27FC236}">
                <a16:creationId xmlns:a16="http://schemas.microsoft.com/office/drawing/2014/main" id="{E4F09A48-CF68-9D4A-B2E7-32E0A3635D73}"/>
              </a:ext>
            </a:extLst>
          </p:cNvPr>
          <p:cNvCxnSpPr>
            <a:cxnSpLocks/>
          </p:cNvCxnSpPr>
          <p:nvPr/>
        </p:nvCxnSpPr>
        <p:spPr>
          <a:xfrm>
            <a:off x="1901980" y="2933861"/>
            <a:ext cx="364411" cy="817178"/>
          </a:xfrm>
          <a:prstGeom prst="line">
            <a:avLst/>
          </a:prstGeom>
          <a:ln w="28575">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8" name="&quot;No&quot; Symbol 47">
            <a:extLst>
              <a:ext uri="{FF2B5EF4-FFF2-40B4-BE49-F238E27FC236}">
                <a16:creationId xmlns:a16="http://schemas.microsoft.com/office/drawing/2014/main" id="{9F944421-1C54-C74B-B053-E7866F0D5DE6}"/>
              </a:ext>
            </a:extLst>
          </p:cNvPr>
          <p:cNvSpPr/>
          <p:nvPr/>
        </p:nvSpPr>
        <p:spPr bwMode="auto">
          <a:xfrm>
            <a:off x="2283894" y="4930177"/>
            <a:ext cx="620640" cy="620640"/>
          </a:xfrm>
          <a:prstGeom prst="noSmoking">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42045033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dissolv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1" nodeType="clickEffect">
                                  <p:stCondLst>
                                    <p:cond delay="0"/>
                                  </p:stCondLst>
                                  <p:childTnLst>
                                    <p:animEffect transition="out" filter="dissolve">
                                      <p:cBhvr>
                                        <p:cTn id="11" dur="500"/>
                                        <p:tgtEl>
                                          <p:spTgt spid="48"/>
                                        </p:tgtEl>
                                      </p:cBhvr>
                                    </p:animEffect>
                                    <p:set>
                                      <p:cBhvr>
                                        <p:cTn id="12" dur="1" fill="hold">
                                          <p:stCondLst>
                                            <p:cond delay="499"/>
                                          </p:stCondLst>
                                        </p:cTn>
                                        <p:tgtEl>
                                          <p:spTgt spid="48"/>
                                        </p:tgtEl>
                                        <p:attrNameLst>
                                          <p:attrName>style.visibility</p:attrName>
                                        </p:attrNameLst>
                                      </p:cBhvr>
                                      <p:to>
                                        <p:strVal val="hidden"/>
                                      </p:to>
                                    </p:se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dissolve">
                                      <p:cBhvr>
                                        <p:cTn id="16" dur="500"/>
                                        <p:tgtEl>
                                          <p:spTgt spid="36"/>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dissolve">
                                      <p:cBhvr>
                                        <p:cTn id="19" dur="500"/>
                                        <p:tgtEl>
                                          <p:spTgt spid="40"/>
                                        </p:tgtEl>
                                      </p:cBhvr>
                                    </p:animEffect>
                                  </p:childTnLst>
                                </p:cTn>
                              </p:par>
                            </p:childTnLst>
                          </p:cTn>
                        </p:par>
                        <p:par>
                          <p:cTn id="20" fill="hold">
                            <p:stCondLst>
                              <p:cond delay="1000"/>
                            </p:stCondLst>
                            <p:childTnLst>
                              <p:par>
                                <p:cTn id="21" presetID="9" presetClass="entr" presetSubtype="0" fill="hold"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dissolve">
                                      <p:cBhvr>
                                        <p:cTn id="23" dur="1000"/>
                                        <p:tgtEl>
                                          <p:spTgt spid="37"/>
                                        </p:tgtEl>
                                      </p:cBhvr>
                                    </p:animEffect>
                                  </p:childTnLst>
                                </p:cTn>
                              </p:par>
                              <p:par>
                                <p:cTn id="24" presetID="9" presetClass="entr" presetSubtype="0" fill="hold"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dissolve">
                                      <p:cBhvr>
                                        <p:cTn id="2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8" grpId="0" animBg="1"/>
      <p:bldP spid="48"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8" name="Picture 48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3" y="970082"/>
            <a:ext cx="12192000" cy="5768441"/>
          </a:xfrm>
          <a:prstGeom prst="rect">
            <a:avLst/>
          </a:prstGeom>
          <a:ln>
            <a:noFill/>
            <a:prstDash val="lgDash"/>
          </a:ln>
        </p:spPr>
      </p:pic>
      <p:sp>
        <p:nvSpPr>
          <p:cNvPr id="2" name="Title 1"/>
          <p:cNvSpPr>
            <a:spLocks noGrp="1"/>
          </p:cNvSpPr>
          <p:nvPr>
            <p:ph type="title"/>
          </p:nvPr>
        </p:nvSpPr>
        <p:spPr/>
        <p:txBody>
          <a:bodyPr/>
          <a:lstStyle/>
          <a:p>
            <a:r>
              <a:rPr lang="en-US" dirty="0"/>
              <a:t>Multi-region topologies</a:t>
            </a:r>
          </a:p>
        </p:txBody>
      </p:sp>
      <p:cxnSp>
        <p:nvCxnSpPr>
          <p:cNvPr id="17" name="Straight Connector 16"/>
          <p:cNvCxnSpPr>
            <a:cxnSpLocks/>
          </p:cNvCxnSpPr>
          <p:nvPr/>
        </p:nvCxnSpPr>
        <p:spPr>
          <a:xfrm>
            <a:off x="5510732" y="2422465"/>
            <a:ext cx="288705" cy="1150370"/>
          </a:xfrm>
          <a:prstGeom prst="line">
            <a:avLst/>
          </a:prstGeom>
          <a:ln w="28575">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bwMode="auto">
          <a:xfrm>
            <a:off x="5620215" y="3461998"/>
            <a:ext cx="970156" cy="24074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2935" y="3854303"/>
            <a:ext cx="645124" cy="645124"/>
          </a:xfrm>
          <a:prstGeom prst="rect">
            <a:avLst/>
          </a:prstGeom>
        </p:spPr>
      </p:pic>
      <p:cxnSp>
        <p:nvCxnSpPr>
          <p:cNvPr id="21" name="Straight Arrow Connector 20"/>
          <p:cNvCxnSpPr/>
          <p:nvPr/>
        </p:nvCxnSpPr>
        <p:spPr>
          <a:xfrm>
            <a:off x="6091931" y="4545262"/>
            <a:ext cx="0" cy="331549"/>
          </a:xfrm>
          <a:prstGeom prst="straightConnector1">
            <a:avLst/>
          </a:prstGeom>
          <a:ln w="12700">
            <a:solidFill>
              <a:srgbClr val="0070C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a:off x="6077960" y="2933861"/>
            <a:ext cx="0" cy="914400"/>
          </a:xfrm>
          <a:prstGeom prst="straightConnector1">
            <a:avLst/>
          </a:prstGeom>
          <a:ln w="12700">
            <a:solidFill>
              <a:srgbClr val="0070C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people_6" descr="Presenter, speaker&#10;">
            <a:extLst>
              <a:ext uri="{FF2B5EF4-FFF2-40B4-BE49-F238E27FC236}">
                <a16:creationId xmlns:a16="http://schemas.microsoft.com/office/drawing/2014/main" id="{9506BBC5-4610-4122-A309-891695315ACF}"/>
              </a:ext>
            </a:extLst>
          </p:cNvPr>
          <p:cNvSpPr>
            <a:spLocks noChangeAspect="1" noEditPoints="1"/>
          </p:cNvSpPr>
          <p:nvPr/>
        </p:nvSpPr>
        <p:spPr bwMode="auto">
          <a:xfrm>
            <a:off x="5891241" y="2511650"/>
            <a:ext cx="367217" cy="365760"/>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24" name="Picture 23">
            <a:extLst>
              <a:ext uri="{FF2B5EF4-FFF2-40B4-BE49-F238E27FC236}">
                <a16:creationId xmlns:a16="http://schemas.microsoft.com/office/drawing/2014/main" id="{E61FBEB4-963B-BA48-A25D-3B0392BD18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6910" y="4987340"/>
            <a:ext cx="570042" cy="570042"/>
          </a:xfrm>
          <a:prstGeom prst="rect">
            <a:avLst/>
          </a:prstGeom>
        </p:spPr>
      </p:pic>
      <p:sp>
        <p:nvSpPr>
          <p:cNvPr id="29" name="people_6" descr="Presenter, speaker&#10;">
            <a:extLst>
              <a:ext uri="{FF2B5EF4-FFF2-40B4-BE49-F238E27FC236}">
                <a16:creationId xmlns:a16="http://schemas.microsoft.com/office/drawing/2014/main" id="{85F85830-8D96-CB47-9959-01F900B77D11}"/>
              </a:ext>
            </a:extLst>
          </p:cNvPr>
          <p:cNvSpPr>
            <a:spLocks noChangeAspect="1" noEditPoints="1"/>
          </p:cNvSpPr>
          <p:nvPr/>
        </p:nvSpPr>
        <p:spPr bwMode="auto">
          <a:xfrm>
            <a:off x="2377028" y="2704351"/>
            <a:ext cx="367217" cy="365760"/>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 name="Rectangle 13">
            <a:extLst>
              <a:ext uri="{FF2B5EF4-FFF2-40B4-BE49-F238E27FC236}">
                <a16:creationId xmlns:a16="http://schemas.microsoft.com/office/drawing/2014/main" id="{A36DE19D-3D4E-804C-9C3D-881DD977360E}"/>
              </a:ext>
            </a:extLst>
          </p:cNvPr>
          <p:cNvSpPr/>
          <p:nvPr/>
        </p:nvSpPr>
        <p:spPr bwMode="auto">
          <a:xfrm>
            <a:off x="2111474" y="3461998"/>
            <a:ext cx="970156" cy="24074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8351D6D0-DEAC-0D4F-AF9E-196ED3DE03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4194" y="3854303"/>
            <a:ext cx="645124" cy="645124"/>
          </a:xfrm>
          <a:prstGeom prst="rect">
            <a:avLst/>
          </a:prstGeom>
        </p:spPr>
      </p:pic>
      <p:sp>
        <p:nvSpPr>
          <p:cNvPr id="20" name="Rectangle 19">
            <a:extLst>
              <a:ext uri="{FF2B5EF4-FFF2-40B4-BE49-F238E27FC236}">
                <a16:creationId xmlns:a16="http://schemas.microsoft.com/office/drawing/2014/main" id="{3C49F096-A5EE-6C48-93BF-2EA3E1844524}"/>
              </a:ext>
            </a:extLst>
          </p:cNvPr>
          <p:cNvSpPr/>
          <p:nvPr/>
        </p:nvSpPr>
        <p:spPr bwMode="auto">
          <a:xfrm>
            <a:off x="2111474" y="3727303"/>
            <a:ext cx="4478896" cy="897730"/>
          </a:xfrm>
          <a:prstGeom prst="rect">
            <a:avLst/>
          </a:prstGeom>
          <a:noFill/>
          <a:ln>
            <a:solidFill>
              <a:srgbClr val="0070C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77BE621F-2DE0-1C40-B74C-CE6FAF01BF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1032" y="3925375"/>
            <a:ext cx="501585" cy="501585"/>
          </a:xfrm>
          <a:prstGeom prst="rect">
            <a:avLst/>
          </a:prstGeom>
        </p:spPr>
      </p:pic>
      <p:cxnSp>
        <p:nvCxnSpPr>
          <p:cNvPr id="39" name="Straight Arrow Connector 38">
            <a:extLst>
              <a:ext uri="{FF2B5EF4-FFF2-40B4-BE49-F238E27FC236}">
                <a16:creationId xmlns:a16="http://schemas.microsoft.com/office/drawing/2014/main" id="{75E3BC72-CEF6-9842-8B10-918E990A673C}"/>
              </a:ext>
            </a:extLst>
          </p:cNvPr>
          <p:cNvCxnSpPr>
            <a:cxnSpLocks/>
          </p:cNvCxnSpPr>
          <p:nvPr/>
        </p:nvCxnSpPr>
        <p:spPr>
          <a:xfrm>
            <a:off x="2811822" y="3070111"/>
            <a:ext cx="1262116" cy="1001420"/>
          </a:xfrm>
          <a:prstGeom prst="straightConnector1">
            <a:avLst/>
          </a:prstGeom>
          <a:ln w="12700">
            <a:solidFill>
              <a:srgbClr val="00B050"/>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599CAFE-E521-A04C-8396-F2B2C244DD32}"/>
              </a:ext>
            </a:extLst>
          </p:cNvPr>
          <p:cNvCxnSpPr>
            <a:cxnSpLocks/>
          </p:cNvCxnSpPr>
          <p:nvPr/>
        </p:nvCxnSpPr>
        <p:spPr>
          <a:xfrm>
            <a:off x="2550131" y="3070111"/>
            <a:ext cx="0" cy="777240"/>
          </a:xfrm>
          <a:prstGeom prst="straightConnector1">
            <a:avLst/>
          </a:prstGeom>
          <a:ln w="12700">
            <a:solidFill>
              <a:srgbClr val="0070C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9A0AE88-AFBD-484F-9752-10FBA2FBEE34}"/>
              </a:ext>
            </a:extLst>
          </p:cNvPr>
          <p:cNvSpPr txBox="1"/>
          <p:nvPr/>
        </p:nvSpPr>
        <p:spPr>
          <a:xfrm>
            <a:off x="6455153" y="3722152"/>
            <a:ext cx="878830" cy="704808"/>
          </a:xfrm>
          <a:prstGeom prst="rect">
            <a:avLst/>
          </a:prstGeom>
          <a:noFill/>
        </p:spPr>
        <p:txBody>
          <a:bodyPr wrap="non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Primary</a:t>
            </a:r>
          </a:p>
          <a:p>
            <a:pPr algn="ctr">
              <a:lnSpc>
                <a:spcPct val="90000"/>
              </a:lnSpc>
              <a:spcAft>
                <a:spcPts val="600"/>
              </a:spcAft>
            </a:pPr>
            <a:r>
              <a:rPr lang="en-US" sz="1200" dirty="0">
                <a:gradFill>
                  <a:gsLst>
                    <a:gs pos="2917">
                      <a:schemeClr val="tx1"/>
                    </a:gs>
                    <a:gs pos="30000">
                      <a:schemeClr val="tx1"/>
                    </a:gs>
                  </a:gsLst>
                  <a:lin ang="5400000" scaled="0"/>
                </a:gradFill>
              </a:rPr>
              <a:t>region</a:t>
            </a:r>
          </a:p>
        </p:txBody>
      </p:sp>
      <p:sp>
        <p:nvSpPr>
          <p:cNvPr id="45" name="TextBox 44">
            <a:extLst>
              <a:ext uri="{FF2B5EF4-FFF2-40B4-BE49-F238E27FC236}">
                <a16:creationId xmlns:a16="http://schemas.microsoft.com/office/drawing/2014/main" id="{96D2FF99-BBF8-AF41-AF2D-64A254E11D82}"/>
              </a:ext>
            </a:extLst>
          </p:cNvPr>
          <p:cNvSpPr txBox="1"/>
          <p:nvPr/>
        </p:nvSpPr>
        <p:spPr>
          <a:xfrm>
            <a:off x="1186694" y="3722152"/>
            <a:ext cx="1064779" cy="704808"/>
          </a:xfrm>
          <a:prstGeom prst="rect">
            <a:avLst/>
          </a:prstGeom>
          <a:noFill/>
        </p:spPr>
        <p:txBody>
          <a:bodyPr wrap="non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Secondary</a:t>
            </a:r>
          </a:p>
          <a:p>
            <a:pPr algn="ctr">
              <a:lnSpc>
                <a:spcPct val="90000"/>
              </a:lnSpc>
              <a:spcAft>
                <a:spcPts val="600"/>
              </a:spcAft>
            </a:pPr>
            <a:r>
              <a:rPr lang="en-US" sz="1200" dirty="0">
                <a:gradFill>
                  <a:gsLst>
                    <a:gs pos="2917">
                      <a:schemeClr val="tx1"/>
                    </a:gs>
                    <a:gs pos="30000">
                      <a:schemeClr val="tx1"/>
                    </a:gs>
                  </a:gsLst>
                  <a:lin ang="5400000" scaled="0"/>
                </a:gradFill>
              </a:rPr>
              <a:t>region</a:t>
            </a:r>
          </a:p>
        </p:txBody>
      </p:sp>
      <p:cxnSp>
        <p:nvCxnSpPr>
          <p:cNvPr id="49" name="Straight Arrow Connector 48">
            <a:extLst>
              <a:ext uri="{FF2B5EF4-FFF2-40B4-BE49-F238E27FC236}">
                <a16:creationId xmlns:a16="http://schemas.microsoft.com/office/drawing/2014/main" id="{32B95C55-6694-154A-9CEC-0F1FB98F68D6}"/>
              </a:ext>
            </a:extLst>
          </p:cNvPr>
          <p:cNvCxnSpPr>
            <a:cxnSpLocks/>
          </p:cNvCxnSpPr>
          <p:nvPr/>
        </p:nvCxnSpPr>
        <p:spPr>
          <a:xfrm flipH="1">
            <a:off x="4644440" y="2940143"/>
            <a:ext cx="1430409" cy="1131388"/>
          </a:xfrm>
          <a:prstGeom prst="straightConnector1">
            <a:avLst/>
          </a:prstGeom>
          <a:ln w="12700">
            <a:solidFill>
              <a:srgbClr val="00B050"/>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FBC493B8-7F88-AE4E-B1D2-BDAB7930DD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1531" y="4985048"/>
            <a:ext cx="570042" cy="570042"/>
          </a:xfrm>
          <a:prstGeom prst="rect">
            <a:avLst/>
          </a:prstGeom>
        </p:spPr>
      </p:pic>
      <p:cxnSp>
        <p:nvCxnSpPr>
          <p:cNvPr id="30" name="Straight Arrow Connector 29">
            <a:extLst>
              <a:ext uri="{FF2B5EF4-FFF2-40B4-BE49-F238E27FC236}">
                <a16:creationId xmlns:a16="http://schemas.microsoft.com/office/drawing/2014/main" id="{D3A0A0D1-9625-794A-9D13-65B34B2F2843}"/>
              </a:ext>
            </a:extLst>
          </p:cNvPr>
          <p:cNvCxnSpPr/>
          <p:nvPr/>
        </p:nvCxnSpPr>
        <p:spPr>
          <a:xfrm>
            <a:off x="2574648" y="4545262"/>
            <a:ext cx="0" cy="331549"/>
          </a:xfrm>
          <a:prstGeom prst="straightConnector1">
            <a:avLst/>
          </a:prstGeom>
          <a:ln w="12700">
            <a:solidFill>
              <a:srgbClr val="0070C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639A793B-25DF-954E-B9F4-399612BA4B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1032" y="4980519"/>
            <a:ext cx="501585" cy="501585"/>
          </a:xfrm>
          <a:prstGeom prst="rect">
            <a:avLst/>
          </a:prstGeom>
        </p:spPr>
      </p:pic>
      <p:cxnSp>
        <p:nvCxnSpPr>
          <p:cNvPr id="37" name="Straight Arrow Connector 36">
            <a:extLst>
              <a:ext uri="{FF2B5EF4-FFF2-40B4-BE49-F238E27FC236}">
                <a16:creationId xmlns:a16="http://schemas.microsoft.com/office/drawing/2014/main" id="{5E7BB0CD-3BAD-1040-A589-AF016FED270D}"/>
              </a:ext>
            </a:extLst>
          </p:cNvPr>
          <p:cNvCxnSpPr>
            <a:cxnSpLocks/>
          </p:cNvCxnSpPr>
          <p:nvPr/>
        </p:nvCxnSpPr>
        <p:spPr>
          <a:xfrm>
            <a:off x="2959275" y="4275186"/>
            <a:ext cx="1040001" cy="822960"/>
          </a:xfrm>
          <a:prstGeom prst="straightConnector1">
            <a:avLst/>
          </a:prstGeom>
          <a:ln w="12700">
            <a:solidFill>
              <a:srgbClr val="00B050"/>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75D0E65-AD69-E54F-9456-DDB7B5CD49F1}"/>
              </a:ext>
            </a:extLst>
          </p:cNvPr>
          <p:cNvCxnSpPr>
            <a:cxnSpLocks/>
          </p:cNvCxnSpPr>
          <p:nvPr/>
        </p:nvCxnSpPr>
        <p:spPr>
          <a:xfrm flipH="1">
            <a:off x="4722100" y="4348043"/>
            <a:ext cx="1012893" cy="750103"/>
          </a:xfrm>
          <a:prstGeom prst="straightConnector1">
            <a:avLst/>
          </a:prstGeom>
          <a:ln w="12700">
            <a:solidFill>
              <a:srgbClr val="00B050"/>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64B69E81-BA0D-924F-9331-712ED9102B91}"/>
              </a:ext>
            </a:extLst>
          </p:cNvPr>
          <p:cNvSpPr/>
          <p:nvPr/>
        </p:nvSpPr>
        <p:spPr bwMode="auto">
          <a:xfrm>
            <a:off x="2111474" y="4760756"/>
            <a:ext cx="4478896" cy="897730"/>
          </a:xfrm>
          <a:prstGeom prst="rect">
            <a:avLst/>
          </a:prstGeom>
          <a:noFill/>
          <a:ln>
            <a:solidFill>
              <a:srgbClr val="0070C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a:extLst>
              <a:ext uri="{FF2B5EF4-FFF2-40B4-BE49-F238E27FC236}">
                <a16:creationId xmlns:a16="http://schemas.microsoft.com/office/drawing/2014/main" id="{07F55BDC-91B8-5F49-BD98-3C5469EB3D2D}"/>
              </a:ext>
            </a:extLst>
          </p:cNvPr>
          <p:cNvGrpSpPr/>
          <p:nvPr/>
        </p:nvGrpSpPr>
        <p:grpSpPr>
          <a:xfrm>
            <a:off x="3327898" y="5799631"/>
            <a:ext cx="2067852" cy="461665"/>
            <a:chOff x="3316996" y="5164841"/>
            <a:chExt cx="2067852" cy="461665"/>
          </a:xfrm>
        </p:grpSpPr>
        <p:cxnSp>
          <p:nvCxnSpPr>
            <p:cNvPr id="44" name="Straight Arrow Connector 43">
              <a:extLst>
                <a:ext uri="{FF2B5EF4-FFF2-40B4-BE49-F238E27FC236}">
                  <a16:creationId xmlns:a16="http://schemas.microsoft.com/office/drawing/2014/main" id="{B406EF8A-E072-8649-B517-97C7CEFE30F0}"/>
                </a:ext>
              </a:extLst>
            </p:cNvPr>
            <p:cNvCxnSpPr/>
            <p:nvPr/>
          </p:nvCxnSpPr>
          <p:spPr>
            <a:xfrm>
              <a:off x="3316996" y="5197238"/>
              <a:ext cx="2067852" cy="0"/>
            </a:xfrm>
            <a:prstGeom prst="straightConnector1">
              <a:avLst/>
            </a:prstGeom>
            <a:ln>
              <a:solidFill>
                <a:srgbClr val="7030A0"/>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743ADF4-78B8-8841-8D62-B20858622908}"/>
                </a:ext>
              </a:extLst>
            </p:cNvPr>
            <p:cNvSpPr txBox="1"/>
            <p:nvPr/>
          </p:nvSpPr>
          <p:spPr>
            <a:xfrm>
              <a:off x="3510981" y="5164841"/>
              <a:ext cx="1679883"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Shared state</a:t>
              </a:r>
            </a:p>
          </p:txBody>
        </p:sp>
      </p:grpSp>
      <p:cxnSp>
        <p:nvCxnSpPr>
          <p:cNvPr id="47" name="Straight Connector 46">
            <a:extLst>
              <a:ext uri="{FF2B5EF4-FFF2-40B4-BE49-F238E27FC236}">
                <a16:creationId xmlns:a16="http://schemas.microsoft.com/office/drawing/2014/main" id="{E4F09A48-CF68-9D4A-B2E7-32E0A3635D73}"/>
              </a:ext>
            </a:extLst>
          </p:cNvPr>
          <p:cNvCxnSpPr>
            <a:cxnSpLocks/>
          </p:cNvCxnSpPr>
          <p:nvPr/>
        </p:nvCxnSpPr>
        <p:spPr>
          <a:xfrm>
            <a:off x="1901980" y="2933861"/>
            <a:ext cx="364411" cy="817178"/>
          </a:xfrm>
          <a:prstGeom prst="line">
            <a:avLst/>
          </a:prstGeom>
          <a:ln w="28575">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8" name="&quot;No&quot; Symbol 47">
            <a:extLst>
              <a:ext uri="{FF2B5EF4-FFF2-40B4-BE49-F238E27FC236}">
                <a16:creationId xmlns:a16="http://schemas.microsoft.com/office/drawing/2014/main" id="{9F944421-1C54-C74B-B053-E7866F0D5DE6}"/>
              </a:ext>
            </a:extLst>
          </p:cNvPr>
          <p:cNvSpPr/>
          <p:nvPr/>
        </p:nvSpPr>
        <p:spPr bwMode="auto">
          <a:xfrm>
            <a:off x="2283894" y="4930177"/>
            <a:ext cx="620640" cy="620640"/>
          </a:xfrm>
          <a:prstGeom prst="noSmoking">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F0000"/>
              </a:solidFill>
              <a:ea typeface="Segoe UI" pitchFamily="34" charset="0"/>
              <a:cs typeface="Segoe UI" pitchFamily="34" charset="0"/>
            </a:endParaRPr>
          </a:p>
        </p:txBody>
      </p:sp>
      <p:cxnSp>
        <p:nvCxnSpPr>
          <p:cNvPr id="32" name="Straight Arrow Connector 31">
            <a:extLst>
              <a:ext uri="{FF2B5EF4-FFF2-40B4-BE49-F238E27FC236}">
                <a16:creationId xmlns:a16="http://schemas.microsoft.com/office/drawing/2014/main" id="{3AF5D028-FF07-AD4A-B1A3-C3D22F031CDC}"/>
              </a:ext>
            </a:extLst>
          </p:cNvPr>
          <p:cNvCxnSpPr>
            <a:cxnSpLocks/>
          </p:cNvCxnSpPr>
          <p:nvPr/>
        </p:nvCxnSpPr>
        <p:spPr>
          <a:xfrm>
            <a:off x="2797242" y="4360653"/>
            <a:ext cx="2970661" cy="836585"/>
          </a:xfrm>
          <a:prstGeom prst="straightConnector1">
            <a:avLst/>
          </a:prstGeom>
          <a:ln w="12700">
            <a:solidFill>
              <a:srgbClr val="0070C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27733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dissolv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30"/>
                                        </p:tgtEl>
                                      </p:cBhvr>
                                    </p:animEffect>
                                    <p:set>
                                      <p:cBhvr>
                                        <p:cTn id="12" dur="1" fill="hold">
                                          <p:stCondLst>
                                            <p:cond delay="499"/>
                                          </p:stCondLst>
                                        </p:cTn>
                                        <p:tgtEl>
                                          <p:spTgt spid="30"/>
                                        </p:tgtEl>
                                        <p:attrNameLst>
                                          <p:attrName>style.visibility</p:attrName>
                                        </p:attrNameLst>
                                      </p:cBhvr>
                                      <p:to>
                                        <p:strVal val="hidden"/>
                                      </p:to>
                                    </p:se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dissolve">
                                      <p:cBhvr>
                                        <p:cTn id="1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8" name="Picture 48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3" y="970082"/>
            <a:ext cx="12192000" cy="5768441"/>
          </a:xfrm>
          <a:prstGeom prst="rect">
            <a:avLst/>
          </a:prstGeom>
          <a:ln>
            <a:noFill/>
            <a:prstDash val="lgDash"/>
          </a:ln>
        </p:spPr>
      </p:pic>
      <p:sp>
        <p:nvSpPr>
          <p:cNvPr id="2" name="Title 1"/>
          <p:cNvSpPr>
            <a:spLocks noGrp="1"/>
          </p:cNvSpPr>
          <p:nvPr>
            <p:ph type="title"/>
          </p:nvPr>
        </p:nvSpPr>
        <p:spPr/>
        <p:txBody>
          <a:bodyPr/>
          <a:lstStyle/>
          <a:p>
            <a:r>
              <a:rPr lang="en-US" dirty="0"/>
              <a:t>Multi-region topologies – custom TM</a:t>
            </a:r>
          </a:p>
        </p:txBody>
      </p:sp>
      <p:sp>
        <p:nvSpPr>
          <p:cNvPr id="29" name="people_6" descr="Presenter, speaker&#10;">
            <a:extLst>
              <a:ext uri="{FF2B5EF4-FFF2-40B4-BE49-F238E27FC236}">
                <a16:creationId xmlns:a16="http://schemas.microsoft.com/office/drawing/2014/main" id="{85F85830-8D96-CB47-9959-01F900B77D11}"/>
              </a:ext>
            </a:extLst>
          </p:cNvPr>
          <p:cNvSpPr>
            <a:spLocks noChangeAspect="1" noEditPoints="1"/>
          </p:cNvSpPr>
          <p:nvPr/>
        </p:nvSpPr>
        <p:spPr bwMode="auto">
          <a:xfrm>
            <a:off x="2377028" y="2704351"/>
            <a:ext cx="367217" cy="365760"/>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cxnSp>
        <p:nvCxnSpPr>
          <p:cNvPr id="33" name="Straight Connector 32">
            <a:extLst>
              <a:ext uri="{FF2B5EF4-FFF2-40B4-BE49-F238E27FC236}">
                <a16:creationId xmlns:a16="http://schemas.microsoft.com/office/drawing/2014/main" id="{1DF92A73-FA11-A44C-A65B-F5188EE96949}"/>
              </a:ext>
            </a:extLst>
          </p:cNvPr>
          <p:cNvCxnSpPr>
            <a:cxnSpLocks/>
          </p:cNvCxnSpPr>
          <p:nvPr/>
        </p:nvCxnSpPr>
        <p:spPr>
          <a:xfrm flipH="1">
            <a:off x="4918853" y="2422465"/>
            <a:ext cx="591879" cy="2115934"/>
          </a:xfrm>
          <a:prstGeom prst="line">
            <a:avLst/>
          </a:prstGeom>
          <a:ln w="28575">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91C3B306-46E6-B249-9205-1B4B594FF61B}"/>
              </a:ext>
            </a:extLst>
          </p:cNvPr>
          <p:cNvSpPr/>
          <p:nvPr/>
        </p:nvSpPr>
        <p:spPr bwMode="auto">
          <a:xfrm>
            <a:off x="4746880" y="4094964"/>
            <a:ext cx="970156" cy="24074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5" name="Picture 34">
            <a:extLst>
              <a:ext uri="{FF2B5EF4-FFF2-40B4-BE49-F238E27FC236}">
                <a16:creationId xmlns:a16="http://schemas.microsoft.com/office/drawing/2014/main" id="{1467A882-BB69-CF40-A1E5-5628A47447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9600" y="4487269"/>
            <a:ext cx="645124" cy="645124"/>
          </a:xfrm>
          <a:prstGeom prst="rect">
            <a:avLst/>
          </a:prstGeom>
        </p:spPr>
      </p:pic>
      <p:cxnSp>
        <p:nvCxnSpPr>
          <p:cNvPr id="50" name="Straight Arrow Connector 49">
            <a:extLst>
              <a:ext uri="{FF2B5EF4-FFF2-40B4-BE49-F238E27FC236}">
                <a16:creationId xmlns:a16="http://schemas.microsoft.com/office/drawing/2014/main" id="{5411CB72-E48E-5D44-A4E1-D7E98616D802}"/>
              </a:ext>
            </a:extLst>
          </p:cNvPr>
          <p:cNvCxnSpPr/>
          <p:nvPr/>
        </p:nvCxnSpPr>
        <p:spPr>
          <a:xfrm>
            <a:off x="5218596" y="5178228"/>
            <a:ext cx="0" cy="331549"/>
          </a:xfrm>
          <a:prstGeom prst="straightConnector1">
            <a:avLst/>
          </a:prstGeom>
          <a:ln w="12700">
            <a:solidFill>
              <a:srgbClr val="0070C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9EBF4BE-1784-E449-BC72-15C21D757797}"/>
              </a:ext>
            </a:extLst>
          </p:cNvPr>
          <p:cNvCxnSpPr>
            <a:cxnSpLocks/>
            <a:endCxn id="35" idx="0"/>
          </p:cNvCxnSpPr>
          <p:nvPr/>
        </p:nvCxnSpPr>
        <p:spPr>
          <a:xfrm flipH="1">
            <a:off x="5222162" y="2641262"/>
            <a:ext cx="660956" cy="1846007"/>
          </a:xfrm>
          <a:prstGeom prst="straightConnector1">
            <a:avLst/>
          </a:prstGeom>
          <a:ln w="12700">
            <a:solidFill>
              <a:srgbClr val="0070C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id="{7E593024-E90D-3548-B546-D015C87822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3575" y="5620306"/>
            <a:ext cx="570042" cy="570042"/>
          </a:xfrm>
          <a:prstGeom prst="rect">
            <a:avLst/>
          </a:prstGeom>
        </p:spPr>
      </p:pic>
      <p:sp>
        <p:nvSpPr>
          <p:cNvPr id="53" name="Rectangle 52">
            <a:extLst>
              <a:ext uri="{FF2B5EF4-FFF2-40B4-BE49-F238E27FC236}">
                <a16:creationId xmlns:a16="http://schemas.microsoft.com/office/drawing/2014/main" id="{403A3ABC-7E1E-BE43-99CF-D1C08C44DFD4}"/>
              </a:ext>
            </a:extLst>
          </p:cNvPr>
          <p:cNvSpPr/>
          <p:nvPr/>
        </p:nvSpPr>
        <p:spPr bwMode="auto">
          <a:xfrm>
            <a:off x="6754460" y="4094964"/>
            <a:ext cx="970156" cy="24074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a:extLst>
              <a:ext uri="{FF2B5EF4-FFF2-40B4-BE49-F238E27FC236}">
                <a16:creationId xmlns:a16="http://schemas.microsoft.com/office/drawing/2014/main" id="{DF4C0DD9-8113-9E46-BDDF-A9144EADD7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7180" y="4487269"/>
            <a:ext cx="645124" cy="645124"/>
          </a:xfrm>
          <a:prstGeom prst="rect">
            <a:avLst/>
          </a:prstGeom>
        </p:spPr>
      </p:pic>
      <p:cxnSp>
        <p:nvCxnSpPr>
          <p:cNvPr id="55" name="Straight Arrow Connector 54">
            <a:extLst>
              <a:ext uri="{FF2B5EF4-FFF2-40B4-BE49-F238E27FC236}">
                <a16:creationId xmlns:a16="http://schemas.microsoft.com/office/drawing/2014/main" id="{F9DDA6D9-1476-3445-BC91-6B0E9B6D0749}"/>
              </a:ext>
            </a:extLst>
          </p:cNvPr>
          <p:cNvCxnSpPr/>
          <p:nvPr/>
        </p:nvCxnSpPr>
        <p:spPr>
          <a:xfrm>
            <a:off x="7226176" y="5178228"/>
            <a:ext cx="0" cy="331549"/>
          </a:xfrm>
          <a:prstGeom prst="straightConnector1">
            <a:avLst/>
          </a:prstGeom>
          <a:ln w="12700">
            <a:solidFill>
              <a:srgbClr val="0070C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423E2D28-63A0-AF4D-8342-4F89545D0D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1155" y="5620306"/>
            <a:ext cx="570042" cy="570042"/>
          </a:xfrm>
          <a:prstGeom prst="rect">
            <a:avLst/>
          </a:prstGeom>
        </p:spPr>
      </p:pic>
      <p:cxnSp>
        <p:nvCxnSpPr>
          <p:cNvPr id="57" name="Straight Connector 56">
            <a:extLst>
              <a:ext uri="{FF2B5EF4-FFF2-40B4-BE49-F238E27FC236}">
                <a16:creationId xmlns:a16="http://schemas.microsoft.com/office/drawing/2014/main" id="{FC805D3A-3A3B-854E-BAA5-F9D82AEDE24B}"/>
              </a:ext>
            </a:extLst>
          </p:cNvPr>
          <p:cNvCxnSpPr>
            <a:cxnSpLocks/>
          </p:cNvCxnSpPr>
          <p:nvPr/>
        </p:nvCxnSpPr>
        <p:spPr>
          <a:xfrm>
            <a:off x="5998647" y="2383973"/>
            <a:ext cx="1575429" cy="2039204"/>
          </a:xfrm>
          <a:prstGeom prst="line">
            <a:avLst/>
          </a:prstGeom>
          <a:ln w="28575">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6" name="people_6" descr="Presenter, speaker&#10;">
            <a:extLst>
              <a:ext uri="{FF2B5EF4-FFF2-40B4-BE49-F238E27FC236}">
                <a16:creationId xmlns:a16="http://schemas.microsoft.com/office/drawing/2014/main" id="{9506BBC5-4610-4122-A309-891695315ACF}"/>
              </a:ext>
            </a:extLst>
          </p:cNvPr>
          <p:cNvSpPr>
            <a:spLocks noChangeAspect="1" noEditPoints="1"/>
          </p:cNvSpPr>
          <p:nvPr/>
        </p:nvSpPr>
        <p:spPr bwMode="auto">
          <a:xfrm>
            <a:off x="5891241" y="2511650"/>
            <a:ext cx="367217" cy="365760"/>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58" name="Picture 57">
            <a:extLst>
              <a:ext uri="{FF2B5EF4-FFF2-40B4-BE49-F238E27FC236}">
                <a16:creationId xmlns:a16="http://schemas.microsoft.com/office/drawing/2014/main" id="{F33EA6CA-65EA-0A4A-B897-719F0AC705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05899" y="5654534"/>
            <a:ext cx="501585" cy="501585"/>
          </a:xfrm>
          <a:prstGeom prst="rect">
            <a:avLst/>
          </a:prstGeom>
        </p:spPr>
      </p:pic>
      <p:pic>
        <p:nvPicPr>
          <p:cNvPr id="59" name="Picture 58">
            <a:extLst>
              <a:ext uri="{FF2B5EF4-FFF2-40B4-BE49-F238E27FC236}">
                <a16:creationId xmlns:a16="http://schemas.microsoft.com/office/drawing/2014/main" id="{3330C327-DA85-E34B-B9ED-8BCA4E54EA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9448" y="3313472"/>
            <a:ext cx="501585" cy="501585"/>
          </a:xfrm>
          <a:prstGeom prst="rect">
            <a:avLst/>
          </a:prstGeom>
        </p:spPr>
      </p:pic>
      <p:sp>
        <p:nvSpPr>
          <p:cNvPr id="60" name="Rectangle 59">
            <a:extLst>
              <a:ext uri="{FF2B5EF4-FFF2-40B4-BE49-F238E27FC236}">
                <a16:creationId xmlns:a16="http://schemas.microsoft.com/office/drawing/2014/main" id="{E7BEA926-A362-2D43-85B5-4339A9541233}"/>
              </a:ext>
            </a:extLst>
          </p:cNvPr>
          <p:cNvSpPr/>
          <p:nvPr/>
        </p:nvSpPr>
        <p:spPr bwMode="auto">
          <a:xfrm>
            <a:off x="4746880" y="5384615"/>
            <a:ext cx="2977736" cy="897730"/>
          </a:xfrm>
          <a:prstGeom prst="rect">
            <a:avLst/>
          </a:prstGeom>
          <a:noFill/>
          <a:ln>
            <a:solidFill>
              <a:srgbClr val="0070C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1" name="Straight Arrow Connector 60">
            <a:extLst>
              <a:ext uri="{FF2B5EF4-FFF2-40B4-BE49-F238E27FC236}">
                <a16:creationId xmlns:a16="http://schemas.microsoft.com/office/drawing/2014/main" id="{8615D15F-A6BB-2248-A538-D0C806753971}"/>
              </a:ext>
            </a:extLst>
          </p:cNvPr>
          <p:cNvCxnSpPr>
            <a:cxnSpLocks/>
          </p:cNvCxnSpPr>
          <p:nvPr/>
        </p:nvCxnSpPr>
        <p:spPr>
          <a:xfrm flipH="1">
            <a:off x="6063746" y="2825334"/>
            <a:ext cx="11103" cy="424046"/>
          </a:xfrm>
          <a:prstGeom prst="straightConnector1">
            <a:avLst/>
          </a:prstGeom>
          <a:ln w="12700">
            <a:solidFill>
              <a:srgbClr val="00B050"/>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08C8F838-944F-3545-BE1D-1747E91F6D1D}"/>
              </a:ext>
            </a:extLst>
          </p:cNvPr>
          <p:cNvCxnSpPr>
            <a:cxnSpLocks/>
          </p:cNvCxnSpPr>
          <p:nvPr/>
        </p:nvCxnSpPr>
        <p:spPr>
          <a:xfrm>
            <a:off x="5396837" y="5041562"/>
            <a:ext cx="718458" cy="578744"/>
          </a:xfrm>
          <a:prstGeom prst="straightConnector1">
            <a:avLst/>
          </a:prstGeom>
          <a:ln w="12700">
            <a:solidFill>
              <a:srgbClr val="00B050"/>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772E7BB-C4A1-C34F-B708-F135060610F1}"/>
              </a:ext>
            </a:extLst>
          </p:cNvPr>
          <p:cNvCxnSpPr>
            <a:cxnSpLocks/>
            <a:endCxn id="54" idx="0"/>
          </p:cNvCxnSpPr>
          <p:nvPr/>
        </p:nvCxnSpPr>
        <p:spPr>
          <a:xfrm>
            <a:off x="6214286" y="2613718"/>
            <a:ext cx="1015456" cy="1873551"/>
          </a:xfrm>
          <a:prstGeom prst="straightConnector1">
            <a:avLst/>
          </a:prstGeom>
          <a:ln w="12700">
            <a:solidFill>
              <a:srgbClr val="0070C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D1677712-1BEB-F54C-838F-A891FBAE47B7}"/>
              </a:ext>
            </a:extLst>
          </p:cNvPr>
          <p:cNvCxnSpPr>
            <a:cxnSpLocks/>
          </p:cNvCxnSpPr>
          <p:nvPr/>
        </p:nvCxnSpPr>
        <p:spPr>
          <a:xfrm flipH="1">
            <a:off x="6371033" y="5041562"/>
            <a:ext cx="661138" cy="578744"/>
          </a:xfrm>
          <a:prstGeom prst="straightConnector1">
            <a:avLst/>
          </a:prstGeom>
          <a:ln w="12700">
            <a:solidFill>
              <a:srgbClr val="00B050"/>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2F2FD64C-EA64-AA4F-8D8D-6854CA564EB7}"/>
              </a:ext>
            </a:extLst>
          </p:cNvPr>
          <p:cNvGrpSpPr/>
          <p:nvPr/>
        </p:nvGrpSpPr>
        <p:grpSpPr>
          <a:xfrm>
            <a:off x="5397891" y="6377737"/>
            <a:ext cx="1679883" cy="461665"/>
            <a:chOff x="3500095" y="5164841"/>
            <a:chExt cx="1679883" cy="461665"/>
          </a:xfrm>
        </p:grpSpPr>
        <p:cxnSp>
          <p:nvCxnSpPr>
            <p:cNvPr id="84" name="Straight Arrow Connector 83">
              <a:extLst>
                <a:ext uri="{FF2B5EF4-FFF2-40B4-BE49-F238E27FC236}">
                  <a16:creationId xmlns:a16="http://schemas.microsoft.com/office/drawing/2014/main" id="{8BF47437-FDFE-1249-B2A0-6F60EE314DDE}"/>
                </a:ext>
              </a:extLst>
            </p:cNvPr>
            <p:cNvCxnSpPr>
              <a:cxnSpLocks/>
            </p:cNvCxnSpPr>
            <p:nvPr/>
          </p:nvCxnSpPr>
          <p:spPr>
            <a:xfrm>
              <a:off x="3971652" y="5197238"/>
              <a:ext cx="770838" cy="0"/>
            </a:xfrm>
            <a:prstGeom prst="straightConnector1">
              <a:avLst/>
            </a:prstGeom>
            <a:ln>
              <a:solidFill>
                <a:srgbClr val="7030A0"/>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062A563C-E88B-7541-B13F-1576112583CF}"/>
                </a:ext>
              </a:extLst>
            </p:cNvPr>
            <p:cNvSpPr txBox="1"/>
            <p:nvPr/>
          </p:nvSpPr>
          <p:spPr>
            <a:xfrm>
              <a:off x="3500095" y="5164841"/>
              <a:ext cx="1679883"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Shared state</a:t>
              </a:r>
            </a:p>
          </p:txBody>
        </p:sp>
      </p:grpSp>
      <p:cxnSp>
        <p:nvCxnSpPr>
          <p:cNvPr id="115" name="Straight Connector 114">
            <a:extLst>
              <a:ext uri="{FF2B5EF4-FFF2-40B4-BE49-F238E27FC236}">
                <a16:creationId xmlns:a16="http://schemas.microsoft.com/office/drawing/2014/main" id="{D7AB0EB3-EC54-F746-931D-64A953AE9EED}"/>
              </a:ext>
            </a:extLst>
          </p:cNvPr>
          <p:cNvCxnSpPr>
            <a:cxnSpLocks/>
          </p:cNvCxnSpPr>
          <p:nvPr/>
        </p:nvCxnSpPr>
        <p:spPr>
          <a:xfrm flipH="1">
            <a:off x="1400944" y="2905882"/>
            <a:ext cx="481969" cy="1632517"/>
          </a:xfrm>
          <a:prstGeom prst="line">
            <a:avLst/>
          </a:prstGeom>
          <a:ln w="28575">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1B61BC5A-98D8-0948-9D86-C092F2680572}"/>
              </a:ext>
            </a:extLst>
          </p:cNvPr>
          <p:cNvSpPr/>
          <p:nvPr/>
        </p:nvSpPr>
        <p:spPr bwMode="auto">
          <a:xfrm>
            <a:off x="608213" y="4094964"/>
            <a:ext cx="970156" cy="24074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7" name="Picture 116">
            <a:extLst>
              <a:ext uri="{FF2B5EF4-FFF2-40B4-BE49-F238E27FC236}">
                <a16:creationId xmlns:a16="http://schemas.microsoft.com/office/drawing/2014/main" id="{D03E6936-5989-3B46-A27F-34FC0320EF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933" y="4487269"/>
            <a:ext cx="645124" cy="645124"/>
          </a:xfrm>
          <a:prstGeom prst="rect">
            <a:avLst/>
          </a:prstGeom>
        </p:spPr>
      </p:pic>
      <p:cxnSp>
        <p:nvCxnSpPr>
          <p:cNvPr id="118" name="Straight Arrow Connector 117">
            <a:extLst>
              <a:ext uri="{FF2B5EF4-FFF2-40B4-BE49-F238E27FC236}">
                <a16:creationId xmlns:a16="http://schemas.microsoft.com/office/drawing/2014/main" id="{3BFDF22C-9C34-EB42-811F-FE8A78165636}"/>
              </a:ext>
            </a:extLst>
          </p:cNvPr>
          <p:cNvCxnSpPr/>
          <p:nvPr/>
        </p:nvCxnSpPr>
        <p:spPr>
          <a:xfrm>
            <a:off x="1079929" y="5178228"/>
            <a:ext cx="0" cy="331549"/>
          </a:xfrm>
          <a:prstGeom prst="straightConnector1">
            <a:avLst/>
          </a:prstGeom>
          <a:ln w="12700">
            <a:solidFill>
              <a:srgbClr val="0070C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E0D70519-9B9A-1844-B08A-36AF80116946}"/>
              </a:ext>
            </a:extLst>
          </p:cNvPr>
          <p:cNvCxnSpPr>
            <a:cxnSpLocks/>
            <a:endCxn id="117" idx="0"/>
          </p:cNvCxnSpPr>
          <p:nvPr/>
        </p:nvCxnSpPr>
        <p:spPr>
          <a:xfrm flipH="1">
            <a:off x="1083495" y="3070111"/>
            <a:ext cx="1300938" cy="1417158"/>
          </a:xfrm>
          <a:prstGeom prst="straightConnector1">
            <a:avLst/>
          </a:prstGeom>
          <a:ln w="12700">
            <a:solidFill>
              <a:srgbClr val="0070C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20" name="Picture 119">
            <a:extLst>
              <a:ext uri="{FF2B5EF4-FFF2-40B4-BE49-F238E27FC236}">
                <a16:creationId xmlns:a16="http://schemas.microsoft.com/office/drawing/2014/main" id="{B61056B9-A8CB-F341-9237-65D15FA43E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908" y="5620306"/>
            <a:ext cx="570042" cy="570042"/>
          </a:xfrm>
          <a:prstGeom prst="rect">
            <a:avLst/>
          </a:prstGeom>
        </p:spPr>
      </p:pic>
      <p:sp>
        <p:nvSpPr>
          <p:cNvPr id="121" name="Rectangle 120">
            <a:extLst>
              <a:ext uri="{FF2B5EF4-FFF2-40B4-BE49-F238E27FC236}">
                <a16:creationId xmlns:a16="http://schemas.microsoft.com/office/drawing/2014/main" id="{38B6A665-E63B-E74A-A6FC-D650EC761BB3}"/>
              </a:ext>
            </a:extLst>
          </p:cNvPr>
          <p:cNvSpPr/>
          <p:nvPr/>
        </p:nvSpPr>
        <p:spPr bwMode="auto">
          <a:xfrm>
            <a:off x="2615793" y="4094964"/>
            <a:ext cx="970156" cy="24074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2" name="Picture 121">
            <a:extLst>
              <a:ext uri="{FF2B5EF4-FFF2-40B4-BE49-F238E27FC236}">
                <a16:creationId xmlns:a16="http://schemas.microsoft.com/office/drawing/2014/main" id="{96DD8A43-E6C7-6F4C-93D2-43E7794DD2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8513" y="4487269"/>
            <a:ext cx="645124" cy="645124"/>
          </a:xfrm>
          <a:prstGeom prst="rect">
            <a:avLst/>
          </a:prstGeom>
        </p:spPr>
      </p:pic>
      <p:cxnSp>
        <p:nvCxnSpPr>
          <p:cNvPr id="123" name="Straight Arrow Connector 122">
            <a:extLst>
              <a:ext uri="{FF2B5EF4-FFF2-40B4-BE49-F238E27FC236}">
                <a16:creationId xmlns:a16="http://schemas.microsoft.com/office/drawing/2014/main" id="{A717F50E-C45D-A44C-BAAF-7294756B17B2}"/>
              </a:ext>
            </a:extLst>
          </p:cNvPr>
          <p:cNvCxnSpPr/>
          <p:nvPr/>
        </p:nvCxnSpPr>
        <p:spPr>
          <a:xfrm>
            <a:off x="3087509" y="5178228"/>
            <a:ext cx="0" cy="331549"/>
          </a:xfrm>
          <a:prstGeom prst="straightConnector1">
            <a:avLst/>
          </a:prstGeom>
          <a:ln w="12700">
            <a:solidFill>
              <a:srgbClr val="0070C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24" name="Picture 123">
            <a:extLst>
              <a:ext uri="{FF2B5EF4-FFF2-40B4-BE49-F238E27FC236}">
                <a16:creationId xmlns:a16="http://schemas.microsoft.com/office/drawing/2014/main" id="{D874ACBC-2607-C24E-94D9-D6E01AEC86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2488" y="5620306"/>
            <a:ext cx="570042" cy="570042"/>
          </a:xfrm>
          <a:prstGeom prst="rect">
            <a:avLst/>
          </a:prstGeom>
        </p:spPr>
      </p:pic>
      <p:cxnSp>
        <p:nvCxnSpPr>
          <p:cNvPr id="125" name="Straight Connector 124">
            <a:extLst>
              <a:ext uri="{FF2B5EF4-FFF2-40B4-BE49-F238E27FC236}">
                <a16:creationId xmlns:a16="http://schemas.microsoft.com/office/drawing/2014/main" id="{C74086D2-17ED-764B-AA85-8D2F63043D18}"/>
              </a:ext>
            </a:extLst>
          </p:cNvPr>
          <p:cNvCxnSpPr>
            <a:cxnSpLocks/>
          </p:cNvCxnSpPr>
          <p:nvPr/>
        </p:nvCxnSpPr>
        <p:spPr>
          <a:xfrm flipH="1">
            <a:off x="2967297" y="3031549"/>
            <a:ext cx="107161" cy="1317266"/>
          </a:xfrm>
          <a:prstGeom prst="line">
            <a:avLst/>
          </a:prstGeom>
          <a:ln w="28575">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126" name="Picture 125">
            <a:extLst>
              <a:ext uri="{FF2B5EF4-FFF2-40B4-BE49-F238E27FC236}">
                <a16:creationId xmlns:a16="http://schemas.microsoft.com/office/drawing/2014/main" id="{E6993859-0EA5-F44A-A7A0-2636E1345D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67232" y="5654534"/>
            <a:ext cx="501585" cy="501585"/>
          </a:xfrm>
          <a:prstGeom prst="rect">
            <a:avLst/>
          </a:prstGeom>
        </p:spPr>
      </p:pic>
      <p:pic>
        <p:nvPicPr>
          <p:cNvPr id="127" name="Picture 126">
            <a:extLst>
              <a:ext uri="{FF2B5EF4-FFF2-40B4-BE49-F238E27FC236}">
                <a16:creationId xmlns:a16="http://schemas.microsoft.com/office/drawing/2014/main" id="{A5D51E08-C0C9-3A4E-A9B6-C776B98966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43150" y="3432925"/>
            <a:ext cx="501585" cy="501585"/>
          </a:xfrm>
          <a:prstGeom prst="rect">
            <a:avLst/>
          </a:prstGeom>
        </p:spPr>
      </p:pic>
      <p:sp>
        <p:nvSpPr>
          <p:cNvPr id="128" name="Rectangle 127">
            <a:extLst>
              <a:ext uri="{FF2B5EF4-FFF2-40B4-BE49-F238E27FC236}">
                <a16:creationId xmlns:a16="http://schemas.microsoft.com/office/drawing/2014/main" id="{CFBB0604-7BD2-FA43-BA1C-644AAED67B99}"/>
              </a:ext>
            </a:extLst>
          </p:cNvPr>
          <p:cNvSpPr/>
          <p:nvPr/>
        </p:nvSpPr>
        <p:spPr bwMode="auto">
          <a:xfrm>
            <a:off x="608213" y="5384615"/>
            <a:ext cx="2977736" cy="897730"/>
          </a:xfrm>
          <a:prstGeom prst="rect">
            <a:avLst/>
          </a:prstGeom>
          <a:noFill/>
          <a:ln>
            <a:solidFill>
              <a:srgbClr val="0070C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29" name="Straight Arrow Connector 128">
            <a:extLst>
              <a:ext uri="{FF2B5EF4-FFF2-40B4-BE49-F238E27FC236}">
                <a16:creationId xmlns:a16="http://schemas.microsoft.com/office/drawing/2014/main" id="{EAFDF8B1-F2D2-2D42-A2F6-B215B62B1AEC}"/>
              </a:ext>
            </a:extLst>
          </p:cNvPr>
          <p:cNvCxnSpPr>
            <a:cxnSpLocks/>
          </p:cNvCxnSpPr>
          <p:nvPr/>
        </p:nvCxnSpPr>
        <p:spPr>
          <a:xfrm flipH="1">
            <a:off x="2414461" y="2972278"/>
            <a:ext cx="135307" cy="431297"/>
          </a:xfrm>
          <a:prstGeom prst="straightConnector1">
            <a:avLst/>
          </a:prstGeom>
          <a:ln w="12700">
            <a:solidFill>
              <a:srgbClr val="00B050"/>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95A1C83C-7FAB-2448-8ECA-50F39BB0AA76}"/>
              </a:ext>
            </a:extLst>
          </p:cNvPr>
          <p:cNvCxnSpPr>
            <a:cxnSpLocks/>
          </p:cNvCxnSpPr>
          <p:nvPr/>
        </p:nvCxnSpPr>
        <p:spPr>
          <a:xfrm>
            <a:off x="1258170" y="5041562"/>
            <a:ext cx="718458" cy="578744"/>
          </a:xfrm>
          <a:prstGeom prst="straightConnector1">
            <a:avLst/>
          </a:prstGeom>
          <a:ln w="12700">
            <a:solidFill>
              <a:srgbClr val="00B050"/>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DDA87C64-815D-F740-8393-56E34924BCF0}"/>
              </a:ext>
            </a:extLst>
          </p:cNvPr>
          <p:cNvCxnSpPr>
            <a:cxnSpLocks/>
            <a:endCxn id="122" idx="0"/>
          </p:cNvCxnSpPr>
          <p:nvPr/>
        </p:nvCxnSpPr>
        <p:spPr>
          <a:xfrm>
            <a:off x="2706995" y="3070111"/>
            <a:ext cx="384080" cy="1417158"/>
          </a:xfrm>
          <a:prstGeom prst="straightConnector1">
            <a:avLst/>
          </a:prstGeom>
          <a:ln w="12700">
            <a:solidFill>
              <a:srgbClr val="0070C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DBAE17CB-DF9F-A041-9F68-FA72DCBAE9AC}"/>
              </a:ext>
            </a:extLst>
          </p:cNvPr>
          <p:cNvCxnSpPr>
            <a:cxnSpLocks/>
          </p:cNvCxnSpPr>
          <p:nvPr/>
        </p:nvCxnSpPr>
        <p:spPr>
          <a:xfrm flipH="1">
            <a:off x="2232366" y="5041562"/>
            <a:ext cx="661138" cy="578744"/>
          </a:xfrm>
          <a:prstGeom prst="straightConnector1">
            <a:avLst/>
          </a:prstGeom>
          <a:ln w="12700">
            <a:solidFill>
              <a:srgbClr val="00B050"/>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33" name="Group 132">
            <a:extLst>
              <a:ext uri="{FF2B5EF4-FFF2-40B4-BE49-F238E27FC236}">
                <a16:creationId xmlns:a16="http://schemas.microsoft.com/office/drawing/2014/main" id="{08124063-C1BA-E541-BA53-018C9D09B54C}"/>
              </a:ext>
            </a:extLst>
          </p:cNvPr>
          <p:cNvGrpSpPr/>
          <p:nvPr/>
        </p:nvGrpSpPr>
        <p:grpSpPr>
          <a:xfrm>
            <a:off x="1259224" y="6377737"/>
            <a:ext cx="1679883" cy="461665"/>
            <a:chOff x="3510981" y="5164841"/>
            <a:chExt cx="1679883" cy="461665"/>
          </a:xfrm>
        </p:grpSpPr>
        <p:cxnSp>
          <p:nvCxnSpPr>
            <p:cNvPr id="134" name="Straight Arrow Connector 133">
              <a:extLst>
                <a:ext uri="{FF2B5EF4-FFF2-40B4-BE49-F238E27FC236}">
                  <a16:creationId xmlns:a16="http://schemas.microsoft.com/office/drawing/2014/main" id="{82B13D76-27E3-CD4C-A79F-FF7CC8883BC3}"/>
                </a:ext>
              </a:extLst>
            </p:cNvPr>
            <p:cNvCxnSpPr>
              <a:cxnSpLocks/>
            </p:cNvCxnSpPr>
            <p:nvPr/>
          </p:nvCxnSpPr>
          <p:spPr>
            <a:xfrm>
              <a:off x="3971652" y="5197238"/>
              <a:ext cx="770838" cy="0"/>
            </a:xfrm>
            <a:prstGeom prst="straightConnector1">
              <a:avLst/>
            </a:prstGeom>
            <a:ln>
              <a:solidFill>
                <a:srgbClr val="7030A0"/>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68E8B34E-C746-A547-9992-26BB765B3CE3}"/>
                </a:ext>
              </a:extLst>
            </p:cNvPr>
            <p:cNvSpPr txBox="1"/>
            <p:nvPr/>
          </p:nvSpPr>
          <p:spPr>
            <a:xfrm>
              <a:off x="3510981" y="5164841"/>
              <a:ext cx="1679883"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Shared state</a:t>
              </a:r>
            </a:p>
          </p:txBody>
        </p:sp>
      </p:grpSp>
      <p:sp>
        <p:nvSpPr>
          <p:cNvPr id="149" name="Rectangle 148">
            <a:extLst>
              <a:ext uri="{FF2B5EF4-FFF2-40B4-BE49-F238E27FC236}">
                <a16:creationId xmlns:a16="http://schemas.microsoft.com/office/drawing/2014/main" id="{ECD23D5F-4E5E-244A-BB16-1584F5812D06}"/>
              </a:ext>
            </a:extLst>
          </p:cNvPr>
          <p:cNvSpPr/>
          <p:nvPr/>
        </p:nvSpPr>
        <p:spPr bwMode="auto">
          <a:xfrm>
            <a:off x="619778" y="4369040"/>
            <a:ext cx="7104838" cy="897730"/>
          </a:xfrm>
          <a:prstGeom prst="rect">
            <a:avLst/>
          </a:prstGeom>
          <a:noFill/>
          <a:ln>
            <a:solidFill>
              <a:srgbClr val="0070C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0" name="Picture 149">
            <a:extLst>
              <a:ext uri="{FF2B5EF4-FFF2-40B4-BE49-F238E27FC236}">
                <a16:creationId xmlns:a16="http://schemas.microsoft.com/office/drawing/2014/main" id="{462A1C3E-24D6-8D41-BFB7-FB959E04DBCC}"/>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3915592" y="4600086"/>
            <a:ext cx="501585" cy="501585"/>
          </a:xfrm>
          <a:prstGeom prst="rect">
            <a:avLst/>
          </a:prstGeom>
        </p:spPr>
      </p:pic>
      <p:sp>
        <p:nvSpPr>
          <p:cNvPr id="151" name="TextBox 150">
            <a:extLst>
              <a:ext uri="{FF2B5EF4-FFF2-40B4-BE49-F238E27FC236}">
                <a16:creationId xmlns:a16="http://schemas.microsoft.com/office/drawing/2014/main" id="{EB61A4D2-E1D8-E94E-B511-9827D773A732}"/>
              </a:ext>
            </a:extLst>
          </p:cNvPr>
          <p:cNvSpPr txBox="1"/>
          <p:nvPr/>
        </p:nvSpPr>
        <p:spPr>
          <a:xfrm>
            <a:off x="5583153" y="4473420"/>
            <a:ext cx="878830" cy="704808"/>
          </a:xfrm>
          <a:prstGeom prst="rect">
            <a:avLst/>
          </a:prstGeom>
          <a:noFill/>
        </p:spPr>
        <p:txBody>
          <a:bodyPr wrap="non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Primary</a:t>
            </a:r>
          </a:p>
          <a:p>
            <a:pPr algn="ctr">
              <a:lnSpc>
                <a:spcPct val="90000"/>
              </a:lnSpc>
              <a:spcAft>
                <a:spcPts val="600"/>
              </a:spcAft>
            </a:pPr>
            <a:r>
              <a:rPr lang="en-US" sz="1200" dirty="0">
                <a:gradFill>
                  <a:gsLst>
                    <a:gs pos="2917">
                      <a:schemeClr val="tx1"/>
                    </a:gs>
                    <a:gs pos="30000">
                      <a:schemeClr val="tx1"/>
                    </a:gs>
                  </a:gsLst>
                  <a:lin ang="5400000" scaled="0"/>
                </a:gradFill>
              </a:rPr>
              <a:t>region</a:t>
            </a:r>
          </a:p>
        </p:txBody>
      </p:sp>
      <p:sp>
        <p:nvSpPr>
          <p:cNvPr id="152" name="TextBox 151">
            <a:extLst>
              <a:ext uri="{FF2B5EF4-FFF2-40B4-BE49-F238E27FC236}">
                <a16:creationId xmlns:a16="http://schemas.microsoft.com/office/drawing/2014/main" id="{A38A4939-0C79-A145-A688-BD2CDB365C66}"/>
              </a:ext>
            </a:extLst>
          </p:cNvPr>
          <p:cNvSpPr txBox="1"/>
          <p:nvPr/>
        </p:nvSpPr>
        <p:spPr>
          <a:xfrm>
            <a:off x="1566017" y="4497679"/>
            <a:ext cx="1064779" cy="704808"/>
          </a:xfrm>
          <a:prstGeom prst="rect">
            <a:avLst/>
          </a:prstGeom>
          <a:noFill/>
        </p:spPr>
        <p:txBody>
          <a:bodyPr wrap="non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Secondary</a:t>
            </a:r>
          </a:p>
          <a:p>
            <a:pPr algn="ctr">
              <a:lnSpc>
                <a:spcPct val="90000"/>
              </a:lnSpc>
              <a:spcAft>
                <a:spcPts val="600"/>
              </a:spcAft>
            </a:pPr>
            <a:r>
              <a:rPr lang="en-US" sz="1200" dirty="0">
                <a:gradFill>
                  <a:gsLst>
                    <a:gs pos="2917">
                      <a:schemeClr val="tx1"/>
                    </a:gs>
                    <a:gs pos="30000">
                      <a:schemeClr val="tx1"/>
                    </a:gs>
                  </a:gsLst>
                  <a:lin ang="5400000" scaled="0"/>
                </a:gradFill>
              </a:rPr>
              <a:t>regions</a:t>
            </a:r>
          </a:p>
        </p:txBody>
      </p:sp>
      <p:sp>
        <p:nvSpPr>
          <p:cNvPr id="153" name="TextBox 152">
            <a:extLst>
              <a:ext uri="{FF2B5EF4-FFF2-40B4-BE49-F238E27FC236}">
                <a16:creationId xmlns:a16="http://schemas.microsoft.com/office/drawing/2014/main" id="{69F97AAA-E1AB-B949-9F19-6234D63A96CC}"/>
              </a:ext>
            </a:extLst>
          </p:cNvPr>
          <p:cNvSpPr txBox="1"/>
          <p:nvPr/>
        </p:nvSpPr>
        <p:spPr>
          <a:xfrm>
            <a:off x="7613169" y="4396863"/>
            <a:ext cx="1064779" cy="704808"/>
          </a:xfrm>
          <a:prstGeom prst="rect">
            <a:avLst/>
          </a:prstGeom>
          <a:noFill/>
        </p:spPr>
        <p:txBody>
          <a:bodyPr wrap="non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Secondary</a:t>
            </a:r>
          </a:p>
          <a:p>
            <a:pPr algn="ctr">
              <a:lnSpc>
                <a:spcPct val="90000"/>
              </a:lnSpc>
              <a:spcAft>
                <a:spcPts val="600"/>
              </a:spcAft>
            </a:pPr>
            <a:r>
              <a:rPr lang="en-US" sz="1200" dirty="0">
                <a:gradFill>
                  <a:gsLst>
                    <a:gs pos="2917">
                      <a:schemeClr val="tx1"/>
                    </a:gs>
                    <a:gs pos="30000">
                      <a:schemeClr val="tx1"/>
                    </a:gs>
                  </a:gsLst>
                  <a:lin ang="5400000" scaled="0"/>
                </a:gradFill>
              </a:rPr>
              <a:t>region</a:t>
            </a:r>
          </a:p>
        </p:txBody>
      </p:sp>
    </p:spTree>
    <p:extLst>
      <p:ext uri="{BB962C8B-B14F-4D97-AF65-F5344CB8AC3E}">
        <p14:creationId xmlns:p14="http://schemas.microsoft.com/office/powerpoint/2010/main" val="31049838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7E76A-1D0D-E14B-BEA8-22901AA5A643}"/>
              </a:ext>
            </a:extLst>
          </p:cNvPr>
          <p:cNvSpPr>
            <a:spLocks noGrp="1"/>
          </p:cNvSpPr>
          <p:nvPr>
            <p:ph type="title"/>
          </p:nvPr>
        </p:nvSpPr>
        <p:spPr/>
        <p:txBody>
          <a:bodyPr/>
          <a:lstStyle/>
          <a:p>
            <a:r>
              <a:rPr lang="en-US" dirty="0"/>
              <a:t>We just scratched the surface</a:t>
            </a:r>
            <a:endParaRPr lang="en-GB" dirty="0"/>
          </a:p>
        </p:txBody>
      </p:sp>
      <p:sp>
        <p:nvSpPr>
          <p:cNvPr id="3" name="Text Placeholder 2">
            <a:extLst>
              <a:ext uri="{FF2B5EF4-FFF2-40B4-BE49-F238E27FC236}">
                <a16:creationId xmlns:a16="http://schemas.microsoft.com/office/drawing/2014/main" id="{329A0028-2E6D-E642-BDCB-F29DC4EE013C}"/>
              </a:ext>
            </a:extLst>
          </p:cNvPr>
          <p:cNvSpPr>
            <a:spLocks noGrp="1"/>
          </p:cNvSpPr>
          <p:nvPr>
            <p:ph type="body" sz="quarter" idx="10"/>
          </p:nvPr>
        </p:nvSpPr>
        <p:spPr>
          <a:xfrm>
            <a:off x="269240" y="1189177"/>
            <a:ext cx="11655078" cy="4838248"/>
          </a:xfrm>
        </p:spPr>
        <p:txBody>
          <a:bodyPr/>
          <a:lstStyle/>
          <a:p>
            <a:r>
              <a:rPr lang="en-US" sz="2800" dirty="0"/>
              <a:t>40 policies - security, transformations, traffic management, extensibility</a:t>
            </a:r>
          </a:p>
          <a:p>
            <a:r>
              <a:rPr lang="en-US" sz="2800" dirty="0"/>
              <a:t>SOAP and SOAP to REST</a:t>
            </a:r>
          </a:p>
          <a:p>
            <a:r>
              <a:rPr lang="en-US" sz="2800" dirty="0"/>
              <a:t>API publishing with products, users and groups</a:t>
            </a:r>
          </a:p>
          <a:p>
            <a:r>
              <a:rPr lang="en-US" sz="2800" dirty="0"/>
              <a:t>Capacity metric and auto scale</a:t>
            </a:r>
          </a:p>
          <a:p>
            <a:r>
              <a:rPr lang="en-US" sz="2800" dirty="0"/>
              <a:t>Azure Monitor metrics, logs and alerts</a:t>
            </a:r>
          </a:p>
          <a:p>
            <a:r>
              <a:rPr lang="en-US" sz="2800" dirty="0"/>
              <a:t>Analytics and Power BI template</a:t>
            </a:r>
          </a:p>
          <a:p>
            <a:r>
              <a:rPr lang="en-US" sz="2800" dirty="0"/>
              <a:t>Debugging and real-time analytics with Application Insights</a:t>
            </a:r>
          </a:p>
          <a:p>
            <a:r>
              <a:rPr lang="en-US" sz="2800" dirty="0"/>
              <a:t>Key Vault integration</a:t>
            </a:r>
          </a:p>
          <a:p>
            <a:r>
              <a:rPr lang="en-US" sz="2800" dirty="0"/>
              <a:t>Developer portal customization</a:t>
            </a:r>
          </a:p>
          <a:p>
            <a:r>
              <a:rPr lang="en-US" sz="2800" dirty="0"/>
              <a:t>…</a:t>
            </a:r>
          </a:p>
        </p:txBody>
      </p:sp>
    </p:spTree>
    <p:extLst>
      <p:ext uri="{BB962C8B-B14F-4D97-AF65-F5344CB8AC3E}">
        <p14:creationId xmlns:p14="http://schemas.microsoft.com/office/powerpoint/2010/main" val="2643058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8B4612-FB30-204C-A107-88E80DF55AED}"/>
              </a:ext>
            </a:extLst>
          </p:cNvPr>
          <p:cNvSpPr>
            <a:spLocks noGrp="1"/>
          </p:cNvSpPr>
          <p:nvPr>
            <p:ph type="title"/>
          </p:nvPr>
        </p:nvSpPr>
        <p:spPr/>
        <p:txBody>
          <a:bodyPr/>
          <a:lstStyle/>
          <a:p>
            <a:r>
              <a:rPr lang="en-US"/>
              <a:t>The Rise of APIs</a:t>
            </a:r>
          </a:p>
        </p:txBody>
      </p:sp>
      <p:sp>
        <p:nvSpPr>
          <p:cNvPr id="4" name="Text Placeholder 3">
            <a:extLst>
              <a:ext uri="{FF2B5EF4-FFF2-40B4-BE49-F238E27FC236}">
                <a16:creationId xmlns:a16="http://schemas.microsoft.com/office/drawing/2014/main" id="{87421675-F067-0F4C-BA66-07B6129BA07F}"/>
              </a:ext>
            </a:extLst>
          </p:cNvPr>
          <p:cNvSpPr>
            <a:spLocks noGrp="1"/>
          </p:cNvSpPr>
          <p:nvPr>
            <p:ph type="body" sz="quarter" idx="10"/>
          </p:nvPr>
        </p:nvSpPr>
        <p:spPr>
          <a:xfrm>
            <a:off x="269240" y="1189177"/>
            <a:ext cx="11655078" cy="5444888"/>
          </a:xfrm>
        </p:spPr>
        <p:txBody>
          <a:bodyPr/>
          <a:lstStyle/>
          <a:p>
            <a:r>
              <a:rPr lang="en-US" sz="2000"/>
              <a:t>Technology landscape is more distributed than ever</a:t>
            </a:r>
          </a:p>
          <a:p>
            <a:pPr lvl="1"/>
            <a:r>
              <a:rPr lang="en-US" sz="1600"/>
              <a:t>On-prem, cloud, SaaS, edge, mobile</a:t>
            </a:r>
          </a:p>
          <a:p>
            <a:endParaRPr lang="en-US" sz="600"/>
          </a:p>
          <a:p>
            <a:r>
              <a:rPr lang="en-US" sz="2000"/>
              <a:t>APIs started on the periphery and moved to the core of enterprise IT</a:t>
            </a:r>
          </a:p>
          <a:p>
            <a:pPr lvl="1"/>
            <a:r>
              <a:rPr lang="en-US" sz="1600"/>
              <a:t>As technology for building APIs got better and expertise became available more broadly</a:t>
            </a:r>
          </a:p>
          <a:p>
            <a:endParaRPr lang="en-US" sz="600"/>
          </a:p>
          <a:p>
            <a:r>
              <a:rPr lang="en-US" sz="2000"/>
              <a:t>Now the default way of exposing services and data</a:t>
            </a:r>
          </a:p>
          <a:p>
            <a:pPr lvl="1"/>
            <a:r>
              <a:rPr lang="en-US" sz="1600"/>
              <a:t>HTTP, JSON, </a:t>
            </a:r>
            <a:r>
              <a:rPr lang="en-US" sz="1600" err="1"/>
              <a:t>OpenAPI</a:t>
            </a:r>
            <a:r>
              <a:rPr lang="en-US" sz="1600"/>
              <a:t>, OAuth</a:t>
            </a:r>
          </a:p>
          <a:p>
            <a:endParaRPr lang="en-US" sz="600"/>
          </a:p>
          <a:p>
            <a:r>
              <a:rPr lang="en-US" sz="2000"/>
              <a:t>Key business driver – API economy</a:t>
            </a:r>
          </a:p>
          <a:p>
            <a:pPr lvl="1"/>
            <a:r>
              <a:rPr lang="en-US" sz="1600"/>
              <a:t>Customer loyalty, satisfaction, growth ecosystems, agility</a:t>
            </a:r>
          </a:p>
          <a:p>
            <a:endParaRPr lang="en-US" sz="600"/>
          </a:p>
          <a:p>
            <a:r>
              <a:rPr lang="en-US" sz="2000"/>
              <a:t>Well-suited for ad-hoc integration</a:t>
            </a:r>
          </a:p>
          <a:p>
            <a:pPr lvl="1"/>
            <a:r>
              <a:rPr lang="en-US" sz="1600"/>
              <a:t>Due to standards, common patterns, and tools</a:t>
            </a:r>
          </a:p>
          <a:p>
            <a:endParaRPr lang="en-US" sz="600"/>
          </a:p>
          <a:p>
            <a:r>
              <a:rPr lang="en-US" sz="2000"/>
              <a:t>API-aware workflow/orchestration products accelerate time to value</a:t>
            </a:r>
          </a:p>
          <a:p>
            <a:pPr lvl="1"/>
            <a:r>
              <a:rPr lang="en-US" sz="1600"/>
              <a:t>Rapid, no/low-code solution development</a:t>
            </a:r>
          </a:p>
          <a:p>
            <a:endParaRPr lang="en-US" sz="600"/>
          </a:p>
          <a:p>
            <a:r>
              <a:rPr lang="en-US" sz="2000"/>
              <a:t>Subject to network effects</a:t>
            </a:r>
          </a:p>
          <a:p>
            <a:pPr lvl="1"/>
            <a:r>
              <a:rPr lang="en-US" sz="1600"/>
              <a:t>Every additional API increases the value of the rest</a:t>
            </a:r>
          </a:p>
        </p:txBody>
      </p:sp>
    </p:spTree>
    <p:extLst>
      <p:ext uri="{BB962C8B-B14F-4D97-AF65-F5344CB8AC3E}">
        <p14:creationId xmlns:p14="http://schemas.microsoft.com/office/powerpoint/2010/main" val="374279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4">
                                            <p:txEl>
                                              <p:pRg st="0" end="0"/>
                                            </p:txEl>
                                          </p:spTgt>
                                        </p:tgtEl>
                                        <p:attrNameLst>
                                          <p:attrName>style.fontWeight</p:attrName>
                                        </p:attrNameLst>
                                      </p:cBhvr>
                                      <p:to>
                                        <p:strVal val="bold"/>
                                      </p:to>
                                    </p:set>
                                  </p:childTnLst>
                                </p:cTn>
                              </p:par>
                              <p:par>
                                <p:cTn id="7" presetID="15" presetClass="emph" presetSubtype="0" nodeType="withEffect">
                                  <p:stCondLst>
                                    <p:cond delay="0"/>
                                  </p:stCondLst>
                                  <p:iterate type="lt">
                                    <p:tmAbs val="25"/>
                                  </p:iterate>
                                  <p:childTnLst>
                                    <p:set>
                                      <p:cBhvr override="childStyle">
                                        <p:cTn id="8" dur="indefinite"/>
                                        <p:tgtEl>
                                          <p:spTgt spid="4">
                                            <p:txEl>
                                              <p:pRg st="1" end="1"/>
                                            </p:txEl>
                                          </p:spTgt>
                                        </p:tgtEl>
                                        <p:attrNameLst>
                                          <p:attrName>style.fontWeight</p:attrName>
                                        </p:attrNameLst>
                                      </p:cBhvr>
                                      <p:to>
                                        <p:strVal val="bold"/>
                                      </p:to>
                                    </p:set>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iterate type="lt">
                                    <p:tmAbs val="25"/>
                                  </p:iterate>
                                  <p:childTnLst>
                                    <p:set>
                                      <p:cBhvr override="childStyle">
                                        <p:cTn id="12" dur="indefinite"/>
                                        <p:tgtEl>
                                          <p:spTgt spid="4">
                                            <p:txEl>
                                              <p:pRg st="3" end="3"/>
                                            </p:txEl>
                                          </p:spTgt>
                                        </p:tgtEl>
                                        <p:attrNameLst>
                                          <p:attrName>style.fontWeight</p:attrName>
                                        </p:attrNameLst>
                                      </p:cBhvr>
                                      <p:to>
                                        <p:strVal val="bold"/>
                                      </p:to>
                                    </p:set>
                                  </p:childTnLst>
                                </p:cTn>
                              </p:par>
                              <p:par>
                                <p:cTn id="13" presetID="15" presetClass="emph" presetSubtype="0" nodeType="withEffect">
                                  <p:stCondLst>
                                    <p:cond delay="0"/>
                                  </p:stCondLst>
                                  <p:iterate type="lt">
                                    <p:tmAbs val="25"/>
                                  </p:iterate>
                                  <p:childTnLst>
                                    <p:set>
                                      <p:cBhvr override="childStyle">
                                        <p:cTn id="14" dur="indefinite"/>
                                        <p:tgtEl>
                                          <p:spTgt spid="4">
                                            <p:txEl>
                                              <p:pRg st="4" end="4"/>
                                            </p:txEl>
                                          </p:spTgt>
                                        </p:tgtEl>
                                        <p:attrNameLst>
                                          <p:attrName>style.fontWeight</p:attrName>
                                        </p:attrNameLst>
                                      </p:cBhvr>
                                      <p:to>
                                        <p:strVal val="bold"/>
                                      </p:to>
                                    </p:set>
                                  </p:childTnLst>
                                </p:cTn>
                              </p:par>
                            </p:childTnLst>
                          </p:cTn>
                        </p:par>
                      </p:childTnLst>
                    </p:cTn>
                  </p:par>
                  <p:par>
                    <p:cTn id="15" fill="hold">
                      <p:stCondLst>
                        <p:cond delay="indefinite"/>
                      </p:stCondLst>
                      <p:childTnLst>
                        <p:par>
                          <p:cTn id="16" fill="hold">
                            <p:stCondLst>
                              <p:cond delay="0"/>
                            </p:stCondLst>
                            <p:childTnLst>
                              <p:par>
                                <p:cTn id="17" presetID="15" presetClass="emph" presetSubtype="0" nodeType="clickEffect">
                                  <p:stCondLst>
                                    <p:cond delay="0"/>
                                  </p:stCondLst>
                                  <p:iterate type="lt">
                                    <p:tmAbs val="25"/>
                                  </p:iterate>
                                  <p:childTnLst>
                                    <p:set>
                                      <p:cBhvr override="childStyle">
                                        <p:cTn id="18" dur="indefinite"/>
                                        <p:tgtEl>
                                          <p:spTgt spid="4">
                                            <p:txEl>
                                              <p:pRg st="6" end="6"/>
                                            </p:txEl>
                                          </p:spTgt>
                                        </p:tgtEl>
                                        <p:attrNameLst>
                                          <p:attrName>style.fontWeight</p:attrName>
                                        </p:attrNameLst>
                                      </p:cBhvr>
                                      <p:to>
                                        <p:strVal val="bold"/>
                                      </p:to>
                                    </p:set>
                                  </p:childTnLst>
                                </p:cTn>
                              </p:par>
                              <p:par>
                                <p:cTn id="19" presetID="15" presetClass="emph" presetSubtype="0" nodeType="withEffect">
                                  <p:stCondLst>
                                    <p:cond delay="0"/>
                                  </p:stCondLst>
                                  <p:iterate type="lt">
                                    <p:tmAbs val="25"/>
                                  </p:iterate>
                                  <p:childTnLst>
                                    <p:set>
                                      <p:cBhvr override="childStyle">
                                        <p:cTn id="20" dur="indefinite"/>
                                        <p:tgtEl>
                                          <p:spTgt spid="4">
                                            <p:txEl>
                                              <p:pRg st="7" end="7"/>
                                            </p:txEl>
                                          </p:spTgt>
                                        </p:tgtEl>
                                        <p:attrNameLst>
                                          <p:attrName>style.fontWeight</p:attrName>
                                        </p:attrNameLst>
                                      </p:cBhvr>
                                      <p:to>
                                        <p:strVal val="bold"/>
                                      </p:to>
                                    </p:set>
                                  </p:childTnLst>
                                </p:cTn>
                              </p:par>
                            </p:childTnLst>
                          </p:cTn>
                        </p:par>
                      </p:childTnLst>
                    </p:cTn>
                  </p:par>
                  <p:par>
                    <p:cTn id="21" fill="hold">
                      <p:stCondLst>
                        <p:cond delay="indefinite"/>
                      </p:stCondLst>
                      <p:childTnLst>
                        <p:par>
                          <p:cTn id="22" fill="hold">
                            <p:stCondLst>
                              <p:cond delay="0"/>
                            </p:stCondLst>
                            <p:childTnLst>
                              <p:par>
                                <p:cTn id="23" presetID="15" presetClass="emph" presetSubtype="0" nodeType="clickEffect">
                                  <p:stCondLst>
                                    <p:cond delay="0"/>
                                  </p:stCondLst>
                                  <p:iterate type="lt">
                                    <p:tmAbs val="25"/>
                                  </p:iterate>
                                  <p:childTnLst>
                                    <p:set>
                                      <p:cBhvr override="childStyle">
                                        <p:cTn id="24" dur="indefinite"/>
                                        <p:tgtEl>
                                          <p:spTgt spid="4">
                                            <p:txEl>
                                              <p:pRg st="9" end="9"/>
                                            </p:txEl>
                                          </p:spTgt>
                                        </p:tgtEl>
                                        <p:attrNameLst>
                                          <p:attrName>style.fontWeight</p:attrName>
                                        </p:attrNameLst>
                                      </p:cBhvr>
                                      <p:to>
                                        <p:strVal val="bold"/>
                                      </p:to>
                                    </p:set>
                                  </p:childTnLst>
                                </p:cTn>
                              </p:par>
                              <p:par>
                                <p:cTn id="25" presetID="15" presetClass="emph" presetSubtype="0" nodeType="withEffect">
                                  <p:stCondLst>
                                    <p:cond delay="0"/>
                                  </p:stCondLst>
                                  <p:iterate type="lt">
                                    <p:tmAbs val="25"/>
                                  </p:iterate>
                                  <p:childTnLst>
                                    <p:set>
                                      <p:cBhvr override="childStyle">
                                        <p:cTn id="26" dur="indefinite"/>
                                        <p:tgtEl>
                                          <p:spTgt spid="4">
                                            <p:txEl>
                                              <p:pRg st="10" end="10"/>
                                            </p:txEl>
                                          </p:spTgt>
                                        </p:tgtEl>
                                        <p:attrNameLst>
                                          <p:attrName>style.fontWeight</p:attrName>
                                        </p:attrNameLst>
                                      </p:cBhvr>
                                      <p:to>
                                        <p:strVal val="bold"/>
                                      </p:to>
                                    </p:set>
                                  </p:childTnLst>
                                </p:cTn>
                              </p:par>
                            </p:childTnLst>
                          </p:cTn>
                        </p:par>
                      </p:childTnLst>
                    </p:cTn>
                  </p:par>
                  <p:par>
                    <p:cTn id="27" fill="hold">
                      <p:stCondLst>
                        <p:cond delay="indefinite"/>
                      </p:stCondLst>
                      <p:childTnLst>
                        <p:par>
                          <p:cTn id="28" fill="hold">
                            <p:stCondLst>
                              <p:cond delay="0"/>
                            </p:stCondLst>
                            <p:childTnLst>
                              <p:par>
                                <p:cTn id="29" presetID="15" presetClass="emph" presetSubtype="0" nodeType="clickEffect">
                                  <p:stCondLst>
                                    <p:cond delay="0"/>
                                  </p:stCondLst>
                                  <p:iterate type="lt">
                                    <p:tmAbs val="25"/>
                                  </p:iterate>
                                  <p:childTnLst>
                                    <p:set>
                                      <p:cBhvr override="childStyle">
                                        <p:cTn id="30" dur="indefinite"/>
                                        <p:tgtEl>
                                          <p:spTgt spid="4">
                                            <p:txEl>
                                              <p:pRg st="12" end="12"/>
                                            </p:txEl>
                                          </p:spTgt>
                                        </p:tgtEl>
                                        <p:attrNameLst>
                                          <p:attrName>style.fontWeight</p:attrName>
                                        </p:attrNameLst>
                                      </p:cBhvr>
                                      <p:to>
                                        <p:strVal val="bold"/>
                                      </p:to>
                                    </p:set>
                                  </p:childTnLst>
                                </p:cTn>
                              </p:par>
                              <p:par>
                                <p:cTn id="31" presetID="15" presetClass="emph" presetSubtype="0" nodeType="withEffect">
                                  <p:stCondLst>
                                    <p:cond delay="0"/>
                                  </p:stCondLst>
                                  <p:iterate type="lt">
                                    <p:tmAbs val="25"/>
                                  </p:iterate>
                                  <p:childTnLst>
                                    <p:set>
                                      <p:cBhvr override="childStyle">
                                        <p:cTn id="32" dur="indefinite"/>
                                        <p:tgtEl>
                                          <p:spTgt spid="4">
                                            <p:txEl>
                                              <p:pRg st="13" end="13"/>
                                            </p:txEl>
                                          </p:spTgt>
                                        </p:tgtEl>
                                        <p:attrNameLst>
                                          <p:attrName>style.fontWeight</p:attrName>
                                        </p:attrNameLst>
                                      </p:cBhvr>
                                      <p:to>
                                        <p:strVal val="bold"/>
                                      </p:to>
                                    </p:set>
                                  </p:childTnLst>
                                </p:cTn>
                              </p:par>
                            </p:childTnLst>
                          </p:cTn>
                        </p:par>
                      </p:childTnLst>
                    </p:cTn>
                  </p:par>
                  <p:par>
                    <p:cTn id="33" fill="hold">
                      <p:stCondLst>
                        <p:cond delay="indefinite"/>
                      </p:stCondLst>
                      <p:childTnLst>
                        <p:par>
                          <p:cTn id="34" fill="hold">
                            <p:stCondLst>
                              <p:cond delay="0"/>
                            </p:stCondLst>
                            <p:childTnLst>
                              <p:par>
                                <p:cTn id="35" presetID="15" presetClass="emph" presetSubtype="0" nodeType="clickEffect">
                                  <p:stCondLst>
                                    <p:cond delay="0"/>
                                  </p:stCondLst>
                                  <p:iterate type="lt">
                                    <p:tmAbs val="25"/>
                                  </p:iterate>
                                  <p:childTnLst>
                                    <p:set>
                                      <p:cBhvr override="childStyle">
                                        <p:cTn id="36" dur="indefinite"/>
                                        <p:tgtEl>
                                          <p:spTgt spid="4">
                                            <p:txEl>
                                              <p:pRg st="15" end="15"/>
                                            </p:txEl>
                                          </p:spTgt>
                                        </p:tgtEl>
                                        <p:attrNameLst>
                                          <p:attrName>style.fontWeight</p:attrName>
                                        </p:attrNameLst>
                                      </p:cBhvr>
                                      <p:to>
                                        <p:strVal val="bold"/>
                                      </p:to>
                                    </p:set>
                                  </p:childTnLst>
                                </p:cTn>
                              </p:par>
                              <p:par>
                                <p:cTn id="37" presetID="15" presetClass="emph" presetSubtype="0" nodeType="withEffect">
                                  <p:stCondLst>
                                    <p:cond delay="0"/>
                                  </p:stCondLst>
                                  <p:iterate type="lt">
                                    <p:tmAbs val="25"/>
                                  </p:iterate>
                                  <p:childTnLst>
                                    <p:set>
                                      <p:cBhvr override="childStyle">
                                        <p:cTn id="38" dur="indefinite"/>
                                        <p:tgtEl>
                                          <p:spTgt spid="4">
                                            <p:txEl>
                                              <p:pRg st="16" end="16"/>
                                            </p:txEl>
                                          </p:spTgt>
                                        </p:tgtEl>
                                        <p:attrNameLst>
                                          <p:attrName>style.fontWeight</p:attrName>
                                        </p:attrNameLst>
                                      </p:cBhvr>
                                      <p:to>
                                        <p:strVal val="bold"/>
                                      </p:to>
                                    </p:set>
                                  </p:childTnLst>
                                </p:cTn>
                              </p:par>
                            </p:childTnLst>
                          </p:cTn>
                        </p:par>
                      </p:childTnLst>
                    </p:cTn>
                  </p:par>
                  <p:par>
                    <p:cTn id="39" fill="hold">
                      <p:stCondLst>
                        <p:cond delay="indefinite"/>
                      </p:stCondLst>
                      <p:childTnLst>
                        <p:par>
                          <p:cTn id="40" fill="hold">
                            <p:stCondLst>
                              <p:cond delay="0"/>
                            </p:stCondLst>
                            <p:childTnLst>
                              <p:par>
                                <p:cTn id="41" presetID="15" presetClass="emph" presetSubtype="0" nodeType="clickEffect">
                                  <p:stCondLst>
                                    <p:cond delay="0"/>
                                  </p:stCondLst>
                                  <p:iterate type="lt">
                                    <p:tmAbs val="25"/>
                                  </p:iterate>
                                  <p:childTnLst>
                                    <p:set>
                                      <p:cBhvr override="childStyle">
                                        <p:cTn id="42" dur="indefinite"/>
                                        <p:tgtEl>
                                          <p:spTgt spid="4">
                                            <p:txEl>
                                              <p:pRg st="18" end="18"/>
                                            </p:txEl>
                                          </p:spTgt>
                                        </p:tgtEl>
                                        <p:attrNameLst>
                                          <p:attrName>style.fontWeight</p:attrName>
                                        </p:attrNameLst>
                                      </p:cBhvr>
                                      <p:to>
                                        <p:strVal val="bold"/>
                                      </p:to>
                                    </p:set>
                                  </p:childTnLst>
                                </p:cTn>
                              </p:par>
                              <p:par>
                                <p:cTn id="43" presetID="15" presetClass="emph" presetSubtype="0" nodeType="withEffect">
                                  <p:stCondLst>
                                    <p:cond delay="0"/>
                                  </p:stCondLst>
                                  <p:iterate type="lt">
                                    <p:tmAbs val="25"/>
                                  </p:iterate>
                                  <p:childTnLst>
                                    <p:set>
                                      <p:cBhvr override="childStyle">
                                        <p:cTn id="44" dur="indefinite"/>
                                        <p:tgtEl>
                                          <p:spTgt spid="4">
                                            <p:txEl>
                                              <p:pRg st="19" end="19"/>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Stay in touch</a:t>
            </a:r>
          </a:p>
        </p:txBody>
      </p:sp>
      <p:graphicFrame>
        <p:nvGraphicFramePr>
          <p:cNvPr id="3" name="Table 2">
            <a:extLst>
              <a:ext uri="{FF2B5EF4-FFF2-40B4-BE49-F238E27FC236}">
                <a16:creationId xmlns:a16="http://schemas.microsoft.com/office/drawing/2014/main" id="{DA58D231-870C-42EC-A9A1-C338EE03E5DC}"/>
              </a:ext>
            </a:extLst>
          </p:cNvPr>
          <p:cNvGraphicFramePr>
            <a:graphicFrameLocks noGrp="1"/>
          </p:cNvGraphicFramePr>
          <p:nvPr>
            <p:extLst/>
          </p:nvPr>
        </p:nvGraphicFramePr>
        <p:xfrm>
          <a:off x="637308" y="1400302"/>
          <a:ext cx="10381673" cy="4297680"/>
        </p:xfrm>
        <a:graphic>
          <a:graphicData uri="http://schemas.openxmlformats.org/drawingml/2006/table">
            <a:tbl>
              <a:tblPr>
                <a:tableStyleId>{7DF18680-E054-41AD-8BC1-D1AEF772440D}</a:tableStyleId>
              </a:tblPr>
              <a:tblGrid>
                <a:gridCol w="5818910">
                  <a:extLst>
                    <a:ext uri="{9D8B030D-6E8A-4147-A177-3AD203B41FA5}">
                      <a16:colId xmlns:a16="http://schemas.microsoft.com/office/drawing/2014/main" val="129611215"/>
                    </a:ext>
                  </a:extLst>
                </a:gridCol>
                <a:gridCol w="4562763">
                  <a:extLst>
                    <a:ext uri="{9D8B030D-6E8A-4147-A177-3AD203B41FA5}">
                      <a16:colId xmlns:a16="http://schemas.microsoft.com/office/drawing/2014/main" val="3879430896"/>
                    </a:ext>
                  </a:extLst>
                </a:gridCol>
              </a:tblGrid>
              <a:tr h="15325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400">
                          <a:solidFill>
                            <a:schemeClr val="bg1"/>
                          </a:solidFill>
                        </a:rPr>
                        <a:t>Questions and discussions</a:t>
                      </a:r>
                      <a:endParaRPr lang="en-US" sz="2400" b="1">
                        <a:solidFill>
                          <a:schemeClr val="bg1"/>
                        </a:solidFill>
                        <a:latin typeface="Segoe UI" charset="0"/>
                        <a:ea typeface="Segoe UI" charset="0"/>
                        <a:cs typeface="Segoe UI"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75000"/>
                      </a:scheme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a:solidFill>
                            <a:schemeClr val="bg1"/>
                          </a:solidFill>
                          <a:hlinkClick r:id="rId3">
                            <a:extLst>
                              <a:ext uri="{A12FA001-AC4F-418D-AE19-62706E023703}">
                                <ahyp:hlinkClr xmlns:ahyp="http://schemas.microsoft.com/office/drawing/2018/hyperlinkcolor" val="tx"/>
                              </a:ext>
                            </a:extLst>
                          </a:hlinkClick>
                        </a:rPr>
                        <a:t>http://aka.ms/apim</a:t>
                      </a:r>
                      <a:r>
                        <a:rPr lang="en-US" sz="2000" b="1">
                          <a:solidFill>
                            <a:schemeClr val="accent3"/>
                          </a:solidFill>
                          <a:hlinkClick r:id="rId3">
                            <a:extLst>
                              <a:ext uri="{A12FA001-AC4F-418D-AE19-62706E023703}">
                                <ahyp:hlinkClr xmlns:ahyp="http://schemas.microsoft.com/office/drawing/2018/hyperlinkcolor" val="tx"/>
                              </a:ext>
                            </a:extLst>
                          </a:hlinkClick>
                        </a:rPr>
                        <a:t>so</a:t>
                      </a:r>
                      <a:endParaRPr lang="en-US" sz="1800" b="1">
                        <a:solidFill>
                          <a:schemeClr val="accent3"/>
                        </a:solidFill>
                        <a:latin typeface="Segoe UI" charset="0"/>
                        <a:ea typeface="Segoe UI" charset="0"/>
                        <a:cs typeface="Segoe UI"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75000"/>
                      </a:schemeClr>
                    </a:solidFill>
                  </a:tcPr>
                </a:tc>
                <a:extLst>
                  <a:ext uri="{0D108BD9-81ED-4DB2-BD59-A6C34878D82A}">
                    <a16:rowId xmlns:a16="http://schemas.microsoft.com/office/drawing/2014/main" val="2449742705"/>
                  </a:ext>
                </a:extLst>
              </a:tr>
              <a:tr h="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600" b="1">
                        <a:solidFill>
                          <a:schemeClr val="bg1"/>
                        </a:solidFill>
                        <a:latin typeface="Segoe UI" charset="0"/>
                        <a:ea typeface="Segoe UI" charset="0"/>
                        <a:cs typeface="Segoe UI"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600" b="1">
                        <a:solidFill>
                          <a:schemeClr val="bg1"/>
                        </a:solidFill>
                        <a:latin typeface="Segoe UI" charset="0"/>
                        <a:ea typeface="Segoe UI" charset="0"/>
                        <a:cs typeface="Segoe UI"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22128253"/>
                  </a:ext>
                </a:extLst>
              </a:tr>
              <a:tr h="15325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400">
                          <a:solidFill>
                            <a:schemeClr val="bg1"/>
                          </a:solidFill>
                        </a:rPr>
                        <a:t>Service updates, among other things</a:t>
                      </a:r>
                      <a:endParaRPr lang="en-US" sz="2400" b="1">
                        <a:solidFill>
                          <a:schemeClr val="bg1"/>
                        </a:solidFill>
                        <a:latin typeface="Segoe UI" charset="0"/>
                        <a:ea typeface="Segoe UI" charset="0"/>
                        <a:cs typeface="Segoe UI"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75000"/>
                      </a:scheme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a:solidFill>
                            <a:schemeClr val="bg1"/>
                          </a:solidFill>
                          <a:hlinkClick r:id="rId4">
                            <a:extLst>
                              <a:ext uri="{A12FA001-AC4F-418D-AE19-62706E023703}">
                                <ahyp:hlinkClr xmlns:ahyp="http://schemas.microsoft.com/office/drawing/2018/hyperlinkcolor" val="tx"/>
                              </a:ext>
                            </a:extLst>
                          </a:hlinkClick>
                        </a:rPr>
                        <a:t>http://aka.ms/apim</a:t>
                      </a:r>
                      <a:r>
                        <a:rPr lang="en-US" sz="2000" b="1">
                          <a:solidFill>
                            <a:schemeClr val="accent3"/>
                          </a:solidFill>
                          <a:hlinkClick r:id="rId4">
                            <a:extLst>
                              <a:ext uri="{A12FA001-AC4F-418D-AE19-62706E023703}">
                                <ahyp:hlinkClr xmlns:ahyp="http://schemas.microsoft.com/office/drawing/2018/hyperlinkcolor" val="tx"/>
                              </a:ext>
                            </a:extLst>
                          </a:hlinkClick>
                        </a:rPr>
                        <a:t>blog</a:t>
                      </a:r>
                      <a:endParaRPr lang="en-US" sz="2000" b="1">
                        <a:solidFill>
                          <a:schemeClr val="accent3"/>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75000"/>
                      </a:schemeClr>
                    </a:solidFill>
                  </a:tcPr>
                </a:tc>
                <a:extLst>
                  <a:ext uri="{0D108BD9-81ED-4DB2-BD59-A6C34878D82A}">
                    <a16:rowId xmlns:a16="http://schemas.microsoft.com/office/drawing/2014/main" val="2315166956"/>
                  </a:ext>
                </a:extLst>
              </a:tr>
              <a:tr h="13281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600" b="1">
                        <a:solidFill>
                          <a:schemeClr val="bg1"/>
                        </a:solidFill>
                        <a:latin typeface="Segoe UI" charset="0"/>
                        <a:ea typeface="Segoe UI" charset="0"/>
                        <a:cs typeface="Segoe UI"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60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2252919"/>
                  </a:ext>
                </a:extLst>
              </a:tr>
              <a:tr h="15325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400">
                          <a:solidFill>
                            <a:schemeClr val="bg1"/>
                          </a:solidFill>
                        </a:rPr>
                        <a:t>GitHub repo with sample policies</a:t>
                      </a:r>
                      <a:endParaRPr lang="en-US" sz="2400" b="1">
                        <a:solidFill>
                          <a:schemeClr val="bg1"/>
                        </a:solidFill>
                        <a:latin typeface="Segoe UI" charset="0"/>
                        <a:ea typeface="Segoe UI" charset="0"/>
                        <a:cs typeface="Segoe UI"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75000"/>
                      </a:scheme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a:solidFill>
                            <a:schemeClr val="bg1"/>
                          </a:solidFill>
                          <a:hlinkClick r:id="rId5">
                            <a:extLst>
                              <a:ext uri="{A12FA001-AC4F-418D-AE19-62706E023703}">
                                <ahyp:hlinkClr xmlns:ahyp="http://schemas.microsoft.com/office/drawing/2018/hyperlinkcolor" val="tx"/>
                              </a:ext>
                            </a:extLst>
                          </a:hlinkClick>
                        </a:rPr>
                        <a:t>http://aka.ms/apim</a:t>
                      </a:r>
                      <a:r>
                        <a:rPr lang="en-US" sz="2000" b="1">
                          <a:solidFill>
                            <a:schemeClr val="accent3"/>
                          </a:solidFill>
                          <a:hlinkClick r:id="rId5">
                            <a:extLst>
                              <a:ext uri="{A12FA001-AC4F-418D-AE19-62706E023703}">
                                <ahyp:hlinkClr xmlns:ahyp="http://schemas.microsoft.com/office/drawing/2018/hyperlinkcolor" val="tx"/>
                              </a:ext>
                            </a:extLst>
                          </a:hlinkClick>
                        </a:rPr>
                        <a:t>policyexamples</a:t>
                      </a:r>
                      <a:endParaRPr lang="en-US" sz="1800" b="1">
                        <a:solidFill>
                          <a:schemeClr val="accent3"/>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75000"/>
                      </a:schemeClr>
                    </a:solidFill>
                  </a:tcPr>
                </a:tc>
                <a:extLst>
                  <a:ext uri="{0D108BD9-81ED-4DB2-BD59-A6C34878D82A}">
                    <a16:rowId xmlns:a16="http://schemas.microsoft.com/office/drawing/2014/main" val="1404036334"/>
                  </a:ext>
                </a:extLst>
              </a:tr>
              <a:tr h="12260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600" b="1">
                        <a:solidFill>
                          <a:schemeClr val="bg1"/>
                        </a:solidFill>
                        <a:latin typeface="Segoe UI" charset="0"/>
                        <a:ea typeface="Segoe UI" charset="0"/>
                        <a:cs typeface="Segoe UI"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60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47918619"/>
                  </a:ext>
                </a:extLst>
              </a:tr>
              <a:tr h="15325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400">
                          <a:solidFill>
                            <a:schemeClr val="bg1"/>
                          </a:solidFill>
                        </a:rPr>
                        <a:t>Tutorial, documentation, and references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75000"/>
                      </a:scheme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a:solidFill>
                            <a:schemeClr val="bg1"/>
                          </a:solidFill>
                          <a:hlinkClick r:id="rId6">
                            <a:extLst>
                              <a:ext uri="{A12FA001-AC4F-418D-AE19-62706E023703}">
                                <ahyp:hlinkClr xmlns:ahyp="http://schemas.microsoft.com/office/drawing/2018/hyperlinkcolor" val="tx"/>
                              </a:ext>
                            </a:extLst>
                          </a:hlinkClick>
                        </a:rPr>
                        <a:t>http://aka.ms/</a:t>
                      </a:r>
                      <a:r>
                        <a:rPr lang="en-US" sz="2000">
                          <a:solidFill>
                            <a:schemeClr val="bg1"/>
                          </a:solidFill>
                          <a:hlinkClick r:id="rId6">
                            <a:extLst>
                              <a:ext uri="{A12FA001-AC4F-418D-AE19-62706E023703}">
                                <ahyp:hlinkClr xmlns:ahyp="http://schemas.microsoft.com/office/drawing/2018/hyperlinkcolor" val="tx"/>
                              </a:ext>
                            </a:extLst>
                          </a:hlinkClick>
                        </a:rPr>
                        <a:t>api</a:t>
                      </a:r>
                      <a:r>
                        <a:rPr lang="en-US" sz="2000" b="1">
                          <a:solidFill>
                            <a:schemeClr val="accent3"/>
                          </a:solidFill>
                          <a:hlinkClick r:id="rId6">
                            <a:extLst>
                              <a:ext uri="{A12FA001-AC4F-418D-AE19-62706E023703}">
                                <ahyp:hlinkClr xmlns:ahyp="http://schemas.microsoft.com/office/drawing/2018/hyperlinkcolor" val="tx"/>
                              </a:ext>
                            </a:extLst>
                          </a:hlinkClick>
                        </a:rPr>
                        <a:t>docs</a:t>
                      </a:r>
                      <a:endParaRPr lang="en-US" sz="2000" b="1">
                        <a:solidFill>
                          <a:schemeClr val="accent3"/>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75000"/>
                      </a:schemeClr>
                    </a:solidFill>
                  </a:tcPr>
                </a:tc>
                <a:extLst>
                  <a:ext uri="{0D108BD9-81ED-4DB2-BD59-A6C34878D82A}">
                    <a16:rowId xmlns:a16="http://schemas.microsoft.com/office/drawing/2014/main" val="3712222186"/>
                  </a:ext>
                </a:extLst>
              </a:tr>
              <a:tr h="13281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60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60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6516186"/>
                  </a:ext>
                </a:extLst>
              </a:tr>
              <a:tr h="15325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400">
                          <a:solidFill>
                            <a:schemeClr val="bg1"/>
                          </a:solidFill>
                        </a:rPr>
                        <a:t>Feedback and feature requests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75000"/>
                      </a:scheme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a:solidFill>
                            <a:schemeClr val="bg1"/>
                          </a:solidFill>
                          <a:hlinkClick r:id="rId7">
                            <a:extLst>
                              <a:ext uri="{A12FA001-AC4F-418D-AE19-62706E023703}">
                                <ahyp:hlinkClr xmlns:ahyp="http://schemas.microsoft.com/office/drawing/2018/hyperlinkcolor" val="tx"/>
                              </a:ext>
                            </a:extLst>
                          </a:hlinkClick>
                        </a:rPr>
                        <a:t>http://aka.ms/apim</a:t>
                      </a:r>
                      <a:r>
                        <a:rPr lang="en-US" sz="2000" b="1">
                          <a:solidFill>
                            <a:schemeClr val="accent3"/>
                          </a:solidFill>
                          <a:hlinkClick r:id="rId7">
                            <a:extLst>
                              <a:ext uri="{A12FA001-AC4F-418D-AE19-62706E023703}">
                                <ahyp:hlinkClr xmlns:ahyp="http://schemas.microsoft.com/office/drawing/2018/hyperlinkcolor" val="tx"/>
                              </a:ext>
                            </a:extLst>
                          </a:hlinkClick>
                        </a:rPr>
                        <a:t>wish</a:t>
                      </a:r>
                      <a:endParaRPr lang="en-US" sz="1800" b="1">
                        <a:solidFill>
                          <a:schemeClr val="accent3"/>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75000"/>
                      </a:schemeClr>
                    </a:solidFill>
                  </a:tcPr>
                </a:tc>
                <a:extLst>
                  <a:ext uri="{0D108BD9-81ED-4DB2-BD59-A6C34878D82A}">
                    <a16:rowId xmlns:a16="http://schemas.microsoft.com/office/drawing/2014/main" val="3303763148"/>
                  </a:ext>
                </a:extLst>
              </a:tr>
              <a:tr h="12260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60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60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31576971"/>
                  </a:ext>
                </a:extLst>
              </a:tr>
              <a:tr h="153251">
                <a:tc>
                  <a:txBody>
                    <a:bodyPr/>
                    <a:lstStyle/>
                    <a:p>
                      <a:r>
                        <a:rPr lang="en-US" sz="2400">
                          <a:solidFill>
                            <a:schemeClr val="bg1"/>
                          </a:solidFill>
                        </a:rPr>
                        <a:t>Roadmap</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75000"/>
                      </a:scheme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a:solidFill>
                            <a:schemeClr val="bg1"/>
                          </a:solidFill>
                          <a:hlinkClick r:id="rId8">
                            <a:extLst>
                              <a:ext uri="{A12FA001-AC4F-418D-AE19-62706E023703}">
                                <ahyp:hlinkClr xmlns:ahyp="http://schemas.microsoft.com/office/drawing/2018/hyperlinkcolor" val="tx"/>
                              </a:ext>
                            </a:extLst>
                          </a:hlinkClick>
                        </a:rPr>
                        <a:t>http://aka.ms/apim</a:t>
                      </a:r>
                      <a:r>
                        <a:rPr lang="en-US" sz="2000" b="1">
                          <a:solidFill>
                            <a:schemeClr val="accent3"/>
                          </a:solidFill>
                          <a:hlinkClick r:id="rId8">
                            <a:extLst>
                              <a:ext uri="{A12FA001-AC4F-418D-AE19-62706E023703}">
                                <ahyp:hlinkClr xmlns:ahyp="http://schemas.microsoft.com/office/drawing/2018/hyperlinkcolor" val="tx"/>
                              </a:ext>
                            </a:extLst>
                          </a:hlinkClick>
                        </a:rPr>
                        <a:t>roadmap</a:t>
                      </a:r>
                      <a:endParaRPr lang="en-US" sz="1800" b="1">
                        <a:solidFill>
                          <a:schemeClr val="accent3"/>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75000"/>
                      </a:schemeClr>
                    </a:solidFill>
                  </a:tcPr>
                </a:tc>
                <a:extLst>
                  <a:ext uri="{0D108BD9-81ED-4DB2-BD59-A6C34878D82A}">
                    <a16:rowId xmlns:a16="http://schemas.microsoft.com/office/drawing/2014/main" val="1724489572"/>
                  </a:ext>
                </a:extLst>
              </a:tr>
              <a:tr h="122601">
                <a:tc>
                  <a:txBody>
                    <a:bodyPr/>
                    <a:lstStyle/>
                    <a:p>
                      <a:endParaRPr lang="en-US" sz="60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60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74373636"/>
                  </a:ext>
                </a:extLst>
              </a:tr>
              <a:tr h="153251">
                <a:tc>
                  <a:txBody>
                    <a:bodyPr/>
                    <a:lstStyle/>
                    <a:p>
                      <a:r>
                        <a:rPr lang="en-US" sz="2400">
                          <a:solidFill>
                            <a:schemeClr val="bg1"/>
                          </a:solidFill>
                        </a:rPr>
                        <a:t>Customer stories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75000"/>
                      </a:schemeClr>
                    </a:solidFill>
                  </a:tcPr>
                </a:tc>
                <a:tc>
                  <a:txBody>
                    <a:bodyPr/>
                    <a:lstStyle/>
                    <a:p>
                      <a:pPr defTabSz="932472" fontAlgn="base">
                        <a:lnSpc>
                          <a:spcPct val="90000"/>
                        </a:lnSpc>
                        <a:spcBef>
                          <a:spcPct val="0"/>
                        </a:spcBef>
                        <a:spcAft>
                          <a:spcPct val="0"/>
                        </a:spcAft>
                      </a:pPr>
                      <a:r>
                        <a:rPr lang="en-US" sz="1800">
                          <a:solidFill>
                            <a:schemeClr val="bg1"/>
                          </a:solidFill>
                          <a:hlinkClick r:id="rId9">
                            <a:extLst>
                              <a:ext uri="{A12FA001-AC4F-418D-AE19-62706E023703}">
                                <ahyp:hlinkClr xmlns:ahyp="http://schemas.microsoft.com/office/drawing/2018/hyperlinkcolor" val="tx"/>
                              </a:ext>
                            </a:extLst>
                          </a:hlinkClick>
                        </a:rPr>
                        <a:t>http://aka.ms/apim</a:t>
                      </a:r>
                      <a:r>
                        <a:rPr lang="en-US" sz="2000" b="1">
                          <a:solidFill>
                            <a:schemeClr val="accent3"/>
                          </a:solidFill>
                          <a:hlinkClick r:id="rId9">
                            <a:extLst>
                              <a:ext uri="{A12FA001-AC4F-418D-AE19-62706E023703}">
                                <ahyp:hlinkClr xmlns:ahyp="http://schemas.microsoft.com/office/drawing/2018/hyperlinkcolor" val="tx"/>
                              </a:ext>
                            </a:extLst>
                          </a:hlinkClick>
                        </a:rPr>
                        <a:t>customers</a:t>
                      </a:r>
                      <a:endParaRPr lang="en-US" sz="1800" b="1">
                        <a:solidFill>
                          <a:schemeClr val="accent3"/>
                        </a:solidFill>
                        <a:latin typeface="Segoe UI" charset="0"/>
                        <a:ea typeface="Segoe UI" charset="0"/>
                        <a:cs typeface="Segoe UI"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75000"/>
                      </a:schemeClr>
                    </a:solidFill>
                  </a:tcPr>
                </a:tc>
                <a:extLst>
                  <a:ext uri="{0D108BD9-81ED-4DB2-BD59-A6C34878D82A}">
                    <a16:rowId xmlns:a16="http://schemas.microsoft.com/office/drawing/2014/main" val="1400238758"/>
                  </a:ext>
                </a:extLst>
              </a:tr>
            </a:tbl>
          </a:graphicData>
        </a:graphic>
      </p:graphicFrame>
    </p:spTree>
    <p:extLst>
      <p:ext uri="{BB962C8B-B14F-4D97-AF65-F5344CB8AC3E}">
        <p14:creationId xmlns:p14="http://schemas.microsoft.com/office/powerpoint/2010/main" val="531787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4960" y="837890"/>
            <a:ext cx="11521440" cy="6020110"/>
          </a:xfrm>
          <a:prstGeom prst="rect">
            <a:avLst/>
          </a:prstGeom>
          <a:noFill/>
        </p:spPr>
        <p:txBody>
          <a:bodyPr wrap="square" lIns="182880" tIns="146304" rIns="182880" bIns="146304" rtlCol="0">
            <a:spAutoFit/>
          </a:bodyPr>
          <a:lstStyle/>
          <a:p>
            <a:pPr>
              <a:lnSpc>
                <a:spcPct val="150000"/>
              </a:lnSpc>
              <a:spcAft>
                <a:spcPts val="600"/>
              </a:spcAft>
            </a:pPr>
            <a:r>
              <a:rPr lang="en-US" sz="3200" dirty="0"/>
              <a:t>“Differentiation does not come from building your own API management platform. It comes from the APIs you publish to your ecosystems of developers, and how motivated they are to realize application constructs that turn into a business advantage for you.”</a:t>
            </a:r>
            <a:endParaRPr lang="en-US" sz="2000" dirty="0">
              <a:gradFill>
                <a:gsLst>
                  <a:gs pos="2917">
                    <a:schemeClr val="tx1"/>
                  </a:gs>
                  <a:gs pos="30000">
                    <a:schemeClr val="tx1"/>
                  </a:gs>
                </a:gsLst>
                <a:lin ang="5400000" scaled="0"/>
              </a:gradFill>
            </a:endParaRPr>
          </a:p>
          <a:p>
            <a:pPr>
              <a:lnSpc>
                <a:spcPct val="150000"/>
              </a:lnSpc>
              <a:spcAft>
                <a:spcPts val="600"/>
              </a:spcAft>
            </a:pPr>
            <a:endParaRPr lang="en-US" sz="800" dirty="0">
              <a:gradFill>
                <a:gsLst>
                  <a:gs pos="2917">
                    <a:schemeClr val="tx1"/>
                  </a:gs>
                  <a:gs pos="30000">
                    <a:schemeClr val="tx1"/>
                  </a:gs>
                </a:gsLst>
                <a:lin ang="5400000" scaled="0"/>
              </a:gradFill>
            </a:endParaRPr>
          </a:p>
          <a:p>
            <a:pPr algn="r">
              <a:lnSpc>
                <a:spcPct val="90000"/>
              </a:lnSpc>
              <a:spcAft>
                <a:spcPts val="600"/>
              </a:spcAft>
            </a:pPr>
            <a:r>
              <a:rPr lang="en-US" sz="2000" i="1" dirty="0">
                <a:solidFill>
                  <a:schemeClr val="bg2">
                    <a:lumMod val="75000"/>
                  </a:schemeClr>
                </a:solidFill>
              </a:rPr>
              <a:t>From the Gartner research note </a:t>
            </a:r>
            <a:r>
              <a:rPr lang="en-US" sz="2000" i="1" dirty="0">
                <a:solidFill>
                  <a:schemeClr val="bg2">
                    <a:lumMod val="75000"/>
                  </a:schemeClr>
                </a:solidFill>
                <a:hlinkClick r:id="rId3"/>
              </a:rPr>
              <a:t>“Top 10 Things CIOs Need to Know About APIs and the API Economy”</a:t>
            </a:r>
            <a:endParaRPr lang="en-US" sz="2000" i="1" dirty="0">
              <a:solidFill>
                <a:schemeClr val="bg2">
                  <a:lumMod val="75000"/>
                </a:schemeClr>
              </a:solidFill>
            </a:endParaRPr>
          </a:p>
          <a:p>
            <a:pPr algn="r">
              <a:lnSpc>
                <a:spcPct val="90000"/>
              </a:lnSpc>
              <a:spcAft>
                <a:spcPts val="600"/>
              </a:spcAft>
            </a:pPr>
            <a:r>
              <a:rPr lang="en-US" sz="2000" i="1" dirty="0">
                <a:solidFill>
                  <a:schemeClr val="bg2">
                    <a:lumMod val="75000"/>
                  </a:schemeClr>
                </a:solidFill>
              </a:rPr>
              <a:t>By Paolo </a:t>
            </a:r>
            <a:r>
              <a:rPr lang="en-US" sz="2000" i="1" dirty="0" err="1">
                <a:solidFill>
                  <a:schemeClr val="bg2">
                    <a:lumMod val="75000"/>
                  </a:schemeClr>
                </a:solidFill>
              </a:rPr>
              <a:t>Malinverno</a:t>
            </a:r>
            <a:r>
              <a:rPr lang="en-US" sz="2000" i="1" dirty="0">
                <a:solidFill>
                  <a:schemeClr val="bg2">
                    <a:lumMod val="75000"/>
                  </a:schemeClr>
                </a:solidFill>
              </a:rPr>
              <a:t>, Kristin R. Moyer, Mark O'Neill, Mike Gilpin</a:t>
            </a:r>
          </a:p>
          <a:p>
            <a:pPr algn="r">
              <a:lnSpc>
                <a:spcPct val="90000"/>
              </a:lnSpc>
              <a:spcAft>
                <a:spcPts val="600"/>
              </a:spcAft>
            </a:pPr>
            <a:r>
              <a:rPr lang="en-US" sz="2000" i="1" dirty="0">
                <a:solidFill>
                  <a:schemeClr val="bg2">
                    <a:lumMod val="75000"/>
                  </a:schemeClr>
                </a:solidFill>
              </a:rPr>
              <a:t>Published 25 January 2017</a:t>
            </a:r>
          </a:p>
          <a:p>
            <a:pPr>
              <a:lnSpc>
                <a:spcPct val="90000"/>
              </a:lnSpc>
              <a:spcAft>
                <a:spcPts val="600"/>
              </a:spcAft>
            </a:pPr>
            <a:endParaRPr lang="en-US" sz="2000" i="1" dirty="0"/>
          </a:p>
          <a:p>
            <a:pPr>
              <a:lnSpc>
                <a:spcPct val="90000"/>
              </a:lnSpc>
              <a:spcAft>
                <a:spcPts val="600"/>
              </a:spcAft>
            </a:pPr>
            <a:endParaRPr lang="en-US" sz="2000"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5667423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362404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4960" y="503376"/>
            <a:ext cx="11521440" cy="6558719"/>
          </a:xfrm>
          <a:prstGeom prst="rect">
            <a:avLst/>
          </a:prstGeom>
          <a:noFill/>
        </p:spPr>
        <p:txBody>
          <a:bodyPr wrap="square" lIns="182880" tIns="146304" rIns="182880" bIns="146304" rtlCol="0">
            <a:spAutoFit/>
          </a:bodyPr>
          <a:lstStyle/>
          <a:p>
            <a:pPr>
              <a:lnSpc>
                <a:spcPct val="150000"/>
              </a:lnSpc>
              <a:spcAft>
                <a:spcPts val="600"/>
              </a:spcAft>
            </a:pPr>
            <a:r>
              <a:rPr lang="en-US" sz="3200" b="1"/>
              <a:t>“Application programming interfaces (APIs) make digital society and digital business work. They connect people, businesses and things. They enable new digital products and business models for services, and create new business channels. APIs make digital business work.”</a:t>
            </a:r>
          </a:p>
          <a:p>
            <a:pPr>
              <a:lnSpc>
                <a:spcPct val="150000"/>
              </a:lnSpc>
              <a:spcAft>
                <a:spcPts val="600"/>
              </a:spcAft>
            </a:pPr>
            <a:endParaRPr lang="en-US" sz="2000">
              <a:gradFill>
                <a:gsLst>
                  <a:gs pos="2917">
                    <a:schemeClr val="tx1"/>
                  </a:gs>
                  <a:gs pos="30000">
                    <a:schemeClr val="tx1"/>
                  </a:gs>
                </a:gsLst>
                <a:lin ang="5400000" scaled="0"/>
              </a:gradFill>
            </a:endParaRPr>
          </a:p>
          <a:p>
            <a:pPr>
              <a:lnSpc>
                <a:spcPct val="150000"/>
              </a:lnSpc>
              <a:spcAft>
                <a:spcPts val="600"/>
              </a:spcAft>
            </a:pPr>
            <a:endParaRPr lang="en-US" sz="800" err="1">
              <a:gradFill>
                <a:gsLst>
                  <a:gs pos="2917">
                    <a:schemeClr val="tx1"/>
                  </a:gs>
                  <a:gs pos="30000">
                    <a:schemeClr val="tx1"/>
                  </a:gs>
                </a:gsLst>
                <a:lin ang="5400000" scaled="0"/>
              </a:gradFill>
            </a:endParaRPr>
          </a:p>
          <a:p>
            <a:pPr algn="r">
              <a:lnSpc>
                <a:spcPct val="90000"/>
              </a:lnSpc>
              <a:spcAft>
                <a:spcPts val="600"/>
              </a:spcAft>
            </a:pPr>
            <a:r>
              <a:rPr lang="en-US" sz="2000" i="1">
                <a:solidFill>
                  <a:schemeClr val="bg2">
                    <a:lumMod val="75000"/>
                  </a:schemeClr>
                </a:solidFill>
              </a:rPr>
              <a:t>From the Gartner research note </a:t>
            </a:r>
            <a:r>
              <a:rPr lang="en-US" sz="2000" i="1">
                <a:solidFill>
                  <a:schemeClr val="bg2">
                    <a:lumMod val="75000"/>
                  </a:schemeClr>
                </a:solidFill>
                <a:hlinkClick r:id="rId3"/>
              </a:rPr>
              <a:t>“Top 10 Things CIOs Need to Know About APIs and the API Economy”</a:t>
            </a:r>
            <a:endParaRPr lang="en-US" sz="2000" i="1">
              <a:solidFill>
                <a:schemeClr val="bg2">
                  <a:lumMod val="75000"/>
                </a:schemeClr>
              </a:solidFill>
            </a:endParaRPr>
          </a:p>
          <a:p>
            <a:pPr algn="r">
              <a:lnSpc>
                <a:spcPct val="90000"/>
              </a:lnSpc>
              <a:spcAft>
                <a:spcPts val="600"/>
              </a:spcAft>
            </a:pPr>
            <a:r>
              <a:rPr lang="en-US" sz="2000" i="1">
                <a:solidFill>
                  <a:schemeClr val="bg2">
                    <a:lumMod val="75000"/>
                  </a:schemeClr>
                </a:solidFill>
              </a:rPr>
              <a:t>By Paolo </a:t>
            </a:r>
            <a:r>
              <a:rPr lang="en-US" sz="2000" i="1" err="1">
                <a:solidFill>
                  <a:schemeClr val="bg2">
                    <a:lumMod val="75000"/>
                  </a:schemeClr>
                </a:solidFill>
              </a:rPr>
              <a:t>Malinverno</a:t>
            </a:r>
            <a:r>
              <a:rPr lang="en-US" sz="2000" i="1">
                <a:solidFill>
                  <a:schemeClr val="bg2">
                    <a:lumMod val="75000"/>
                  </a:schemeClr>
                </a:solidFill>
              </a:rPr>
              <a:t>, Kristin R. Moyer, Mark O'Neill, Mike Gilpin</a:t>
            </a:r>
          </a:p>
          <a:p>
            <a:pPr algn="r">
              <a:lnSpc>
                <a:spcPct val="90000"/>
              </a:lnSpc>
              <a:spcAft>
                <a:spcPts val="600"/>
              </a:spcAft>
            </a:pPr>
            <a:r>
              <a:rPr lang="en-US" sz="2000" i="1">
                <a:solidFill>
                  <a:schemeClr val="bg2">
                    <a:lumMod val="75000"/>
                  </a:schemeClr>
                </a:solidFill>
              </a:rPr>
              <a:t>Published 25 January 2017</a:t>
            </a:r>
          </a:p>
          <a:p>
            <a:pPr>
              <a:lnSpc>
                <a:spcPct val="90000"/>
              </a:lnSpc>
              <a:spcAft>
                <a:spcPts val="600"/>
              </a:spcAft>
            </a:pPr>
            <a:endParaRPr lang="en-US" sz="2000" i="1"/>
          </a:p>
          <a:p>
            <a:pPr>
              <a:lnSpc>
                <a:spcPct val="90000"/>
              </a:lnSpc>
              <a:spcAft>
                <a:spcPts val="600"/>
              </a:spcAft>
            </a:pPr>
            <a:endParaRPr lang="en-US" sz="2000" i="1"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4917986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Oval 47"/>
          <p:cNvSpPr/>
          <p:nvPr/>
        </p:nvSpPr>
        <p:spPr bwMode="auto">
          <a:xfrm>
            <a:off x="9076157" y="2701966"/>
            <a:ext cx="1583526" cy="1583526"/>
          </a:xfrm>
          <a:prstGeom prst="ellipse">
            <a:avLst/>
          </a:prstGeom>
          <a:solidFill>
            <a:srgbClr val="FFFFFF"/>
          </a:solidFill>
          <a:ln w="50800">
            <a:solidFill>
              <a:schemeClr val="tx2">
                <a:alpha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endParaRPr lang="en-US" sz="2745"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p:cNvSpPr/>
          <p:nvPr/>
        </p:nvSpPr>
        <p:spPr bwMode="auto">
          <a:xfrm>
            <a:off x="5304239" y="2707259"/>
            <a:ext cx="1583526" cy="1583526"/>
          </a:xfrm>
          <a:prstGeom prst="ellipse">
            <a:avLst/>
          </a:prstGeom>
          <a:solidFill>
            <a:srgbClr val="FFFFFF"/>
          </a:solidFill>
          <a:ln w="50800">
            <a:solidFill>
              <a:schemeClr val="tx2">
                <a:alpha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endParaRPr lang="en-US" sz="2745"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p:cNvSpPr/>
          <p:nvPr/>
        </p:nvSpPr>
        <p:spPr bwMode="auto">
          <a:xfrm>
            <a:off x="1504586" y="2707259"/>
            <a:ext cx="1583526" cy="1583526"/>
          </a:xfrm>
          <a:prstGeom prst="ellipse">
            <a:avLst/>
          </a:prstGeom>
          <a:solidFill>
            <a:srgbClr val="FFFFFF"/>
          </a:solidFill>
          <a:ln w="50800">
            <a:solidFill>
              <a:schemeClr val="tx2">
                <a:alpha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endParaRPr lang="en-US" sz="2745"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0067" y="290403"/>
            <a:ext cx="11654187" cy="899409"/>
          </a:xfrm>
        </p:spPr>
        <p:txBody>
          <a:bodyPr/>
          <a:lstStyle/>
          <a:p>
            <a:pPr algn="ctr"/>
            <a:r>
              <a:rPr lang="en-US" sz="4312" dirty="0"/>
              <a:t>Leading</a:t>
            </a:r>
          </a:p>
        </p:txBody>
      </p:sp>
      <p:grpSp>
        <p:nvGrpSpPr>
          <p:cNvPr id="4" name="Group 3"/>
          <p:cNvGrpSpPr/>
          <p:nvPr/>
        </p:nvGrpSpPr>
        <p:grpSpPr>
          <a:xfrm>
            <a:off x="866" y="1189812"/>
            <a:ext cx="12190271" cy="902021"/>
            <a:chOff x="0" y="1212849"/>
            <a:chExt cx="12436475" cy="920239"/>
          </a:xfrm>
        </p:grpSpPr>
        <p:sp>
          <p:nvSpPr>
            <p:cNvPr id="3" name="Rectangle 2"/>
            <p:cNvSpPr/>
            <p:nvPr/>
          </p:nvSpPr>
          <p:spPr bwMode="auto">
            <a:xfrm>
              <a:off x="0" y="1212849"/>
              <a:ext cx="12436475" cy="9202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Content Placeholder 2"/>
            <p:cNvSpPr txBox="1">
              <a:spLocks/>
            </p:cNvSpPr>
            <p:nvPr/>
          </p:nvSpPr>
          <p:spPr>
            <a:xfrm>
              <a:off x="960437" y="1296340"/>
              <a:ext cx="10515600" cy="721950"/>
            </a:xfrm>
            <a:prstGeom prst="rect">
              <a:avLst/>
            </a:prstGeom>
            <a:noFill/>
          </p:spPr>
          <p:txBody>
            <a:bodyPr wrap="square" rtlCol="0">
              <a:spAutoFit/>
            </a:bodyPr>
            <a:lstStyle>
              <a:defPPr>
                <a:defRPr lang="en-US"/>
              </a:defPPr>
              <a:lvl1pPr algn="ctr">
                <a:defRPr sz="4000">
                  <a:gradFill>
                    <a:gsLst>
                      <a:gs pos="23913">
                        <a:schemeClr val="bg1"/>
                      </a:gs>
                      <a:gs pos="43000">
                        <a:schemeClr val="bg1"/>
                      </a:gs>
                    </a:gsLst>
                    <a:lin ang="5400000" scaled="1"/>
                  </a:gradFill>
                  <a:latin typeface="+mj-lt"/>
                </a:defRPr>
              </a:lvl1pPr>
            </a:lstStyle>
            <a:p>
              <a:pPr defTabSz="896214"/>
              <a:r>
                <a:rPr lang="en-US" sz="3920" kern="0" dirty="0"/>
                <a:t>Digital transformation</a:t>
              </a:r>
            </a:p>
          </p:txBody>
        </p:sp>
      </p:grpSp>
      <p:sp>
        <p:nvSpPr>
          <p:cNvPr id="9" name="Content Placeholder 2"/>
          <p:cNvSpPr txBox="1">
            <a:spLocks/>
          </p:cNvSpPr>
          <p:nvPr/>
        </p:nvSpPr>
        <p:spPr>
          <a:xfrm>
            <a:off x="494140" y="4492452"/>
            <a:ext cx="3659882" cy="69500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192">
              <a:buNone/>
            </a:pPr>
            <a:r>
              <a:rPr lang="en-US" sz="2353" dirty="0">
                <a:latin typeface="+mn-lt"/>
              </a:rPr>
              <a:t>Applications are everywhere</a:t>
            </a:r>
          </a:p>
          <a:p>
            <a:pPr marL="0" indent="0" algn="ctr" defTabSz="914192">
              <a:buNone/>
            </a:pPr>
            <a:endParaRPr lang="en-US" sz="2353" dirty="0">
              <a:latin typeface="+mn-lt"/>
            </a:endParaRPr>
          </a:p>
        </p:txBody>
      </p:sp>
      <p:sp>
        <p:nvSpPr>
          <p:cNvPr id="10" name="Content Placeholder 2"/>
          <p:cNvSpPr txBox="1">
            <a:spLocks/>
          </p:cNvSpPr>
          <p:nvPr/>
        </p:nvSpPr>
        <p:spPr>
          <a:xfrm>
            <a:off x="4266060" y="4492452"/>
            <a:ext cx="3659882" cy="69500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192">
              <a:buNone/>
            </a:pPr>
            <a:r>
              <a:rPr lang="en-US" sz="2353" dirty="0">
                <a:latin typeface="+mn-lt"/>
              </a:rPr>
              <a:t>Data is everywhere</a:t>
            </a:r>
          </a:p>
        </p:txBody>
      </p:sp>
      <p:sp>
        <p:nvSpPr>
          <p:cNvPr id="11" name="Content Placeholder 2"/>
          <p:cNvSpPr txBox="1">
            <a:spLocks/>
          </p:cNvSpPr>
          <p:nvPr/>
        </p:nvSpPr>
        <p:spPr>
          <a:xfrm>
            <a:off x="8037979" y="4492452"/>
            <a:ext cx="3659882" cy="69500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192">
              <a:buNone/>
            </a:pPr>
            <a:r>
              <a:rPr lang="en-US" sz="2353" dirty="0">
                <a:latin typeface="+mn-lt"/>
              </a:rPr>
              <a:t>Connect everything</a:t>
            </a:r>
          </a:p>
        </p:txBody>
      </p:sp>
      <p:sp>
        <p:nvSpPr>
          <p:cNvPr id="37" name="Freeform 5"/>
          <p:cNvSpPr>
            <a:spLocks noChangeAspect="1" noEditPoints="1"/>
          </p:cNvSpPr>
          <p:nvPr/>
        </p:nvSpPr>
        <p:spPr bwMode="auto">
          <a:xfrm>
            <a:off x="1878043" y="3160730"/>
            <a:ext cx="836611" cy="641151"/>
          </a:xfrm>
          <a:custGeom>
            <a:avLst/>
            <a:gdLst>
              <a:gd name="T0" fmla="*/ 0 w 896"/>
              <a:gd name="T1" fmla="*/ 121 h 686"/>
              <a:gd name="T2" fmla="*/ 885 w 896"/>
              <a:gd name="T3" fmla="*/ 686 h 686"/>
              <a:gd name="T4" fmla="*/ 885 w 896"/>
              <a:gd name="T5" fmla="*/ 106 h 686"/>
              <a:gd name="T6" fmla="*/ 34 w 896"/>
              <a:gd name="T7" fmla="*/ 144 h 686"/>
              <a:gd name="T8" fmla="*/ 862 w 896"/>
              <a:gd name="T9" fmla="*/ 652 h 686"/>
              <a:gd name="T10" fmla="*/ 742 w 896"/>
              <a:gd name="T11" fmla="*/ 34 h 686"/>
              <a:gd name="T12" fmla="*/ 761 w 896"/>
              <a:gd name="T13" fmla="*/ 53 h 686"/>
              <a:gd name="T14" fmla="*/ 0 w 896"/>
              <a:gd name="T15" fmla="*/ 12 h 686"/>
              <a:gd name="T16" fmla="*/ 885 w 896"/>
              <a:gd name="T17" fmla="*/ 87 h 686"/>
              <a:gd name="T18" fmla="*/ 885 w 896"/>
              <a:gd name="T19" fmla="*/ 0 h 686"/>
              <a:gd name="T20" fmla="*/ 670 w 896"/>
              <a:gd name="T21" fmla="*/ 53 h 686"/>
              <a:gd name="T22" fmla="*/ 712 w 896"/>
              <a:gd name="T23" fmla="*/ 60 h 686"/>
              <a:gd name="T24" fmla="*/ 734 w 896"/>
              <a:gd name="T25" fmla="*/ 27 h 686"/>
              <a:gd name="T26" fmla="*/ 764 w 896"/>
              <a:gd name="T27" fmla="*/ 60 h 686"/>
              <a:gd name="T28" fmla="*/ 821 w 896"/>
              <a:gd name="T29" fmla="*/ 53 h 686"/>
              <a:gd name="T30" fmla="*/ 806 w 896"/>
              <a:gd name="T31" fmla="*/ 60 h 686"/>
              <a:gd name="T32" fmla="*/ 795 w 896"/>
              <a:gd name="T33" fmla="*/ 27 h 686"/>
              <a:gd name="T34" fmla="*/ 829 w 896"/>
              <a:gd name="T35" fmla="*/ 27 h 686"/>
              <a:gd name="T36" fmla="*/ 840 w 896"/>
              <a:gd name="T37" fmla="*/ 60 h 686"/>
              <a:gd name="T38" fmla="*/ 405 w 896"/>
              <a:gd name="T39" fmla="*/ 216 h 686"/>
              <a:gd name="T40" fmla="*/ 362 w 896"/>
              <a:gd name="T41" fmla="*/ 216 h 686"/>
              <a:gd name="T42" fmla="*/ 228 w 896"/>
              <a:gd name="T43" fmla="*/ 241 h 686"/>
              <a:gd name="T44" fmla="*/ 185 w 896"/>
              <a:gd name="T45" fmla="*/ 241 h 686"/>
              <a:gd name="T46" fmla="*/ 169 w 896"/>
              <a:gd name="T47" fmla="*/ 326 h 686"/>
              <a:gd name="T48" fmla="*/ 124 w 896"/>
              <a:gd name="T49" fmla="*/ 326 h 686"/>
              <a:gd name="T50" fmla="*/ 287 w 896"/>
              <a:gd name="T51" fmla="*/ 270 h 686"/>
              <a:gd name="T52" fmla="*/ 244 w 896"/>
              <a:gd name="T53" fmla="*/ 270 h 686"/>
              <a:gd name="T54" fmla="*/ 346 w 896"/>
              <a:gd name="T55" fmla="*/ 352 h 686"/>
              <a:gd name="T56" fmla="*/ 300 w 896"/>
              <a:gd name="T57" fmla="*/ 352 h 686"/>
              <a:gd name="T58" fmla="*/ 482 w 896"/>
              <a:gd name="T59" fmla="*/ 409 h 686"/>
              <a:gd name="T60" fmla="*/ 742 w 896"/>
              <a:gd name="T61" fmla="*/ 409 h 686"/>
              <a:gd name="T62" fmla="*/ 640 w 896"/>
              <a:gd name="T63" fmla="*/ 256 h 686"/>
              <a:gd name="T64" fmla="*/ 386 w 896"/>
              <a:gd name="T65" fmla="*/ 455 h 686"/>
              <a:gd name="T66" fmla="*/ 159 w 896"/>
              <a:gd name="T67" fmla="*/ 455 h 686"/>
              <a:gd name="T68" fmla="*/ 124 w 896"/>
              <a:gd name="T69" fmla="*/ 550 h 686"/>
              <a:gd name="T70" fmla="*/ 134 w 896"/>
              <a:gd name="T71" fmla="*/ 559 h 686"/>
              <a:gd name="T72" fmla="*/ 134 w 896"/>
              <a:gd name="T73" fmla="*/ 496 h 686"/>
              <a:gd name="T74" fmla="*/ 134 w 896"/>
              <a:gd name="T75" fmla="*/ 475 h 686"/>
              <a:gd name="T76" fmla="*/ 146 w 896"/>
              <a:gd name="T77" fmla="*/ 464 h 686"/>
              <a:gd name="T78" fmla="*/ 159 w 896"/>
              <a:gd name="T79" fmla="*/ 559 h 686"/>
              <a:gd name="T80" fmla="*/ 371 w 896"/>
              <a:gd name="T81" fmla="*/ 559 h 686"/>
              <a:gd name="T82" fmla="*/ 159 w 896"/>
              <a:gd name="T83" fmla="*/ 496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96" h="686">
                <a:moveTo>
                  <a:pt x="885" y="106"/>
                </a:moveTo>
                <a:cubicBezTo>
                  <a:pt x="11" y="106"/>
                  <a:pt x="11" y="106"/>
                  <a:pt x="11" y="106"/>
                </a:cubicBezTo>
                <a:cubicBezTo>
                  <a:pt x="3" y="106"/>
                  <a:pt x="0" y="113"/>
                  <a:pt x="0" y="121"/>
                </a:cubicBezTo>
                <a:cubicBezTo>
                  <a:pt x="0" y="671"/>
                  <a:pt x="0" y="671"/>
                  <a:pt x="0" y="671"/>
                </a:cubicBezTo>
                <a:cubicBezTo>
                  <a:pt x="0" y="678"/>
                  <a:pt x="3" y="686"/>
                  <a:pt x="11" y="686"/>
                </a:cubicBezTo>
                <a:cubicBezTo>
                  <a:pt x="885" y="686"/>
                  <a:pt x="885" y="686"/>
                  <a:pt x="885" y="686"/>
                </a:cubicBezTo>
                <a:cubicBezTo>
                  <a:pt x="893" y="686"/>
                  <a:pt x="896" y="678"/>
                  <a:pt x="896" y="671"/>
                </a:cubicBezTo>
                <a:cubicBezTo>
                  <a:pt x="896" y="121"/>
                  <a:pt x="896" y="121"/>
                  <a:pt x="896" y="121"/>
                </a:cubicBezTo>
                <a:cubicBezTo>
                  <a:pt x="896" y="113"/>
                  <a:pt x="893" y="106"/>
                  <a:pt x="885" y="106"/>
                </a:cubicBezTo>
                <a:close/>
                <a:moveTo>
                  <a:pt x="862" y="652"/>
                </a:moveTo>
                <a:cubicBezTo>
                  <a:pt x="34" y="652"/>
                  <a:pt x="34" y="652"/>
                  <a:pt x="34" y="652"/>
                </a:cubicBezTo>
                <a:cubicBezTo>
                  <a:pt x="34" y="144"/>
                  <a:pt x="34" y="144"/>
                  <a:pt x="34" y="144"/>
                </a:cubicBezTo>
                <a:cubicBezTo>
                  <a:pt x="862" y="144"/>
                  <a:pt x="862" y="144"/>
                  <a:pt x="862" y="144"/>
                </a:cubicBezTo>
                <a:cubicBezTo>
                  <a:pt x="862" y="652"/>
                  <a:pt x="862" y="652"/>
                  <a:pt x="862" y="652"/>
                </a:cubicBezTo>
                <a:cubicBezTo>
                  <a:pt x="862" y="652"/>
                  <a:pt x="862" y="652"/>
                  <a:pt x="862" y="652"/>
                </a:cubicBezTo>
                <a:close/>
                <a:moveTo>
                  <a:pt x="761" y="53"/>
                </a:moveTo>
                <a:cubicBezTo>
                  <a:pt x="742" y="53"/>
                  <a:pt x="742" y="53"/>
                  <a:pt x="742" y="53"/>
                </a:cubicBezTo>
                <a:cubicBezTo>
                  <a:pt x="742" y="34"/>
                  <a:pt x="742" y="34"/>
                  <a:pt x="742" y="34"/>
                </a:cubicBezTo>
                <a:cubicBezTo>
                  <a:pt x="761" y="34"/>
                  <a:pt x="761" y="34"/>
                  <a:pt x="761" y="34"/>
                </a:cubicBezTo>
                <a:cubicBezTo>
                  <a:pt x="761" y="53"/>
                  <a:pt x="761" y="53"/>
                  <a:pt x="761" y="53"/>
                </a:cubicBezTo>
                <a:cubicBezTo>
                  <a:pt x="761" y="53"/>
                  <a:pt x="761" y="53"/>
                  <a:pt x="761" y="53"/>
                </a:cubicBezTo>
                <a:close/>
                <a:moveTo>
                  <a:pt x="885" y="0"/>
                </a:moveTo>
                <a:cubicBezTo>
                  <a:pt x="11" y="0"/>
                  <a:pt x="11" y="0"/>
                  <a:pt x="11" y="0"/>
                </a:cubicBezTo>
                <a:cubicBezTo>
                  <a:pt x="3" y="0"/>
                  <a:pt x="0" y="4"/>
                  <a:pt x="0" y="12"/>
                </a:cubicBezTo>
                <a:cubicBezTo>
                  <a:pt x="0" y="76"/>
                  <a:pt x="0" y="76"/>
                  <a:pt x="0" y="76"/>
                </a:cubicBezTo>
                <a:cubicBezTo>
                  <a:pt x="0" y="83"/>
                  <a:pt x="3" y="87"/>
                  <a:pt x="11" y="87"/>
                </a:cubicBezTo>
                <a:cubicBezTo>
                  <a:pt x="885" y="87"/>
                  <a:pt x="885" y="87"/>
                  <a:pt x="885" y="87"/>
                </a:cubicBezTo>
                <a:cubicBezTo>
                  <a:pt x="893" y="87"/>
                  <a:pt x="896" y="83"/>
                  <a:pt x="896" y="76"/>
                </a:cubicBezTo>
                <a:cubicBezTo>
                  <a:pt x="896" y="12"/>
                  <a:pt x="896" y="12"/>
                  <a:pt x="896" y="12"/>
                </a:cubicBezTo>
                <a:cubicBezTo>
                  <a:pt x="896" y="4"/>
                  <a:pt x="893" y="0"/>
                  <a:pt x="885" y="0"/>
                </a:cubicBezTo>
                <a:close/>
                <a:moveTo>
                  <a:pt x="712" y="60"/>
                </a:moveTo>
                <a:cubicBezTo>
                  <a:pt x="670" y="60"/>
                  <a:pt x="670" y="60"/>
                  <a:pt x="670" y="60"/>
                </a:cubicBezTo>
                <a:cubicBezTo>
                  <a:pt x="670" y="53"/>
                  <a:pt x="670" y="53"/>
                  <a:pt x="670" y="53"/>
                </a:cubicBezTo>
                <a:cubicBezTo>
                  <a:pt x="712" y="53"/>
                  <a:pt x="712" y="53"/>
                  <a:pt x="712" y="53"/>
                </a:cubicBezTo>
                <a:cubicBezTo>
                  <a:pt x="712" y="60"/>
                  <a:pt x="712" y="60"/>
                  <a:pt x="712" y="60"/>
                </a:cubicBezTo>
                <a:cubicBezTo>
                  <a:pt x="712" y="60"/>
                  <a:pt x="712" y="60"/>
                  <a:pt x="712" y="60"/>
                </a:cubicBezTo>
                <a:close/>
                <a:moveTo>
                  <a:pt x="764" y="60"/>
                </a:moveTo>
                <a:cubicBezTo>
                  <a:pt x="734" y="60"/>
                  <a:pt x="734" y="60"/>
                  <a:pt x="734" y="60"/>
                </a:cubicBezTo>
                <a:cubicBezTo>
                  <a:pt x="734" y="27"/>
                  <a:pt x="734" y="27"/>
                  <a:pt x="734" y="27"/>
                </a:cubicBezTo>
                <a:cubicBezTo>
                  <a:pt x="764" y="27"/>
                  <a:pt x="764" y="27"/>
                  <a:pt x="764" y="27"/>
                </a:cubicBezTo>
                <a:cubicBezTo>
                  <a:pt x="764" y="60"/>
                  <a:pt x="764" y="60"/>
                  <a:pt x="764" y="60"/>
                </a:cubicBezTo>
                <a:cubicBezTo>
                  <a:pt x="764" y="60"/>
                  <a:pt x="764" y="60"/>
                  <a:pt x="764" y="60"/>
                </a:cubicBezTo>
                <a:close/>
                <a:moveTo>
                  <a:pt x="840" y="60"/>
                </a:moveTo>
                <a:cubicBezTo>
                  <a:pt x="829" y="60"/>
                  <a:pt x="829" y="60"/>
                  <a:pt x="829" y="60"/>
                </a:cubicBezTo>
                <a:cubicBezTo>
                  <a:pt x="821" y="53"/>
                  <a:pt x="821" y="53"/>
                  <a:pt x="821" y="53"/>
                </a:cubicBezTo>
                <a:cubicBezTo>
                  <a:pt x="817" y="49"/>
                  <a:pt x="817" y="49"/>
                  <a:pt x="817" y="49"/>
                </a:cubicBezTo>
                <a:cubicBezTo>
                  <a:pt x="806" y="60"/>
                  <a:pt x="806" y="60"/>
                  <a:pt x="806" y="60"/>
                </a:cubicBezTo>
                <a:cubicBezTo>
                  <a:pt x="806" y="60"/>
                  <a:pt x="806" y="60"/>
                  <a:pt x="806" y="60"/>
                </a:cubicBezTo>
                <a:cubicBezTo>
                  <a:pt x="795" y="60"/>
                  <a:pt x="795" y="60"/>
                  <a:pt x="795" y="60"/>
                </a:cubicBezTo>
                <a:cubicBezTo>
                  <a:pt x="810" y="42"/>
                  <a:pt x="810" y="42"/>
                  <a:pt x="810" y="42"/>
                </a:cubicBezTo>
                <a:cubicBezTo>
                  <a:pt x="795" y="27"/>
                  <a:pt x="795" y="27"/>
                  <a:pt x="795" y="27"/>
                </a:cubicBezTo>
                <a:cubicBezTo>
                  <a:pt x="806" y="27"/>
                  <a:pt x="806" y="27"/>
                  <a:pt x="806" y="27"/>
                </a:cubicBezTo>
                <a:cubicBezTo>
                  <a:pt x="817" y="38"/>
                  <a:pt x="817" y="38"/>
                  <a:pt x="817" y="38"/>
                </a:cubicBezTo>
                <a:cubicBezTo>
                  <a:pt x="829" y="27"/>
                  <a:pt x="829" y="27"/>
                  <a:pt x="829" y="27"/>
                </a:cubicBezTo>
                <a:cubicBezTo>
                  <a:pt x="840" y="27"/>
                  <a:pt x="840" y="27"/>
                  <a:pt x="840" y="27"/>
                </a:cubicBezTo>
                <a:cubicBezTo>
                  <a:pt x="821" y="42"/>
                  <a:pt x="821" y="42"/>
                  <a:pt x="821" y="42"/>
                </a:cubicBezTo>
                <a:cubicBezTo>
                  <a:pt x="840" y="60"/>
                  <a:pt x="840" y="60"/>
                  <a:pt x="840" y="60"/>
                </a:cubicBezTo>
                <a:cubicBezTo>
                  <a:pt x="840" y="60"/>
                  <a:pt x="840" y="60"/>
                  <a:pt x="840" y="60"/>
                </a:cubicBezTo>
                <a:close/>
                <a:moveTo>
                  <a:pt x="362" y="216"/>
                </a:moveTo>
                <a:cubicBezTo>
                  <a:pt x="405" y="216"/>
                  <a:pt x="405" y="216"/>
                  <a:pt x="405" y="216"/>
                </a:cubicBezTo>
                <a:cubicBezTo>
                  <a:pt x="405" y="393"/>
                  <a:pt x="405" y="393"/>
                  <a:pt x="405" y="393"/>
                </a:cubicBezTo>
                <a:cubicBezTo>
                  <a:pt x="362" y="393"/>
                  <a:pt x="362" y="393"/>
                  <a:pt x="362" y="393"/>
                </a:cubicBezTo>
                <a:cubicBezTo>
                  <a:pt x="362" y="216"/>
                  <a:pt x="362" y="216"/>
                  <a:pt x="362" y="216"/>
                </a:cubicBezTo>
                <a:cubicBezTo>
                  <a:pt x="362" y="216"/>
                  <a:pt x="362" y="216"/>
                  <a:pt x="362" y="216"/>
                </a:cubicBezTo>
                <a:close/>
                <a:moveTo>
                  <a:pt x="185" y="241"/>
                </a:moveTo>
                <a:cubicBezTo>
                  <a:pt x="228" y="241"/>
                  <a:pt x="228" y="241"/>
                  <a:pt x="228" y="241"/>
                </a:cubicBezTo>
                <a:cubicBezTo>
                  <a:pt x="228" y="393"/>
                  <a:pt x="228" y="393"/>
                  <a:pt x="228" y="393"/>
                </a:cubicBezTo>
                <a:cubicBezTo>
                  <a:pt x="185" y="393"/>
                  <a:pt x="185" y="393"/>
                  <a:pt x="185" y="393"/>
                </a:cubicBezTo>
                <a:cubicBezTo>
                  <a:pt x="185" y="241"/>
                  <a:pt x="185" y="241"/>
                  <a:pt x="185" y="241"/>
                </a:cubicBezTo>
                <a:cubicBezTo>
                  <a:pt x="185" y="241"/>
                  <a:pt x="185" y="241"/>
                  <a:pt x="185" y="241"/>
                </a:cubicBezTo>
                <a:close/>
                <a:moveTo>
                  <a:pt x="124" y="326"/>
                </a:moveTo>
                <a:cubicBezTo>
                  <a:pt x="169" y="326"/>
                  <a:pt x="169" y="326"/>
                  <a:pt x="169" y="326"/>
                </a:cubicBezTo>
                <a:cubicBezTo>
                  <a:pt x="169" y="393"/>
                  <a:pt x="169" y="393"/>
                  <a:pt x="169" y="393"/>
                </a:cubicBezTo>
                <a:cubicBezTo>
                  <a:pt x="124" y="393"/>
                  <a:pt x="124" y="393"/>
                  <a:pt x="124" y="393"/>
                </a:cubicBezTo>
                <a:cubicBezTo>
                  <a:pt x="124" y="326"/>
                  <a:pt x="124" y="326"/>
                  <a:pt x="124" y="326"/>
                </a:cubicBezTo>
                <a:cubicBezTo>
                  <a:pt x="124" y="326"/>
                  <a:pt x="124" y="326"/>
                  <a:pt x="124" y="326"/>
                </a:cubicBezTo>
                <a:close/>
                <a:moveTo>
                  <a:pt x="244" y="270"/>
                </a:moveTo>
                <a:cubicBezTo>
                  <a:pt x="287" y="270"/>
                  <a:pt x="287" y="270"/>
                  <a:pt x="287" y="270"/>
                </a:cubicBezTo>
                <a:cubicBezTo>
                  <a:pt x="287" y="393"/>
                  <a:pt x="287" y="393"/>
                  <a:pt x="287" y="393"/>
                </a:cubicBezTo>
                <a:cubicBezTo>
                  <a:pt x="244" y="393"/>
                  <a:pt x="244" y="393"/>
                  <a:pt x="244" y="393"/>
                </a:cubicBezTo>
                <a:cubicBezTo>
                  <a:pt x="244" y="270"/>
                  <a:pt x="244" y="270"/>
                  <a:pt x="244" y="270"/>
                </a:cubicBezTo>
                <a:cubicBezTo>
                  <a:pt x="244" y="270"/>
                  <a:pt x="244" y="270"/>
                  <a:pt x="244" y="270"/>
                </a:cubicBezTo>
                <a:close/>
                <a:moveTo>
                  <a:pt x="300" y="352"/>
                </a:moveTo>
                <a:cubicBezTo>
                  <a:pt x="346" y="352"/>
                  <a:pt x="346" y="352"/>
                  <a:pt x="346" y="352"/>
                </a:cubicBezTo>
                <a:cubicBezTo>
                  <a:pt x="346" y="393"/>
                  <a:pt x="346" y="393"/>
                  <a:pt x="346" y="393"/>
                </a:cubicBezTo>
                <a:cubicBezTo>
                  <a:pt x="300" y="393"/>
                  <a:pt x="300" y="393"/>
                  <a:pt x="300" y="393"/>
                </a:cubicBezTo>
                <a:cubicBezTo>
                  <a:pt x="300" y="352"/>
                  <a:pt x="300" y="352"/>
                  <a:pt x="300" y="352"/>
                </a:cubicBezTo>
                <a:cubicBezTo>
                  <a:pt x="300" y="352"/>
                  <a:pt x="300" y="352"/>
                  <a:pt x="300" y="352"/>
                </a:cubicBezTo>
                <a:close/>
                <a:moveTo>
                  <a:pt x="611" y="538"/>
                </a:moveTo>
                <a:cubicBezTo>
                  <a:pt x="543" y="538"/>
                  <a:pt x="482" y="481"/>
                  <a:pt x="482" y="409"/>
                </a:cubicBezTo>
                <a:cubicBezTo>
                  <a:pt x="482" y="339"/>
                  <a:pt x="543" y="280"/>
                  <a:pt x="611" y="280"/>
                </a:cubicBezTo>
                <a:cubicBezTo>
                  <a:pt x="611" y="409"/>
                  <a:pt x="611" y="409"/>
                  <a:pt x="611" y="409"/>
                </a:cubicBezTo>
                <a:cubicBezTo>
                  <a:pt x="742" y="409"/>
                  <a:pt x="742" y="409"/>
                  <a:pt x="742" y="409"/>
                </a:cubicBezTo>
                <a:cubicBezTo>
                  <a:pt x="742" y="481"/>
                  <a:pt x="683" y="538"/>
                  <a:pt x="611" y="538"/>
                </a:cubicBezTo>
                <a:close/>
                <a:moveTo>
                  <a:pt x="640" y="387"/>
                </a:moveTo>
                <a:cubicBezTo>
                  <a:pt x="640" y="387"/>
                  <a:pt x="640" y="387"/>
                  <a:pt x="640" y="256"/>
                </a:cubicBezTo>
                <a:cubicBezTo>
                  <a:pt x="715" y="256"/>
                  <a:pt x="772" y="317"/>
                  <a:pt x="772" y="387"/>
                </a:cubicBezTo>
                <a:cubicBezTo>
                  <a:pt x="772" y="387"/>
                  <a:pt x="772" y="387"/>
                  <a:pt x="640" y="387"/>
                </a:cubicBezTo>
                <a:close/>
                <a:moveTo>
                  <a:pt x="386" y="455"/>
                </a:moveTo>
                <a:cubicBezTo>
                  <a:pt x="386" y="455"/>
                  <a:pt x="386" y="455"/>
                  <a:pt x="386" y="475"/>
                </a:cubicBezTo>
                <a:cubicBezTo>
                  <a:pt x="386" y="475"/>
                  <a:pt x="284" y="475"/>
                  <a:pt x="159" y="475"/>
                </a:cubicBezTo>
                <a:cubicBezTo>
                  <a:pt x="159" y="475"/>
                  <a:pt x="159" y="475"/>
                  <a:pt x="159" y="455"/>
                </a:cubicBezTo>
                <a:cubicBezTo>
                  <a:pt x="159" y="455"/>
                  <a:pt x="262" y="455"/>
                  <a:pt x="386" y="455"/>
                </a:cubicBezTo>
                <a:close/>
                <a:moveTo>
                  <a:pt x="134" y="559"/>
                </a:moveTo>
                <a:cubicBezTo>
                  <a:pt x="129" y="559"/>
                  <a:pt x="124" y="555"/>
                  <a:pt x="124" y="550"/>
                </a:cubicBezTo>
                <a:cubicBezTo>
                  <a:pt x="124" y="543"/>
                  <a:pt x="129" y="540"/>
                  <a:pt x="134" y="540"/>
                </a:cubicBezTo>
                <a:cubicBezTo>
                  <a:pt x="141" y="540"/>
                  <a:pt x="146" y="543"/>
                  <a:pt x="146" y="550"/>
                </a:cubicBezTo>
                <a:cubicBezTo>
                  <a:pt x="146" y="555"/>
                  <a:pt x="141" y="559"/>
                  <a:pt x="134" y="559"/>
                </a:cubicBezTo>
                <a:close/>
                <a:moveTo>
                  <a:pt x="134" y="519"/>
                </a:moveTo>
                <a:cubicBezTo>
                  <a:pt x="129" y="519"/>
                  <a:pt x="124" y="514"/>
                  <a:pt x="124" y="507"/>
                </a:cubicBezTo>
                <a:cubicBezTo>
                  <a:pt x="124" y="500"/>
                  <a:pt x="129" y="496"/>
                  <a:pt x="134" y="496"/>
                </a:cubicBezTo>
                <a:cubicBezTo>
                  <a:pt x="141" y="496"/>
                  <a:pt x="146" y="500"/>
                  <a:pt x="146" y="507"/>
                </a:cubicBezTo>
                <a:cubicBezTo>
                  <a:pt x="146" y="514"/>
                  <a:pt x="141" y="519"/>
                  <a:pt x="134" y="519"/>
                </a:cubicBezTo>
                <a:close/>
                <a:moveTo>
                  <a:pt x="134" y="475"/>
                </a:moveTo>
                <a:cubicBezTo>
                  <a:pt x="129" y="475"/>
                  <a:pt x="124" y="470"/>
                  <a:pt x="124" y="464"/>
                </a:cubicBezTo>
                <a:cubicBezTo>
                  <a:pt x="124" y="458"/>
                  <a:pt x="129" y="455"/>
                  <a:pt x="134" y="455"/>
                </a:cubicBezTo>
                <a:cubicBezTo>
                  <a:pt x="141" y="455"/>
                  <a:pt x="146" y="458"/>
                  <a:pt x="146" y="464"/>
                </a:cubicBezTo>
                <a:cubicBezTo>
                  <a:pt x="146" y="470"/>
                  <a:pt x="141" y="475"/>
                  <a:pt x="134" y="475"/>
                </a:cubicBezTo>
                <a:close/>
                <a:moveTo>
                  <a:pt x="371" y="559"/>
                </a:moveTo>
                <a:cubicBezTo>
                  <a:pt x="262" y="559"/>
                  <a:pt x="159" y="559"/>
                  <a:pt x="159" y="559"/>
                </a:cubicBezTo>
                <a:cubicBezTo>
                  <a:pt x="159" y="540"/>
                  <a:pt x="159" y="540"/>
                  <a:pt x="159" y="540"/>
                </a:cubicBezTo>
                <a:cubicBezTo>
                  <a:pt x="268" y="540"/>
                  <a:pt x="371" y="540"/>
                  <a:pt x="371" y="540"/>
                </a:cubicBezTo>
                <a:cubicBezTo>
                  <a:pt x="371" y="559"/>
                  <a:pt x="371" y="559"/>
                  <a:pt x="371" y="559"/>
                </a:cubicBezTo>
                <a:close/>
                <a:moveTo>
                  <a:pt x="405" y="519"/>
                </a:moveTo>
                <a:cubicBezTo>
                  <a:pt x="405" y="519"/>
                  <a:pt x="302" y="519"/>
                  <a:pt x="159" y="519"/>
                </a:cubicBezTo>
                <a:cubicBezTo>
                  <a:pt x="159" y="519"/>
                  <a:pt x="159" y="519"/>
                  <a:pt x="159" y="496"/>
                </a:cubicBezTo>
                <a:cubicBezTo>
                  <a:pt x="159" y="496"/>
                  <a:pt x="262" y="496"/>
                  <a:pt x="405" y="496"/>
                </a:cubicBezTo>
                <a:cubicBezTo>
                  <a:pt x="405" y="496"/>
                  <a:pt x="405" y="496"/>
                  <a:pt x="405" y="519"/>
                </a:cubicBezTo>
                <a:close/>
              </a:path>
            </a:pathLst>
          </a:custGeom>
          <a:solidFill>
            <a:schemeClr val="tx2"/>
          </a:solidFill>
          <a:ln>
            <a:noFill/>
          </a:ln>
          <a:extLst/>
        </p:spPr>
        <p:txBody>
          <a:bodyPr vert="horz" wrap="square" lIns="89630" tIns="44814" rIns="89630" bIns="44814" numCol="1" anchor="t" anchorCtr="0" compatLnSpc="1">
            <a:prstTxWarp prst="textNoShape">
              <a:avLst/>
            </a:prstTxWarp>
          </a:bodyPr>
          <a:lstStyle/>
          <a:p>
            <a:pPr defTabSz="896214"/>
            <a:endParaRPr lang="en-US" sz="1765" kern="0">
              <a:solidFill>
                <a:sysClr val="windowText" lastClr="000000"/>
              </a:solidFill>
            </a:endParaRPr>
          </a:p>
        </p:txBody>
      </p:sp>
      <p:grpSp>
        <p:nvGrpSpPr>
          <p:cNvPr id="38" name="Group 37"/>
          <p:cNvGrpSpPr/>
          <p:nvPr/>
        </p:nvGrpSpPr>
        <p:grpSpPr>
          <a:xfrm>
            <a:off x="5744329" y="3142057"/>
            <a:ext cx="703344" cy="703344"/>
            <a:chOff x="425450" y="5729288"/>
            <a:chExt cx="717550" cy="717550"/>
          </a:xfrm>
          <a:solidFill>
            <a:schemeClr val="tx2"/>
          </a:solidFill>
        </p:grpSpPr>
        <p:sp>
          <p:nvSpPr>
            <p:cNvPr id="39" name="Freeform 23"/>
            <p:cNvSpPr>
              <a:spLocks noEditPoints="1"/>
            </p:cNvSpPr>
            <p:nvPr/>
          </p:nvSpPr>
          <p:spPr bwMode="auto">
            <a:xfrm>
              <a:off x="425450" y="5729288"/>
              <a:ext cx="717550" cy="717550"/>
            </a:xfrm>
            <a:custGeom>
              <a:avLst/>
              <a:gdLst>
                <a:gd name="T0" fmla="*/ 320 w 358"/>
                <a:gd name="T1" fmla="*/ 70 h 358"/>
                <a:gd name="T2" fmla="*/ 178 w 358"/>
                <a:gd name="T3" fmla="*/ 0 h 358"/>
                <a:gd name="T4" fmla="*/ 69 w 358"/>
                <a:gd name="T5" fmla="*/ 38 h 358"/>
                <a:gd name="T6" fmla="*/ 0 w 358"/>
                <a:gd name="T7" fmla="*/ 180 h 358"/>
                <a:gd name="T8" fmla="*/ 37 w 358"/>
                <a:gd name="T9" fmla="*/ 289 h 358"/>
                <a:gd name="T10" fmla="*/ 179 w 358"/>
                <a:gd name="T11" fmla="*/ 358 h 358"/>
                <a:gd name="T12" fmla="*/ 179 w 358"/>
                <a:gd name="T13" fmla="*/ 358 h 358"/>
                <a:gd name="T14" fmla="*/ 288 w 358"/>
                <a:gd name="T15" fmla="*/ 321 h 358"/>
                <a:gd name="T16" fmla="*/ 358 w 358"/>
                <a:gd name="T17" fmla="*/ 179 h 358"/>
                <a:gd name="T18" fmla="*/ 320 w 358"/>
                <a:gd name="T19" fmla="*/ 70 h 358"/>
                <a:gd name="T20" fmla="*/ 297 w 358"/>
                <a:gd name="T21" fmla="*/ 210 h 358"/>
                <a:gd name="T22" fmla="*/ 291 w 358"/>
                <a:gd name="T23" fmla="*/ 216 h 358"/>
                <a:gd name="T24" fmla="*/ 284 w 358"/>
                <a:gd name="T25" fmla="*/ 220 h 358"/>
                <a:gd name="T26" fmla="*/ 303 w 358"/>
                <a:gd name="T27" fmla="*/ 269 h 358"/>
                <a:gd name="T28" fmla="*/ 272 w 358"/>
                <a:gd name="T29" fmla="*/ 300 h 358"/>
                <a:gd name="T30" fmla="*/ 196 w 358"/>
                <a:gd name="T31" fmla="*/ 331 h 358"/>
                <a:gd name="T32" fmla="*/ 176 w 358"/>
                <a:gd name="T33" fmla="*/ 299 h 358"/>
                <a:gd name="T34" fmla="*/ 162 w 358"/>
                <a:gd name="T35" fmla="*/ 305 h 358"/>
                <a:gd name="T36" fmla="*/ 177 w 358"/>
                <a:gd name="T37" fmla="*/ 332 h 358"/>
                <a:gd name="T38" fmla="*/ 77 w 358"/>
                <a:gd name="T39" fmla="*/ 294 h 358"/>
                <a:gd name="T40" fmla="*/ 78 w 358"/>
                <a:gd name="T41" fmla="*/ 294 h 358"/>
                <a:gd name="T42" fmla="*/ 122 w 358"/>
                <a:gd name="T43" fmla="*/ 288 h 358"/>
                <a:gd name="T44" fmla="*/ 117 w 358"/>
                <a:gd name="T45" fmla="*/ 272 h 358"/>
                <a:gd name="T46" fmla="*/ 78 w 358"/>
                <a:gd name="T47" fmla="*/ 278 h 358"/>
                <a:gd name="T48" fmla="*/ 60 w 358"/>
                <a:gd name="T49" fmla="*/ 276 h 358"/>
                <a:gd name="T50" fmla="*/ 58 w 358"/>
                <a:gd name="T51" fmla="*/ 273 h 358"/>
                <a:gd name="T52" fmla="*/ 26 w 358"/>
                <a:gd name="T53" fmla="*/ 180 h 358"/>
                <a:gd name="T54" fmla="*/ 43 w 358"/>
                <a:gd name="T55" fmla="*/ 110 h 358"/>
                <a:gd name="T56" fmla="*/ 82 w 358"/>
                <a:gd name="T57" fmla="*/ 102 h 358"/>
                <a:gd name="T58" fmla="*/ 105 w 358"/>
                <a:gd name="T59" fmla="*/ 104 h 358"/>
                <a:gd name="T60" fmla="*/ 109 w 358"/>
                <a:gd name="T61" fmla="*/ 88 h 358"/>
                <a:gd name="T62" fmla="*/ 82 w 358"/>
                <a:gd name="T63" fmla="*/ 86 h 358"/>
                <a:gd name="T64" fmla="*/ 55 w 358"/>
                <a:gd name="T65" fmla="*/ 89 h 358"/>
                <a:gd name="T66" fmla="*/ 85 w 358"/>
                <a:gd name="T67" fmla="*/ 58 h 358"/>
                <a:gd name="T68" fmla="*/ 167 w 358"/>
                <a:gd name="T69" fmla="*/ 27 h 358"/>
                <a:gd name="T70" fmla="*/ 146 w 358"/>
                <a:gd name="T71" fmla="*/ 68 h 358"/>
                <a:gd name="T72" fmla="*/ 162 w 358"/>
                <a:gd name="T73" fmla="*/ 72 h 358"/>
                <a:gd name="T74" fmla="*/ 187 w 358"/>
                <a:gd name="T75" fmla="*/ 27 h 358"/>
                <a:gd name="T76" fmla="*/ 300 w 358"/>
                <a:gd name="T77" fmla="*/ 86 h 358"/>
                <a:gd name="T78" fmla="*/ 304 w 358"/>
                <a:gd name="T79" fmla="*/ 92 h 358"/>
                <a:gd name="T80" fmla="*/ 283 w 358"/>
                <a:gd name="T81" fmla="*/ 152 h 358"/>
                <a:gd name="T82" fmla="*/ 296 w 358"/>
                <a:gd name="T83" fmla="*/ 161 h 358"/>
                <a:gd name="T84" fmla="*/ 317 w 358"/>
                <a:gd name="T85" fmla="*/ 114 h 358"/>
                <a:gd name="T86" fmla="*/ 332 w 358"/>
                <a:gd name="T87" fmla="*/ 179 h 358"/>
                <a:gd name="T88" fmla="*/ 315 w 358"/>
                <a:gd name="T89" fmla="*/ 248 h 358"/>
                <a:gd name="T90" fmla="*/ 297 w 358"/>
                <a:gd name="T91" fmla="*/ 21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8" h="358">
                  <a:moveTo>
                    <a:pt x="320" y="70"/>
                  </a:moveTo>
                  <a:cubicBezTo>
                    <a:pt x="285" y="24"/>
                    <a:pt x="232" y="0"/>
                    <a:pt x="178" y="0"/>
                  </a:cubicBezTo>
                  <a:cubicBezTo>
                    <a:pt x="140" y="0"/>
                    <a:pt x="102" y="13"/>
                    <a:pt x="69" y="38"/>
                  </a:cubicBezTo>
                  <a:cubicBezTo>
                    <a:pt x="23" y="73"/>
                    <a:pt x="0" y="126"/>
                    <a:pt x="0" y="180"/>
                  </a:cubicBezTo>
                  <a:cubicBezTo>
                    <a:pt x="0" y="218"/>
                    <a:pt x="12" y="256"/>
                    <a:pt x="37" y="289"/>
                  </a:cubicBezTo>
                  <a:cubicBezTo>
                    <a:pt x="72" y="335"/>
                    <a:pt x="125" y="358"/>
                    <a:pt x="179" y="358"/>
                  </a:cubicBezTo>
                  <a:cubicBezTo>
                    <a:pt x="179" y="358"/>
                    <a:pt x="179" y="358"/>
                    <a:pt x="179" y="358"/>
                  </a:cubicBezTo>
                  <a:cubicBezTo>
                    <a:pt x="217" y="358"/>
                    <a:pt x="256" y="346"/>
                    <a:pt x="288" y="321"/>
                  </a:cubicBezTo>
                  <a:cubicBezTo>
                    <a:pt x="334" y="286"/>
                    <a:pt x="358" y="233"/>
                    <a:pt x="358" y="179"/>
                  </a:cubicBezTo>
                  <a:cubicBezTo>
                    <a:pt x="358" y="141"/>
                    <a:pt x="345" y="102"/>
                    <a:pt x="320" y="70"/>
                  </a:cubicBezTo>
                  <a:close/>
                  <a:moveTo>
                    <a:pt x="297" y="210"/>
                  </a:moveTo>
                  <a:cubicBezTo>
                    <a:pt x="295" y="212"/>
                    <a:pt x="293" y="214"/>
                    <a:pt x="291" y="216"/>
                  </a:cubicBezTo>
                  <a:cubicBezTo>
                    <a:pt x="289" y="218"/>
                    <a:pt x="286" y="219"/>
                    <a:pt x="284" y="220"/>
                  </a:cubicBezTo>
                  <a:cubicBezTo>
                    <a:pt x="295" y="237"/>
                    <a:pt x="302" y="254"/>
                    <a:pt x="303" y="269"/>
                  </a:cubicBezTo>
                  <a:cubicBezTo>
                    <a:pt x="294" y="280"/>
                    <a:pt x="284" y="291"/>
                    <a:pt x="272" y="300"/>
                  </a:cubicBezTo>
                  <a:cubicBezTo>
                    <a:pt x="249" y="318"/>
                    <a:pt x="223" y="328"/>
                    <a:pt x="196" y="331"/>
                  </a:cubicBezTo>
                  <a:cubicBezTo>
                    <a:pt x="189" y="321"/>
                    <a:pt x="182" y="310"/>
                    <a:pt x="176" y="299"/>
                  </a:cubicBezTo>
                  <a:cubicBezTo>
                    <a:pt x="172" y="302"/>
                    <a:pt x="167" y="304"/>
                    <a:pt x="162" y="305"/>
                  </a:cubicBezTo>
                  <a:cubicBezTo>
                    <a:pt x="166" y="314"/>
                    <a:pt x="172" y="324"/>
                    <a:pt x="177" y="332"/>
                  </a:cubicBezTo>
                  <a:cubicBezTo>
                    <a:pt x="141" y="332"/>
                    <a:pt x="105" y="319"/>
                    <a:pt x="77" y="294"/>
                  </a:cubicBezTo>
                  <a:cubicBezTo>
                    <a:pt x="77" y="294"/>
                    <a:pt x="78" y="294"/>
                    <a:pt x="78" y="294"/>
                  </a:cubicBezTo>
                  <a:cubicBezTo>
                    <a:pt x="92" y="294"/>
                    <a:pt x="107" y="291"/>
                    <a:pt x="122" y="288"/>
                  </a:cubicBezTo>
                  <a:cubicBezTo>
                    <a:pt x="119" y="283"/>
                    <a:pt x="117" y="278"/>
                    <a:pt x="117" y="272"/>
                  </a:cubicBezTo>
                  <a:cubicBezTo>
                    <a:pt x="103" y="276"/>
                    <a:pt x="90" y="278"/>
                    <a:pt x="78" y="278"/>
                  </a:cubicBezTo>
                  <a:cubicBezTo>
                    <a:pt x="72" y="278"/>
                    <a:pt x="66" y="277"/>
                    <a:pt x="60" y="276"/>
                  </a:cubicBezTo>
                  <a:cubicBezTo>
                    <a:pt x="59" y="275"/>
                    <a:pt x="58" y="274"/>
                    <a:pt x="58" y="273"/>
                  </a:cubicBezTo>
                  <a:cubicBezTo>
                    <a:pt x="36" y="245"/>
                    <a:pt x="26" y="212"/>
                    <a:pt x="26" y="180"/>
                  </a:cubicBezTo>
                  <a:cubicBezTo>
                    <a:pt x="26" y="155"/>
                    <a:pt x="31" y="131"/>
                    <a:pt x="43" y="110"/>
                  </a:cubicBezTo>
                  <a:cubicBezTo>
                    <a:pt x="54" y="104"/>
                    <a:pt x="68" y="102"/>
                    <a:pt x="82" y="102"/>
                  </a:cubicBezTo>
                  <a:cubicBezTo>
                    <a:pt x="90" y="102"/>
                    <a:pt x="97" y="103"/>
                    <a:pt x="105" y="104"/>
                  </a:cubicBezTo>
                  <a:cubicBezTo>
                    <a:pt x="105" y="99"/>
                    <a:pt x="107" y="93"/>
                    <a:pt x="109" y="88"/>
                  </a:cubicBezTo>
                  <a:cubicBezTo>
                    <a:pt x="100" y="87"/>
                    <a:pt x="91" y="86"/>
                    <a:pt x="82" y="86"/>
                  </a:cubicBezTo>
                  <a:cubicBezTo>
                    <a:pt x="73" y="86"/>
                    <a:pt x="64" y="87"/>
                    <a:pt x="55" y="89"/>
                  </a:cubicBezTo>
                  <a:cubicBezTo>
                    <a:pt x="64" y="78"/>
                    <a:pt x="73" y="67"/>
                    <a:pt x="85" y="58"/>
                  </a:cubicBezTo>
                  <a:cubicBezTo>
                    <a:pt x="110" y="39"/>
                    <a:pt x="138" y="29"/>
                    <a:pt x="167" y="27"/>
                  </a:cubicBezTo>
                  <a:cubicBezTo>
                    <a:pt x="159" y="40"/>
                    <a:pt x="152" y="53"/>
                    <a:pt x="146" y="68"/>
                  </a:cubicBezTo>
                  <a:cubicBezTo>
                    <a:pt x="152" y="68"/>
                    <a:pt x="157" y="70"/>
                    <a:pt x="162" y="72"/>
                  </a:cubicBezTo>
                  <a:cubicBezTo>
                    <a:pt x="168" y="56"/>
                    <a:pt x="177" y="40"/>
                    <a:pt x="187" y="27"/>
                  </a:cubicBezTo>
                  <a:cubicBezTo>
                    <a:pt x="230" y="29"/>
                    <a:pt x="271" y="49"/>
                    <a:pt x="300" y="86"/>
                  </a:cubicBezTo>
                  <a:cubicBezTo>
                    <a:pt x="301" y="88"/>
                    <a:pt x="303" y="90"/>
                    <a:pt x="304" y="92"/>
                  </a:cubicBezTo>
                  <a:cubicBezTo>
                    <a:pt x="303" y="111"/>
                    <a:pt x="296" y="132"/>
                    <a:pt x="283" y="152"/>
                  </a:cubicBezTo>
                  <a:cubicBezTo>
                    <a:pt x="288" y="154"/>
                    <a:pt x="292" y="157"/>
                    <a:pt x="296" y="161"/>
                  </a:cubicBezTo>
                  <a:cubicBezTo>
                    <a:pt x="306" y="146"/>
                    <a:pt x="313" y="130"/>
                    <a:pt x="317" y="114"/>
                  </a:cubicBezTo>
                  <a:cubicBezTo>
                    <a:pt x="327" y="135"/>
                    <a:pt x="332" y="157"/>
                    <a:pt x="332" y="179"/>
                  </a:cubicBezTo>
                  <a:cubicBezTo>
                    <a:pt x="332" y="203"/>
                    <a:pt x="326" y="227"/>
                    <a:pt x="315" y="248"/>
                  </a:cubicBezTo>
                  <a:cubicBezTo>
                    <a:pt x="312" y="235"/>
                    <a:pt x="305" y="223"/>
                    <a:pt x="297" y="210"/>
                  </a:cubicBezTo>
                  <a:close/>
                </a:path>
              </a:pathLst>
            </a:custGeom>
            <a:grpFill/>
            <a:ln w="0">
              <a:noFill/>
              <a:round/>
              <a:headEnd/>
              <a:tailEnd/>
            </a:ln>
            <a:extLst/>
          </p:spPr>
          <p:txBody>
            <a:bodyPr vert="horz" wrap="square" lIns="89630" tIns="44814" rIns="89630" bIns="44814" numCol="1" anchor="t" anchorCtr="0" compatLnSpc="1">
              <a:prstTxWarp prst="textNoShape">
                <a:avLst/>
              </a:prstTxWarp>
            </a:bodyPr>
            <a:lstStyle/>
            <a:p>
              <a:pPr defTabSz="896214"/>
              <a:endParaRPr lang="en-US" sz="1765" kern="0">
                <a:solidFill>
                  <a:sysClr val="windowText" lastClr="000000"/>
                </a:solidFill>
              </a:endParaRPr>
            </a:p>
          </p:txBody>
        </p:sp>
        <p:sp>
          <p:nvSpPr>
            <p:cNvPr id="40" name="Freeform 24"/>
            <p:cNvSpPr>
              <a:spLocks/>
            </p:cNvSpPr>
            <p:nvPr/>
          </p:nvSpPr>
          <p:spPr bwMode="auto">
            <a:xfrm>
              <a:off x="793750" y="6143625"/>
              <a:ext cx="127000" cy="103188"/>
            </a:xfrm>
            <a:custGeom>
              <a:avLst/>
              <a:gdLst>
                <a:gd name="T0" fmla="*/ 0 w 63"/>
                <a:gd name="T1" fmla="*/ 37 h 51"/>
                <a:gd name="T2" fmla="*/ 0 w 63"/>
                <a:gd name="T3" fmla="*/ 38 h 51"/>
                <a:gd name="T4" fmla="*/ 7 w 63"/>
                <a:gd name="T5" fmla="*/ 51 h 51"/>
                <a:gd name="T6" fmla="*/ 52 w 63"/>
                <a:gd name="T7" fmla="*/ 20 h 51"/>
                <a:gd name="T8" fmla="*/ 63 w 63"/>
                <a:gd name="T9" fmla="*/ 11 h 51"/>
                <a:gd name="T10" fmla="*/ 53 w 63"/>
                <a:gd name="T11" fmla="*/ 2 h 51"/>
                <a:gd name="T12" fmla="*/ 52 w 63"/>
                <a:gd name="T13" fmla="*/ 0 h 51"/>
                <a:gd name="T14" fmla="*/ 42 w 63"/>
                <a:gd name="T15" fmla="*/ 8 h 51"/>
                <a:gd name="T16" fmla="*/ 0 w 63"/>
                <a:gd name="T17" fmla="*/ 3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51">
                  <a:moveTo>
                    <a:pt x="0" y="37"/>
                  </a:moveTo>
                  <a:cubicBezTo>
                    <a:pt x="0" y="37"/>
                    <a:pt x="0" y="37"/>
                    <a:pt x="0" y="38"/>
                  </a:cubicBezTo>
                  <a:cubicBezTo>
                    <a:pt x="4" y="42"/>
                    <a:pt x="6" y="46"/>
                    <a:pt x="7" y="51"/>
                  </a:cubicBezTo>
                  <a:cubicBezTo>
                    <a:pt x="23" y="42"/>
                    <a:pt x="38" y="32"/>
                    <a:pt x="52" y="20"/>
                  </a:cubicBezTo>
                  <a:cubicBezTo>
                    <a:pt x="56" y="17"/>
                    <a:pt x="59" y="14"/>
                    <a:pt x="63" y="11"/>
                  </a:cubicBezTo>
                  <a:cubicBezTo>
                    <a:pt x="59" y="9"/>
                    <a:pt x="56" y="6"/>
                    <a:pt x="53" y="2"/>
                  </a:cubicBezTo>
                  <a:cubicBezTo>
                    <a:pt x="53" y="1"/>
                    <a:pt x="52" y="1"/>
                    <a:pt x="52" y="0"/>
                  </a:cubicBezTo>
                  <a:cubicBezTo>
                    <a:pt x="48" y="2"/>
                    <a:pt x="45" y="5"/>
                    <a:pt x="42" y="8"/>
                  </a:cubicBezTo>
                  <a:cubicBezTo>
                    <a:pt x="29" y="19"/>
                    <a:pt x="14" y="28"/>
                    <a:pt x="0" y="37"/>
                  </a:cubicBezTo>
                  <a:close/>
                </a:path>
              </a:pathLst>
            </a:custGeom>
            <a:grpFill/>
            <a:ln w="0">
              <a:noFill/>
              <a:round/>
              <a:headEnd/>
              <a:tailEnd/>
            </a:ln>
            <a:extLst/>
          </p:spPr>
          <p:txBody>
            <a:bodyPr vert="horz" wrap="square" lIns="89630" tIns="44814" rIns="89630" bIns="44814" numCol="1" anchor="t" anchorCtr="0" compatLnSpc="1">
              <a:prstTxWarp prst="textNoShape">
                <a:avLst/>
              </a:prstTxWarp>
            </a:bodyPr>
            <a:lstStyle/>
            <a:p>
              <a:pPr defTabSz="896214"/>
              <a:endParaRPr lang="en-US" sz="1765" kern="0">
                <a:solidFill>
                  <a:sysClr val="windowText" lastClr="000000"/>
                </a:solidFill>
              </a:endParaRPr>
            </a:p>
          </p:txBody>
        </p:sp>
        <p:sp>
          <p:nvSpPr>
            <p:cNvPr id="41" name="Freeform 25"/>
            <p:cNvSpPr>
              <a:spLocks/>
            </p:cNvSpPr>
            <p:nvPr/>
          </p:nvSpPr>
          <p:spPr bwMode="auto">
            <a:xfrm>
              <a:off x="773113" y="5953125"/>
              <a:ext cx="144463" cy="111125"/>
            </a:xfrm>
            <a:custGeom>
              <a:avLst/>
              <a:gdLst>
                <a:gd name="T0" fmla="*/ 6 w 72"/>
                <a:gd name="T1" fmla="*/ 0 h 55"/>
                <a:gd name="T2" fmla="*/ 0 w 72"/>
                <a:gd name="T3" fmla="*/ 15 h 55"/>
                <a:gd name="T4" fmla="*/ 54 w 72"/>
                <a:gd name="T5" fmla="*/ 49 h 55"/>
                <a:gd name="T6" fmla="*/ 61 w 72"/>
                <a:gd name="T7" fmla="*/ 55 h 55"/>
                <a:gd name="T8" fmla="*/ 70 w 72"/>
                <a:gd name="T9" fmla="*/ 44 h 55"/>
                <a:gd name="T10" fmla="*/ 72 w 72"/>
                <a:gd name="T11" fmla="*/ 43 h 55"/>
                <a:gd name="T12" fmla="*/ 64 w 72"/>
                <a:gd name="T13" fmla="*/ 37 h 55"/>
                <a:gd name="T14" fmla="*/ 6 w 72"/>
                <a:gd name="T15" fmla="*/ 0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55">
                  <a:moveTo>
                    <a:pt x="6" y="0"/>
                  </a:moveTo>
                  <a:cubicBezTo>
                    <a:pt x="5" y="6"/>
                    <a:pt x="3" y="11"/>
                    <a:pt x="0" y="15"/>
                  </a:cubicBezTo>
                  <a:cubicBezTo>
                    <a:pt x="19" y="25"/>
                    <a:pt x="38" y="36"/>
                    <a:pt x="54" y="49"/>
                  </a:cubicBezTo>
                  <a:cubicBezTo>
                    <a:pt x="57" y="51"/>
                    <a:pt x="59" y="53"/>
                    <a:pt x="61" y="55"/>
                  </a:cubicBezTo>
                  <a:cubicBezTo>
                    <a:pt x="63" y="51"/>
                    <a:pt x="66" y="47"/>
                    <a:pt x="70" y="44"/>
                  </a:cubicBezTo>
                  <a:cubicBezTo>
                    <a:pt x="71" y="44"/>
                    <a:pt x="71" y="43"/>
                    <a:pt x="72" y="43"/>
                  </a:cubicBezTo>
                  <a:cubicBezTo>
                    <a:pt x="69" y="41"/>
                    <a:pt x="67" y="39"/>
                    <a:pt x="64" y="37"/>
                  </a:cubicBezTo>
                  <a:cubicBezTo>
                    <a:pt x="46" y="23"/>
                    <a:pt x="27" y="10"/>
                    <a:pt x="6" y="0"/>
                  </a:cubicBezTo>
                  <a:close/>
                </a:path>
              </a:pathLst>
            </a:custGeom>
            <a:grpFill/>
            <a:ln w="0">
              <a:noFill/>
              <a:round/>
              <a:headEnd/>
              <a:tailEnd/>
            </a:ln>
            <a:extLst/>
          </p:spPr>
          <p:txBody>
            <a:bodyPr vert="horz" wrap="square" lIns="89630" tIns="44814" rIns="89630" bIns="44814" numCol="1" anchor="t" anchorCtr="0" compatLnSpc="1">
              <a:prstTxWarp prst="textNoShape">
                <a:avLst/>
              </a:prstTxWarp>
            </a:bodyPr>
            <a:lstStyle/>
            <a:p>
              <a:pPr defTabSz="896214"/>
              <a:endParaRPr lang="en-US" sz="1765" kern="0">
                <a:solidFill>
                  <a:sysClr val="windowText" lastClr="000000"/>
                </a:solidFill>
              </a:endParaRPr>
            </a:p>
          </p:txBody>
        </p:sp>
        <p:sp>
          <p:nvSpPr>
            <p:cNvPr id="42" name="Freeform 26"/>
            <p:cNvSpPr>
              <a:spLocks/>
            </p:cNvSpPr>
            <p:nvPr/>
          </p:nvSpPr>
          <p:spPr bwMode="auto">
            <a:xfrm>
              <a:off x="684213" y="6011863"/>
              <a:ext cx="46038" cy="185738"/>
            </a:xfrm>
            <a:custGeom>
              <a:avLst/>
              <a:gdLst>
                <a:gd name="T0" fmla="*/ 17 w 23"/>
                <a:gd name="T1" fmla="*/ 2 h 93"/>
                <a:gd name="T2" fmla="*/ 14 w 23"/>
                <a:gd name="T3" fmla="*/ 2 h 93"/>
                <a:gd name="T4" fmla="*/ 1 w 23"/>
                <a:gd name="T5" fmla="*/ 0 h 93"/>
                <a:gd name="T6" fmla="*/ 0 w 23"/>
                <a:gd name="T7" fmla="*/ 24 h 93"/>
                <a:gd name="T8" fmla="*/ 7 w 23"/>
                <a:gd name="T9" fmla="*/ 93 h 93"/>
                <a:gd name="T10" fmla="*/ 23 w 23"/>
                <a:gd name="T11" fmla="*/ 89 h 93"/>
                <a:gd name="T12" fmla="*/ 16 w 23"/>
                <a:gd name="T13" fmla="*/ 24 h 93"/>
                <a:gd name="T14" fmla="*/ 17 w 23"/>
                <a:gd name="T15" fmla="*/ 2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93">
                  <a:moveTo>
                    <a:pt x="17" y="2"/>
                  </a:moveTo>
                  <a:cubicBezTo>
                    <a:pt x="16" y="2"/>
                    <a:pt x="15" y="2"/>
                    <a:pt x="14" y="2"/>
                  </a:cubicBezTo>
                  <a:cubicBezTo>
                    <a:pt x="9" y="2"/>
                    <a:pt x="5" y="1"/>
                    <a:pt x="1" y="0"/>
                  </a:cubicBezTo>
                  <a:cubicBezTo>
                    <a:pt x="0" y="8"/>
                    <a:pt x="0" y="16"/>
                    <a:pt x="0" y="24"/>
                  </a:cubicBezTo>
                  <a:cubicBezTo>
                    <a:pt x="0" y="47"/>
                    <a:pt x="2" y="71"/>
                    <a:pt x="7" y="93"/>
                  </a:cubicBezTo>
                  <a:cubicBezTo>
                    <a:pt x="12" y="91"/>
                    <a:pt x="17" y="89"/>
                    <a:pt x="23" y="89"/>
                  </a:cubicBezTo>
                  <a:cubicBezTo>
                    <a:pt x="18" y="68"/>
                    <a:pt x="16" y="46"/>
                    <a:pt x="16" y="24"/>
                  </a:cubicBezTo>
                  <a:cubicBezTo>
                    <a:pt x="16" y="17"/>
                    <a:pt x="16" y="9"/>
                    <a:pt x="17" y="2"/>
                  </a:cubicBezTo>
                  <a:close/>
                </a:path>
              </a:pathLst>
            </a:custGeom>
            <a:grpFill/>
            <a:ln w="0">
              <a:noFill/>
              <a:round/>
              <a:headEnd/>
              <a:tailEnd/>
            </a:ln>
            <a:extLst/>
          </p:spPr>
          <p:txBody>
            <a:bodyPr vert="horz" wrap="square" lIns="89630" tIns="44814" rIns="89630" bIns="44814" numCol="1" anchor="t" anchorCtr="0" compatLnSpc="1">
              <a:prstTxWarp prst="textNoShape">
                <a:avLst/>
              </a:prstTxWarp>
            </a:bodyPr>
            <a:lstStyle/>
            <a:p>
              <a:pPr defTabSz="896214"/>
              <a:endParaRPr lang="en-US" sz="1765" kern="0">
                <a:solidFill>
                  <a:sysClr val="windowText" lastClr="000000"/>
                </a:solidFill>
              </a:endParaRPr>
            </a:p>
          </p:txBody>
        </p:sp>
        <p:sp>
          <p:nvSpPr>
            <p:cNvPr id="43" name="Freeform 27"/>
            <p:cNvSpPr>
              <a:spLocks/>
            </p:cNvSpPr>
            <p:nvPr/>
          </p:nvSpPr>
          <p:spPr bwMode="auto">
            <a:xfrm>
              <a:off x="685800" y="6223000"/>
              <a:ext cx="98425" cy="87313"/>
            </a:xfrm>
            <a:custGeom>
              <a:avLst/>
              <a:gdLst>
                <a:gd name="T0" fmla="*/ 42 w 49"/>
                <a:gd name="T1" fmla="*/ 8 h 44"/>
                <a:gd name="T2" fmla="*/ 24 w 49"/>
                <a:gd name="T3" fmla="*/ 0 h 44"/>
                <a:gd name="T4" fmla="*/ 11 w 49"/>
                <a:gd name="T5" fmla="*/ 4 h 44"/>
                <a:gd name="T6" fmla="*/ 7 w 49"/>
                <a:gd name="T7" fmla="*/ 35 h 44"/>
                <a:gd name="T8" fmla="*/ 24 w 49"/>
                <a:gd name="T9" fmla="*/ 44 h 44"/>
                <a:gd name="T10" fmla="*/ 38 w 49"/>
                <a:gd name="T11" fmla="*/ 39 h 44"/>
                <a:gd name="T12" fmla="*/ 42 w 49"/>
                <a:gd name="T13" fmla="*/ 8 h 44"/>
              </a:gdLst>
              <a:ahLst/>
              <a:cxnLst>
                <a:cxn ang="0">
                  <a:pos x="T0" y="T1"/>
                </a:cxn>
                <a:cxn ang="0">
                  <a:pos x="T2" y="T3"/>
                </a:cxn>
                <a:cxn ang="0">
                  <a:pos x="T4" y="T5"/>
                </a:cxn>
                <a:cxn ang="0">
                  <a:pos x="T6" y="T7"/>
                </a:cxn>
                <a:cxn ang="0">
                  <a:pos x="T8" y="T9"/>
                </a:cxn>
                <a:cxn ang="0">
                  <a:pos x="T10" y="T11"/>
                </a:cxn>
                <a:cxn ang="0">
                  <a:pos x="T12" y="T13"/>
                </a:cxn>
              </a:cxnLst>
              <a:rect l="0" t="0" r="r" b="b"/>
              <a:pathLst>
                <a:path w="49" h="44">
                  <a:moveTo>
                    <a:pt x="42" y="8"/>
                  </a:moveTo>
                  <a:cubicBezTo>
                    <a:pt x="37" y="3"/>
                    <a:pt x="31" y="0"/>
                    <a:pt x="24" y="0"/>
                  </a:cubicBezTo>
                  <a:cubicBezTo>
                    <a:pt x="20" y="0"/>
                    <a:pt x="15" y="1"/>
                    <a:pt x="11" y="4"/>
                  </a:cubicBezTo>
                  <a:cubicBezTo>
                    <a:pt x="1" y="12"/>
                    <a:pt x="0" y="26"/>
                    <a:pt x="7" y="35"/>
                  </a:cubicBezTo>
                  <a:cubicBezTo>
                    <a:pt x="11" y="41"/>
                    <a:pt x="18" y="44"/>
                    <a:pt x="24" y="44"/>
                  </a:cubicBezTo>
                  <a:cubicBezTo>
                    <a:pt x="29" y="44"/>
                    <a:pt x="34" y="42"/>
                    <a:pt x="38" y="39"/>
                  </a:cubicBezTo>
                  <a:cubicBezTo>
                    <a:pt x="47" y="32"/>
                    <a:pt x="49" y="18"/>
                    <a:pt x="42" y="8"/>
                  </a:cubicBezTo>
                  <a:close/>
                </a:path>
              </a:pathLst>
            </a:custGeom>
            <a:grpFill/>
            <a:ln w="0">
              <a:noFill/>
              <a:round/>
              <a:headEnd/>
              <a:tailEnd/>
            </a:ln>
            <a:extLst/>
          </p:spPr>
          <p:txBody>
            <a:bodyPr vert="horz" wrap="square" lIns="89630" tIns="44814" rIns="89630" bIns="44814" numCol="1" anchor="t" anchorCtr="0" compatLnSpc="1">
              <a:prstTxWarp prst="textNoShape">
                <a:avLst/>
              </a:prstTxWarp>
            </a:bodyPr>
            <a:lstStyle/>
            <a:p>
              <a:pPr defTabSz="896214"/>
              <a:endParaRPr lang="en-US" sz="1765" kern="0">
                <a:solidFill>
                  <a:sysClr val="windowText" lastClr="000000"/>
                </a:solidFill>
              </a:endParaRPr>
            </a:p>
          </p:txBody>
        </p:sp>
        <p:sp>
          <p:nvSpPr>
            <p:cNvPr id="44" name="Freeform 28"/>
            <p:cNvSpPr>
              <a:spLocks/>
            </p:cNvSpPr>
            <p:nvPr/>
          </p:nvSpPr>
          <p:spPr bwMode="auto">
            <a:xfrm>
              <a:off x="912813" y="6057900"/>
              <a:ext cx="98425" cy="88900"/>
            </a:xfrm>
            <a:custGeom>
              <a:avLst/>
              <a:gdLst>
                <a:gd name="T0" fmla="*/ 42 w 49"/>
                <a:gd name="T1" fmla="*/ 9 h 44"/>
                <a:gd name="T2" fmla="*/ 24 w 49"/>
                <a:gd name="T3" fmla="*/ 0 h 44"/>
                <a:gd name="T4" fmla="*/ 11 w 49"/>
                <a:gd name="T5" fmla="*/ 5 h 44"/>
                <a:gd name="T6" fmla="*/ 7 w 49"/>
                <a:gd name="T7" fmla="*/ 36 h 44"/>
                <a:gd name="T8" fmla="*/ 24 w 49"/>
                <a:gd name="T9" fmla="*/ 44 h 44"/>
                <a:gd name="T10" fmla="*/ 38 w 49"/>
                <a:gd name="T11" fmla="*/ 40 h 44"/>
                <a:gd name="T12" fmla="*/ 42 w 49"/>
                <a:gd name="T13" fmla="*/ 9 h 44"/>
              </a:gdLst>
              <a:ahLst/>
              <a:cxnLst>
                <a:cxn ang="0">
                  <a:pos x="T0" y="T1"/>
                </a:cxn>
                <a:cxn ang="0">
                  <a:pos x="T2" y="T3"/>
                </a:cxn>
                <a:cxn ang="0">
                  <a:pos x="T4" y="T5"/>
                </a:cxn>
                <a:cxn ang="0">
                  <a:pos x="T6" y="T7"/>
                </a:cxn>
                <a:cxn ang="0">
                  <a:pos x="T8" y="T9"/>
                </a:cxn>
                <a:cxn ang="0">
                  <a:pos x="T10" y="T11"/>
                </a:cxn>
                <a:cxn ang="0">
                  <a:pos x="T12" y="T13"/>
                </a:cxn>
              </a:cxnLst>
              <a:rect l="0" t="0" r="r" b="b"/>
              <a:pathLst>
                <a:path w="49" h="44">
                  <a:moveTo>
                    <a:pt x="42" y="9"/>
                  </a:moveTo>
                  <a:cubicBezTo>
                    <a:pt x="37" y="3"/>
                    <a:pt x="31" y="0"/>
                    <a:pt x="24" y="0"/>
                  </a:cubicBezTo>
                  <a:cubicBezTo>
                    <a:pt x="20" y="0"/>
                    <a:pt x="15" y="2"/>
                    <a:pt x="11" y="5"/>
                  </a:cubicBezTo>
                  <a:cubicBezTo>
                    <a:pt x="1" y="12"/>
                    <a:pt x="0" y="26"/>
                    <a:pt x="7" y="36"/>
                  </a:cubicBezTo>
                  <a:cubicBezTo>
                    <a:pt x="11" y="41"/>
                    <a:pt x="18" y="44"/>
                    <a:pt x="24" y="44"/>
                  </a:cubicBezTo>
                  <a:cubicBezTo>
                    <a:pt x="29" y="44"/>
                    <a:pt x="34" y="43"/>
                    <a:pt x="38" y="40"/>
                  </a:cubicBezTo>
                  <a:cubicBezTo>
                    <a:pt x="47" y="32"/>
                    <a:pt x="49" y="18"/>
                    <a:pt x="42" y="9"/>
                  </a:cubicBezTo>
                  <a:close/>
                </a:path>
              </a:pathLst>
            </a:custGeom>
            <a:grpFill/>
            <a:ln w="0">
              <a:noFill/>
              <a:round/>
              <a:headEnd/>
              <a:tailEnd/>
            </a:ln>
            <a:extLst/>
          </p:spPr>
          <p:txBody>
            <a:bodyPr vert="horz" wrap="square" lIns="89630" tIns="44814" rIns="89630" bIns="44814" numCol="1" anchor="t" anchorCtr="0" compatLnSpc="1">
              <a:prstTxWarp prst="textNoShape">
                <a:avLst/>
              </a:prstTxWarp>
            </a:bodyPr>
            <a:lstStyle/>
            <a:p>
              <a:pPr defTabSz="896214"/>
              <a:endParaRPr lang="en-US" sz="1765" kern="0">
                <a:solidFill>
                  <a:sysClr val="windowText" lastClr="000000"/>
                </a:solidFill>
              </a:endParaRPr>
            </a:p>
          </p:txBody>
        </p:sp>
        <p:sp>
          <p:nvSpPr>
            <p:cNvPr id="45" name="Freeform 29"/>
            <p:cNvSpPr>
              <a:spLocks/>
            </p:cNvSpPr>
            <p:nvPr/>
          </p:nvSpPr>
          <p:spPr bwMode="auto">
            <a:xfrm>
              <a:off x="661988" y="5895975"/>
              <a:ext cx="100013" cy="87313"/>
            </a:xfrm>
            <a:custGeom>
              <a:avLst/>
              <a:gdLst>
                <a:gd name="T0" fmla="*/ 25 w 50"/>
                <a:gd name="T1" fmla="*/ 44 h 44"/>
                <a:gd name="T2" fmla="*/ 39 w 50"/>
                <a:gd name="T3" fmla="*/ 40 h 44"/>
                <a:gd name="T4" fmla="*/ 42 w 50"/>
                <a:gd name="T5" fmla="*/ 9 h 44"/>
                <a:gd name="T6" fmla="*/ 25 w 50"/>
                <a:gd name="T7" fmla="*/ 0 h 44"/>
                <a:gd name="T8" fmla="*/ 12 w 50"/>
                <a:gd name="T9" fmla="*/ 5 h 44"/>
                <a:gd name="T10" fmla="*/ 8 w 50"/>
                <a:gd name="T11" fmla="*/ 36 h 44"/>
                <a:gd name="T12" fmla="*/ 25 w 50"/>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50" h="44">
                  <a:moveTo>
                    <a:pt x="25" y="44"/>
                  </a:moveTo>
                  <a:cubicBezTo>
                    <a:pt x="30" y="44"/>
                    <a:pt x="35" y="43"/>
                    <a:pt x="39" y="40"/>
                  </a:cubicBezTo>
                  <a:cubicBezTo>
                    <a:pt x="48" y="32"/>
                    <a:pt x="50" y="18"/>
                    <a:pt x="42" y="9"/>
                  </a:cubicBezTo>
                  <a:cubicBezTo>
                    <a:pt x="38" y="3"/>
                    <a:pt x="32" y="0"/>
                    <a:pt x="25" y="0"/>
                  </a:cubicBezTo>
                  <a:cubicBezTo>
                    <a:pt x="20" y="0"/>
                    <a:pt x="16" y="2"/>
                    <a:pt x="12" y="5"/>
                  </a:cubicBezTo>
                  <a:cubicBezTo>
                    <a:pt x="2" y="12"/>
                    <a:pt x="0" y="26"/>
                    <a:pt x="8" y="36"/>
                  </a:cubicBezTo>
                  <a:cubicBezTo>
                    <a:pt x="12" y="41"/>
                    <a:pt x="18" y="44"/>
                    <a:pt x="25" y="44"/>
                  </a:cubicBezTo>
                  <a:close/>
                </a:path>
              </a:pathLst>
            </a:custGeom>
            <a:grpFill/>
            <a:ln w="0">
              <a:noFill/>
              <a:round/>
              <a:headEnd/>
              <a:tailEnd/>
            </a:ln>
            <a:extLst/>
          </p:spPr>
          <p:txBody>
            <a:bodyPr vert="horz" wrap="square" lIns="89630" tIns="44814" rIns="89630" bIns="44814" numCol="1" anchor="t" anchorCtr="0" compatLnSpc="1">
              <a:prstTxWarp prst="textNoShape">
                <a:avLst/>
              </a:prstTxWarp>
            </a:bodyPr>
            <a:lstStyle/>
            <a:p>
              <a:pPr defTabSz="896214"/>
              <a:endParaRPr lang="en-US" sz="1765" kern="0">
                <a:solidFill>
                  <a:sysClr val="windowText" lastClr="000000"/>
                </a:solidFill>
              </a:endParaRPr>
            </a:p>
          </p:txBody>
        </p:sp>
      </p:grpSp>
      <p:grpSp>
        <p:nvGrpSpPr>
          <p:cNvPr id="35" name="Group 34"/>
          <p:cNvGrpSpPr/>
          <p:nvPr/>
        </p:nvGrpSpPr>
        <p:grpSpPr>
          <a:xfrm>
            <a:off x="9374895" y="2992888"/>
            <a:ext cx="997771" cy="1060108"/>
            <a:chOff x="8905494" y="2106700"/>
            <a:chExt cx="1267685" cy="1346886"/>
          </a:xfrm>
        </p:grpSpPr>
        <p:sp>
          <p:nvSpPr>
            <p:cNvPr id="17" name="Freeform 9"/>
            <p:cNvSpPr>
              <a:spLocks noChangeAspect="1" noEditPoints="1"/>
            </p:cNvSpPr>
            <p:nvPr/>
          </p:nvSpPr>
          <p:spPr bwMode="auto">
            <a:xfrm>
              <a:off x="9213592" y="2566537"/>
              <a:ext cx="959587" cy="887049"/>
            </a:xfrm>
            <a:custGeom>
              <a:avLst/>
              <a:gdLst>
                <a:gd name="T0" fmla="*/ 165 w 193"/>
                <a:gd name="T1" fmla="*/ 127 h 178"/>
                <a:gd name="T2" fmla="*/ 94 w 193"/>
                <a:gd name="T3" fmla="*/ 126 h 178"/>
                <a:gd name="T4" fmla="*/ 99 w 193"/>
                <a:gd name="T5" fmla="*/ 119 h 178"/>
                <a:gd name="T6" fmla="*/ 185 w 193"/>
                <a:gd name="T7" fmla="*/ 99 h 178"/>
                <a:gd name="T8" fmla="*/ 162 w 193"/>
                <a:gd name="T9" fmla="*/ 79 h 178"/>
                <a:gd name="T10" fmla="*/ 157 w 193"/>
                <a:gd name="T11" fmla="*/ 75 h 178"/>
                <a:gd name="T12" fmla="*/ 103 w 193"/>
                <a:gd name="T13" fmla="*/ 64 h 178"/>
                <a:gd name="T14" fmla="*/ 99 w 193"/>
                <a:gd name="T15" fmla="*/ 67 h 178"/>
                <a:gd name="T16" fmla="*/ 94 w 193"/>
                <a:gd name="T17" fmla="*/ 59 h 178"/>
                <a:gd name="T18" fmla="*/ 129 w 193"/>
                <a:gd name="T19" fmla="*/ 39 h 178"/>
                <a:gd name="T20" fmla="*/ 165 w 193"/>
                <a:gd name="T21" fmla="*/ 71 h 178"/>
                <a:gd name="T22" fmla="*/ 86 w 193"/>
                <a:gd name="T23" fmla="*/ 16 h 178"/>
                <a:gd name="T24" fmla="*/ 0 w 193"/>
                <a:gd name="T25" fmla="*/ 178 h 178"/>
                <a:gd name="T26" fmla="*/ 11 w 193"/>
                <a:gd name="T27" fmla="*/ 16 h 178"/>
                <a:gd name="T28" fmla="*/ 41 w 193"/>
                <a:gd name="T29" fmla="*/ 0 h 178"/>
                <a:gd name="T30" fmla="*/ 86 w 193"/>
                <a:gd name="T31" fmla="*/ 16 h 178"/>
                <a:gd name="T32" fmla="*/ 33 w 193"/>
                <a:gd name="T33" fmla="*/ 16 h 178"/>
                <a:gd name="T34" fmla="*/ 19 w 193"/>
                <a:gd name="T35" fmla="*/ 8 h 178"/>
                <a:gd name="T36" fmla="*/ 49 w 193"/>
                <a:gd name="T37" fmla="*/ 156 h 178"/>
                <a:gd name="T38" fmla="*/ 37 w 193"/>
                <a:gd name="T39" fmla="*/ 156 h 178"/>
                <a:gd name="T40" fmla="*/ 49 w 193"/>
                <a:gd name="T41" fmla="*/ 170 h 178"/>
                <a:gd name="T42" fmla="*/ 78 w 193"/>
                <a:gd name="T43" fmla="*/ 24 h 178"/>
                <a:gd name="T44" fmla="*/ 11 w 193"/>
                <a:gd name="T45" fmla="*/ 24 h 178"/>
                <a:gd name="T46" fmla="*/ 8 w 193"/>
                <a:gd name="T47" fmla="*/ 170 h 178"/>
                <a:gd name="T48" fmla="*/ 29 w 193"/>
                <a:gd name="T49" fmla="*/ 156 h 178"/>
                <a:gd name="T50" fmla="*/ 57 w 193"/>
                <a:gd name="T51" fmla="*/ 156 h 178"/>
                <a:gd name="T52" fmla="*/ 78 w 193"/>
                <a:gd name="T53" fmla="*/ 170 h 178"/>
                <a:gd name="T54" fmla="*/ 16 w 193"/>
                <a:gd name="T55" fmla="*/ 105 h 178"/>
                <a:gd name="T56" fmla="*/ 36 w 193"/>
                <a:gd name="T57" fmla="*/ 124 h 178"/>
                <a:gd name="T58" fmla="*/ 16 w 193"/>
                <a:gd name="T59" fmla="*/ 105 h 178"/>
                <a:gd name="T60" fmla="*/ 28 w 193"/>
                <a:gd name="T61" fmla="*/ 116 h 178"/>
                <a:gd name="T62" fmla="*/ 24 w 193"/>
                <a:gd name="T63" fmla="*/ 113 h 178"/>
                <a:gd name="T64" fmla="*/ 70 w 193"/>
                <a:gd name="T65" fmla="*/ 124 h 178"/>
                <a:gd name="T66" fmla="*/ 51 w 193"/>
                <a:gd name="T67" fmla="*/ 105 h 178"/>
                <a:gd name="T68" fmla="*/ 70 w 193"/>
                <a:gd name="T69" fmla="*/ 124 h 178"/>
                <a:gd name="T70" fmla="*/ 59 w 193"/>
                <a:gd name="T71" fmla="*/ 113 h 178"/>
                <a:gd name="T72" fmla="*/ 62 w 193"/>
                <a:gd name="T73" fmla="*/ 116 h 178"/>
                <a:gd name="T74" fmla="*/ 16 w 193"/>
                <a:gd name="T75" fmla="*/ 73 h 178"/>
                <a:gd name="T76" fmla="*/ 36 w 193"/>
                <a:gd name="T77" fmla="*/ 92 h 178"/>
                <a:gd name="T78" fmla="*/ 16 w 193"/>
                <a:gd name="T79" fmla="*/ 73 h 178"/>
                <a:gd name="T80" fmla="*/ 28 w 193"/>
                <a:gd name="T81" fmla="*/ 84 h 178"/>
                <a:gd name="T82" fmla="*/ 24 w 193"/>
                <a:gd name="T83" fmla="*/ 81 h 178"/>
                <a:gd name="T84" fmla="*/ 70 w 193"/>
                <a:gd name="T85" fmla="*/ 92 h 178"/>
                <a:gd name="T86" fmla="*/ 51 w 193"/>
                <a:gd name="T87" fmla="*/ 73 h 178"/>
                <a:gd name="T88" fmla="*/ 70 w 193"/>
                <a:gd name="T89" fmla="*/ 92 h 178"/>
                <a:gd name="T90" fmla="*/ 59 w 193"/>
                <a:gd name="T91" fmla="*/ 81 h 178"/>
                <a:gd name="T92" fmla="*/ 62 w 193"/>
                <a:gd name="T93" fmla="*/ 84 h 178"/>
                <a:gd name="T94" fmla="*/ 16 w 193"/>
                <a:gd name="T95" fmla="*/ 41 h 178"/>
                <a:gd name="T96" fmla="*/ 36 w 193"/>
                <a:gd name="T97" fmla="*/ 61 h 178"/>
                <a:gd name="T98" fmla="*/ 16 w 193"/>
                <a:gd name="T99" fmla="*/ 41 h 178"/>
                <a:gd name="T100" fmla="*/ 28 w 193"/>
                <a:gd name="T101" fmla="*/ 53 h 178"/>
                <a:gd name="T102" fmla="*/ 24 w 193"/>
                <a:gd name="T103" fmla="*/ 49 h 178"/>
                <a:gd name="T104" fmla="*/ 70 w 193"/>
                <a:gd name="T105" fmla="*/ 61 h 178"/>
                <a:gd name="T106" fmla="*/ 51 w 193"/>
                <a:gd name="T107" fmla="*/ 41 h 178"/>
                <a:gd name="T108" fmla="*/ 70 w 193"/>
                <a:gd name="T109" fmla="*/ 61 h 178"/>
                <a:gd name="T110" fmla="*/ 59 w 193"/>
                <a:gd name="T111" fmla="*/ 49 h 178"/>
                <a:gd name="T112" fmla="*/ 62 w 193"/>
                <a:gd name="T113" fmla="*/ 5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3" h="178">
                  <a:moveTo>
                    <a:pt x="193" y="99"/>
                  </a:moveTo>
                  <a:cubicBezTo>
                    <a:pt x="193" y="114"/>
                    <a:pt x="180" y="127"/>
                    <a:pt x="165" y="127"/>
                  </a:cubicBezTo>
                  <a:cubicBezTo>
                    <a:pt x="99" y="127"/>
                    <a:pt x="99" y="127"/>
                    <a:pt x="99" y="127"/>
                  </a:cubicBezTo>
                  <a:cubicBezTo>
                    <a:pt x="97" y="127"/>
                    <a:pt x="96" y="126"/>
                    <a:pt x="94" y="126"/>
                  </a:cubicBezTo>
                  <a:cubicBezTo>
                    <a:pt x="94" y="118"/>
                    <a:pt x="94" y="118"/>
                    <a:pt x="94" y="118"/>
                  </a:cubicBezTo>
                  <a:cubicBezTo>
                    <a:pt x="96" y="118"/>
                    <a:pt x="97" y="119"/>
                    <a:pt x="99" y="119"/>
                  </a:cubicBezTo>
                  <a:cubicBezTo>
                    <a:pt x="165" y="119"/>
                    <a:pt x="165" y="119"/>
                    <a:pt x="165" y="119"/>
                  </a:cubicBezTo>
                  <a:cubicBezTo>
                    <a:pt x="176" y="119"/>
                    <a:pt x="185" y="110"/>
                    <a:pt x="185" y="99"/>
                  </a:cubicBezTo>
                  <a:cubicBezTo>
                    <a:pt x="185" y="88"/>
                    <a:pt x="176" y="79"/>
                    <a:pt x="165" y="79"/>
                  </a:cubicBezTo>
                  <a:cubicBezTo>
                    <a:pt x="164" y="79"/>
                    <a:pt x="163" y="79"/>
                    <a:pt x="162" y="79"/>
                  </a:cubicBezTo>
                  <a:cubicBezTo>
                    <a:pt x="157" y="79"/>
                    <a:pt x="157" y="79"/>
                    <a:pt x="157" y="79"/>
                  </a:cubicBezTo>
                  <a:cubicBezTo>
                    <a:pt x="157" y="75"/>
                    <a:pt x="157" y="75"/>
                    <a:pt x="157" y="75"/>
                  </a:cubicBezTo>
                  <a:cubicBezTo>
                    <a:pt x="157" y="59"/>
                    <a:pt x="144" y="47"/>
                    <a:pt x="129" y="47"/>
                  </a:cubicBezTo>
                  <a:cubicBezTo>
                    <a:pt x="117" y="47"/>
                    <a:pt x="107" y="54"/>
                    <a:pt x="103" y="64"/>
                  </a:cubicBezTo>
                  <a:cubicBezTo>
                    <a:pt x="102" y="67"/>
                    <a:pt x="102" y="67"/>
                    <a:pt x="102" y="67"/>
                  </a:cubicBezTo>
                  <a:cubicBezTo>
                    <a:pt x="99" y="67"/>
                    <a:pt x="99" y="67"/>
                    <a:pt x="99" y="67"/>
                  </a:cubicBezTo>
                  <a:cubicBezTo>
                    <a:pt x="97" y="67"/>
                    <a:pt x="96" y="67"/>
                    <a:pt x="94" y="67"/>
                  </a:cubicBezTo>
                  <a:cubicBezTo>
                    <a:pt x="94" y="59"/>
                    <a:pt x="94" y="59"/>
                    <a:pt x="94" y="59"/>
                  </a:cubicBezTo>
                  <a:cubicBezTo>
                    <a:pt x="95" y="59"/>
                    <a:pt x="96" y="59"/>
                    <a:pt x="97" y="59"/>
                  </a:cubicBezTo>
                  <a:cubicBezTo>
                    <a:pt x="103" y="46"/>
                    <a:pt x="115" y="39"/>
                    <a:pt x="129" y="39"/>
                  </a:cubicBezTo>
                  <a:cubicBezTo>
                    <a:pt x="147" y="39"/>
                    <a:pt x="163" y="53"/>
                    <a:pt x="165" y="71"/>
                  </a:cubicBezTo>
                  <a:cubicBezTo>
                    <a:pt x="165" y="71"/>
                    <a:pt x="165" y="71"/>
                    <a:pt x="165" y="71"/>
                  </a:cubicBezTo>
                  <a:cubicBezTo>
                    <a:pt x="180" y="71"/>
                    <a:pt x="193" y="83"/>
                    <a:pt x="193" y="99"/>
                  </a:cubicBezTo>
                  <a:close/>
                  <a:moveTo>
                    <a:pt x="86" y="16"/>
                  </a:moveTo>
                  <a:cubicBezTo>
                    <a:pt x="86" y="178"/>
                    <a:pt x="86" y="178"/>
                    <a:pt x="86" y="178"/>
                  </a:cubicBezTo>
                  <a:cubicBezTo>
                    <a:pt x="0" y="178"/>
                    <a:pt x="0" y="178"/>
                    <a:pt x="0" y="178"/>
                  </a:cubicBezTo>
                  <a:cubicBezTo>
                    <a:pt x="0" y="16"/>
                    <a:pt x="0" y="16"/>
                    <a:pt x="0" y="16"/>
                  </a:cubicBezTo>
                  <a:cubicBezTo>
                    <a:pt x="11" y="16"/>
                    <a:pt x="11" y="16"/>
                    <a:pt x="11" y="16"/>
                  </a:cubicBezTo>
                  <a:cubicBezTo>
                    <a:pt x="11" y="0"/>
                    <a:pt x="11" y="0"/>
                    <a:pt x="11" y="0"/>
                  </a:cubicBezTo>
                  <a:cubicBezTo>
                    <a:pt x="41" y="0"/>
                    <a:pt x="41" y="0"/>
                    <a:pt x="41" y="0"/>
                  </a:cubicBezTo>
                  <a:cubicBezTo>
                    <a:pt x="41" y="16"/>
                    <a:pt x="41" y="16"/>
                    <a:pt x="41" y="16"/>
                  </a:cubicBezTo>
                  <a:lnTo>
                    <a:pt x="86" y="16"/>
                  </a:lnTo>
                  <a:close/>
                  <a:moveTo>
                    <a:pt x="19" y="16"/>
                  </a:moveTo>
                  <a:cubicBezTo>
                    <a:pt x="33" y="16"/>
                    <a:pt x="33" y="16"/>
                    <a:pt x="33" y="16"/>
                  </a:cubicBezTo>
                  <a:cubicBezTo>
                    <a:pt x="33" y="8"/>
                    <a:pt x="33" y="8"/>
                    <a:pt x="33" y="8"/>
                  </a:cubicBezTo>
                  <a:cubicBezTo>
                    <a:pt x="19" y="8"/>
                    <a:pt x="19" y="8"/>
                    <a:pt x="19" y="8"/>
                  </a:cubicBezTo>
                  <a:lnTo>
                    <a:pt x="19" y="16"/>
                  </a:lnTo>
                  <a:close/>
                  <a:moveTo>
                    <a:pt x="49" y="156"/>
                  </a:moveTo>
                  <a:cubicBezTo>
                    <a:pt x="49" y="153"/>
                    <a:pt x="46" y="150"/>
                    <a:pt x="43" y="150"/>
                  </a:cubicBezTo>
                  <a:cubicBezTo>
                    <a:pt x="40" y="150"/>
                    <a:pt x="37" y="153"/>
                    <a:pt x="37" y="156"/>
                  </a:cubicBezTo>
                  <a:cubicBezTo>
                    <a:pt x="37" y="170"/>
                    <a:pt x="37" y="170"/>
                    <a:pt x="37" y="170"/>
                  </a:cubicBezTo>
                  <a:cubicBezTo>
                    <a:pt x="49" y="170"/>
                    <a:pt x="49" y="170"/>
                    <a:pt x="49" y="170"/>
                  </a:cubicBezTo>
                  <a:lnTo>
                    <a:pt x="49" y="156"/>
                  </a:lnTo>
                  <a:close/>
                  <a:moveTo>
                    <a:pt x="78" y="24"/>
                  </a:moveTo>
                  <a:cubicBezTo>
                    <a:pt x="41" y="24"/>
                    <a:pt x="41" y="24"/>
                    <a:pt x="41" y="24"/>
                  </a:cubicBezTo>
                  <a:cubicBezTo>
                    <a:pt x="11" y="24"/>
                    <a:pt x="11" y="24"/>
                    <a:pt x="11" y="24"/>
                  </a:cubicBezTo>
                  <a:cubicBezTo>
                    <a:pt x="8" y="24"/>
                    <a:pt x="8" y="24"/>
                    <a:pt x="8" y="24"/>
                  </a:cubicBezTo>
                  <a:cubicBezTo>
                    <a:pt x="8" y="170"/>
                    <a:pt x="8" y="170"/>
                    <a:pt x="8" y="170"/>
                  </a:cubicBezTo>
                  <a:cubicBezTo>
                    <a:pt x="29" y="170"/>
                    <a:pt x="29" y="170"/>
                    <a:pt x="29" y="170"/>
                  </a:cubicBezTo>
                  <a:cubicBezTo>
                    <a:pt x="29" y="156"/>
                    <a:pt x="29" y="156"/>
                    <a:pt x="29" y="156"/>
                  </a:cubicBezTo>
                  <a:cubicBezTo>
                    <a:pt x="29" y="149"/>
                    <a:pt x="36" y="142"/>
                    <a:pt x="43" y="142"/>
                  </a:cubicBezTo>
                  <a:cubicBezTo>
                    <a:pt x="51" y="142"/>
                    <a:pt x="57" y="149"/>
                    <a:pt x="57" y="156"/>
                  </a:cubicBezTo>
                  <a:cubicBezTo>
                    <a:pt x="57" y="170"/>
                    <a:pt x="57" y="170"/>
                    <a:pt x="57" y="170"/>
                  </a:cubicBezTo>
                  <a:cubicBezTo>
                    <a:pt x="78" y="170"/>
                    <a:pt x="78" y="170"/>
                    <a:pt x="78" y="170"/>
                  </a:cubicBezTo>
                  <a:lnTo>
                    <a:pt x="78" y="24"/>
                  </a:lnTo>
                  <a:close/>
                  <a:moveTo>
                    <a:pt x="16" y="105"/>
                  </a:moveTo>
                  <a:cubicBezTo>
                    <a:pt x="36" y="105"/>
                    <a:pt x="36" y="105"/>
                    <a:pt x="36" y="105"/>
                  </a:cubicBezTo>
                  <a:cubicBezTo>
                    <a:pt x="36" y="124"/>
                    <a:pt x="36" y="124"/>
                    <a:pt x="36" y="124"/>
                  </a:cubicBezTo>
                  <a:cubicBezTo>
                    <a:pt x="16" y="124"/>
                    <a:pt x="16" y="124"/>
                    <a:pt x="16" y="124"/>
                  </a:cubicBezTo>
                  <a:lnTo>
                    <a:pt x="16" y="105"/>
                  </a:lnTo>
                  <a:close/>
                  <a:moveTo>
                    <a:pt x="24" y="116"/>
                  </a:moveTo>
                  <a:cubicBezTo>
                    <a:pt x="28" y="116"/>
                    <a:pt x="28" y="116"/>
                    <a:pt x="28" y="116"/>
                  </a:cubicBezTo>
                  <a:cubicBezTo>
                    <a:pt x="28" y="113"/>
                    <a:pt x="28" y="113"/>
                    <a:pt x="28" y="113"/>
                  </a:cubicBezTo>
                  <a:cubicBezTo>
                    <a:pt x="24" y="113"/>
                    <a:pt x="24" y="113"/>
                    <a:pt x="24" y="113"/>
                  </a:cubicBezTo>
                  <a:lnTo>
                    <a:pt x="24" y="116"/>
                  </a:lnTo>
                  <a:close/>
                  <a:moveTo>
                    <a:pt x="70" y="124"/>
                  </a:moveTo>
                  <a:cubicBezTo>
                    <a:pt x="51" y="124"/>
                    <a:pt x="51" y="124"/>
                    <a:pt x="51" y="124"/>
                  </a:cubicBezTo>
                  <a:cubicBezTo>
                    <a:pt x="51" y="105"/>
                    <a:pt x="51" y="105"/>
                    <a:pt x="51" y="105"/>
                  </a:cubicBezTo>
                  <a:cubicBezTo>
                    <a:pt x="70" y="105"/>
                    <a:pt x="70" y="105"/>
                    <a:pt x="70" y="105"/>
                  </a:cubicBezTo>
                  <a:lnTo>
                    <a:pt x="70" y="124"/>
                  </a:lnTo>
                  <a:close/>
                  <a:moveTo>
                    <a:pt x="62" y="113"/>
                  </a:moveTo>
                  <a:cubicBezTo>
                    <a:pt x="59" y="113"/>
                    <a:pt x="59" y="113"/>
                    <a:pt x="59" y="113"/>
                  </a:cubicBezTo>
                  <a:cubicBezTo>
                    <a:pt x="59" y="116"/>
                    <a:pt x="59" y="116"/>
                    <a:pt x="59" y="116"/>
                  </a:cubicBezTo>
                  <a:cubicBezTo>
                    <a:pt x="62" y="116"/>
                    <a:pt x="62" y="116"/>
                    <a:pt x="62" y="116"/>
                  </a:cubicBezTo>
                  <a:lnTo>
                    <a:pt x="62" y="113"/>
                  </a:lnTo>
                  <a:close/>
                  <a:moveTo>
                    <a:pt x="16" y="73"/>
                  </a:moveTo>
                  <a:cubicBezTo>
                    <a:pt x="36" y="73"/>
                    <a:pt x="36" y="73"/>
                    <a:pt x="36" y="73"/>
                  </a:cubicBezTo>
                  <a:cubicBezTo>
                    <a:pt x="36" y="92"/>
                    <a:pt x="36" y="92"/>
                    <a:pt x="36" y="92"/>
                  </a:cubicBezTo>
                  <a:cubicBezTo>
                    <a:pt x="16" y="92"/>
                    <a:pt x="16" y="92"/>
                    <a:pt x="16" y="92"/>
                  </a:cubicBezTo>
                  <a:lnTo>
                    <a:pt x="16" y="73"/>
                  </a:lnTo>
                  <a:close/>
                  <a:moveTo>
                    <a:pt x="24" y="84"/>
                  </a:moveTo>
                  <a:cubicBezTo>
                    <a:pt x="28" y="84"/>
                    <a:pt x="28" y="84"/>
                    <a:pt x="28" y="84"/>
                  </a:cubicBezTo>
                  <a:cubicBezTo>
                    <a:pt x="28" y="81"/>
                    <a:pt x="28" y="81"/>
                    <a:pt x="28" y="81"/>
                  </a:cubicBezTo>
                  <a:cubicBezTo>
                    <a:pt x="24" y="81"/>
                    <a:pt x="24" y="81"/>
                    <a:pt x="24" y="81"/>
                  </a:cubicBezTo>
                  <a:lnTo>
                    <a:pt x="24" y="84"/>
                  </a:lnTo>
                  <a:close/>
                  <a:moveTo>
                    <a:pt x="70" y="92"/>
                  </a:moveTo>
                  <a:cubicBezTo>
                    <a:pt x="51" y="92"/>
                    <a:pt x="51" y="92"/>
                    <a:pt x="51" y="92"/>
                  </a:cubicBezTo>
                  <a:cubicBezTo>
                    <a:pt x="51" y="73"/>
                    <a:pt x="51" y="73"/>
                    <a:pt x="51" y="73"/>
                  </a:cubicBezTo>
                  <a:cubicBezTo>
                    <a:pt x="70" y="73"/>
                    <a:pt x="70" y="73"/>
                    <a:pt x="70" y="73"/>
                  </a:cubicBezTo>
                  <a:lnTo>
                    <a:pt x="70" y="92"/>
                  </a:lnTo>
                  <a:close/>
                  <a:moveTo>
                    <a:pt x="62" y="81"/>
                  </a:moveTo>
                  <a:cubicBezTo>
                    <a:pt x="59" y="81"/>
                    <a:pt x="59" y="81"/>
                    <a:pt x="59" y="81"/>
                  </a:cubicBezTo>
                  <a:cubicBezTo>
                    <a:pt x="59" y="84"/>
                    <a:pt x="59" y="84"/>
                    <a:pt x="59" y="84"/>
                  </a:cubicBezTo>
                  <a:cubicBezTo>
                    <a:pt x="62" y="84"/>
                    <a:pt x="62" y="84"/>
                    <a:pt x="62" y="84"/>
                  </a:cubicBezTo>
                  <a:lnTo>
                    <a:pt x="62" y="81"/>
                  </a:lnTo>
                  <a:close/>
                  <a:moveTo>
                    <a:pt x="16" y="41"/>
                  </a:moveTo>
                  <a:cubicBezTo>
                    <a:pt x="36" y="41"/>
                    <a:pt x="36" y="41"/>
                    <a:pt x="36" y="41"/>
                  </a:cubicBezTo>
                  <a:cubicBezTo>
                    <a:pt x="36" y="61"/>
                    <a:pt x="36" y="61"/>
                    <a:pt x="36" y="61"/>
                  </a:cubicBezTo>
                  <a:cubicBezTo>
                    <a:pt x="16" y="61"/>
                    <a:pt x="16" y="61"/>
                    <a:pt x="16" y="61"/>
                  </a:cubicBezTo>
                  <a:lnTo>
                    <a:pt x="16" y="41"/>
                  </a:lnTo>
                  <a:close/>
                  <a:moveTo>
                    <a:pt x="24" y="53"/>
                  </a:moveTo>
                  <a:cubicBezTo>
                    <a:pt x="28" y="53"/>
                    <a:pt x="28" y="53"/>
                    <a:pt x="28" y="53"/>
                  </a:cubicBezTo>
                  <a:cubicBezTo>
                    <a:pt x="28" y="49"/>
                    <a:pt x="28" y="49"/>
                    <a:pt x="28" y="49"/>
                  </a:cubicBezTo>
                  <a:cubicBezTo>
                    <a:pt x="24" y="49"/>
                    <a:pt x="24" y="49"/>
                    <a:pt x="24" y="49"/>
                  </a:cubicBezTo>
                  <a:lnTo>
                    <a:pt x="24" y="53"/>
                  </a:lnTo>
                  <a:close/>
                  <a:moveTo>
                    <a:pt x="70" y="61"/>
                  </a:moveTo>
                  <a:cubicBezTo>
                    <a:pt x="51" y="61"/>
                    <a:pt x="51" y="61"/>
                    <a:pt x="51" y="61"/>
                  </a:cubicBezTo>
                  <a:cubicBezTo>
                    <a:pt x="51" y="41"/>
                    <a:pt x="51" y="41"/>
                    <a:pt x="51" y="41"/>
                  </a:cubicBezTo>
                  <a:cubicBezTo>
                    <a:pt x="70" y="41"/>
                    <a:pt x="70" y="41"/>
                    <a:pt x="70" y="41"/>
                  </a:cubicBezTo>
                  <a:lnTo>
                    <a:pt x="70" y="61"/>
                  </a:lnTo>
                  <a:close/>
                  <a:moveTo>
                    <a:pt x="62" y="49"/>
                  </a:moveTo>
                  <a:cubicBezTo>
                    <a:pt x="59" y="49"/>
                    <a:pt x="59" y="49"/>
                    <a:pt x="59" y="49"/>
                  </a:cubicBezTo>
                  <a:cubicBezTo>
                    <a:pt x="59" y="53"/>
                    <a:pt x="59" y="53"/>
                    <a:pt x="59" y="53"/>
                  </a:cubicBezTo>
                  <a:cubicBezTo>
                    <a:pt x="62" y="53"/>
                    <a:pt x="62" y="53"/>
                    <a:pt x="62" y="53"/>
                  </a:cubicBezTo>
                  <a:lnTo>
                    <a:pt x="62" y="49"/>
                  </a:lnTo>
                  <a:close/>
                </a:path>
              </a:pathLst>
            </a:custGeom>
            <a:solidFill>
              <a:schemeClr val="tx2"/>
            </a:solidFill>
            <a:ln>
              <a:noFill/>
            </a:ln>
          </p:spPr>
          <p:txBody>
            <a:bodyPr vert="horz" wrap="square" lIns="89630" tIns="44814" rIns="89630" bIns="44814" numCol="1" anchor="t" anchorCtr="0" compatLnSpc="1">
              <a:prstTxWarp prst="textNoShape">
                <a:avLst/>
              </a:prstTxWarp>
            </a:bodyPr>
            <a:lstStyle/>
            <a:p>
              <a:pPr defTabSz="896214"/>
              <a:endParaRPr lang="en-US" sz="1765" kern="0">
                <a:solidFill>
                  <a:sysClr val="windowText" lastClr="000000"/>
                </a:solidFill>
              </a:endParaRPr>
            </a:p>
          </p:txBody>
        </p:sp>
        <p:sp>
          <p:nvSpPr>
            <p:cNvPr id="21" name="Freeform 29"/>
            <p:cNvSpPr>
              <a:spLocks noChangeAspect="1" noEditPoints="1"/>
            </p:cNvSpPr>
            <p:nvPr/>
          </p:nvSpPr>
          <p:spPr bwMode="auto">
            <a:xfrm>
              <a:off x="9939593" y="2161030"/>
              <a:ext cx="168654" cy="272443"/>
            </a:xfrm>
            <a:custGeom>
              <a:avLst/>
              <a:gdLst>
                <a:gd name="T0" fmla="*/ 46 w 71"/>
                <a:gd name="T1" fmla="*/ 45 h 113"/>
                <a:gd name="T2" fmla="*/ 42 w 71"/>
                <a:gd name="T3" fmla="*/ 46 h 113"/>
                <a:gd name="T4" fmla="*/ 41 w 71"/>
                <a:gd name="T5" fmla="*/ 46 h 113"/>
                <a:gd name="T6" fmla="*/ 34 w 71"/>
                <a:gd name="T7" fmla="*/ 41 h 113"/>
                <a:gd name="T8" fmla="*/ 26 w 71"/>
                <a:gd name="T9" fmla="*/ 47 h 113"/>
                <a:gd name="T10" fmla="*/ 25 w 71"/>
                <a:gd name="T11" fmla="*/ 48 h 113"/>
                <a:gd name="T12" fmla="*/ 25 w 71"/>
                <a:gd name="T13" fmla="*/ 48 h 113"/>
                <a:gd name="T14" fmla="*/ 20 w 71"/>
                <a:gd name="T15" fmla="*/ 52 h 113"/>
                <a:gd name="T16" fmla="*/ 24 w 71"/>
                <a:gd name="T17" fmla="*/ 57 h 113"/>
                <a:gd name="T18" fmla="*/ 25 w 71"/>
                <a:gd name="T19" fmla="*/ 57 h 113"/>
                <a:gd name="T20" fmla="*/ 46 w 71"/>
                <a:gd name="T21" fmla="*/ 57 h 113"/>
                <a:gd name="T22" fmla="*/ 52 w 71"/>
                <a:gd name="T23" fmla="*/ 51 h 113"/>
                <a:gd name="T24" fmla="*/ 46 w 71"/>
                <a:gd name="T25" fmla="*/ 45 h 113"/>
                <a:gd name="T26" fmla="*/ 0 w 71"/>
                <a:gd name="T27" fmla="*/ 0 h 113"/>
                <a:gd name="T28" fmla="*/ 0 w 71"/>
                <a:gd name="T29" fmla="*/ 113 h 113"/>
                <a:gd name="T30" fmla="*/ 71 w 71"/>
                <a:gd name="T31" fmla="*/ 113 h 113"/>
                <a:gd name="T32" fmla="*/ 71 w 71"/>
                <a:gd name="T33" fmla="*/ 0 h 113"/>
                <a:gd name="T34" fmla="*/ 0 w 71"/>
                <a:gd name="T35" fmla="*/ 0 h 113"/>
                <a:gd name="T36" fmla="*/ 0 w 71"/>
                <a:gd name="T37" fmla="*/ 0 h 113"/>
                <a:gd name="T38" fmla="*/ 64 w 71"/>
                <a:gd name="T39" fmla="*/ 106 h 113"/>
                <a:gd name="T40" fmla="*/ 7 w 71"/>
                <a:gd name="T41" fmla="*/ 106 h 113"/>
                <a:gd name="T42" fmla="*/ 7 w 71"/>
                <a:gd name="T43" fmla="*/ 8 h 113"/>
                <a:gd name="T44" fmla="*/ 64 w 71"/>
                <a:gd name="T45" fmla="*/ 8 h 113"/>
                <a:gd name="T46" fmla="*/ 64 w 71"/>
                <a:gd name="T47" fmla="*/ 106 h 113"/>
                <a:gd name="T48" fmla="*/ 64 w 71"/>
                <a:gd name="T49" fmla="*/ 106 h 113"/>
                <a:gd name="T50" fmla="*/ 33 w 71"/>
                <a:gd name="T51" fmla="*/ 92 h 113"/>
                <a:gd name="T52" fmla="*/ 40 w 71"/>
                <a:gd name="T53" fmla="*/ 92 h 113"/>
                <a:gd name="T54" fmla="*/ 40 w 71"/>
                <a:gd name="T55" fmla="*/ 99 h 113"/>
                <a:gd name="T56" fmla="*/ 33 w 71"/>
                <a:gd name="T57" fmla="*/ 99 h 113"/>
                <a:gd name="T58" fmla="*/ 33 w 71"/>
                <a:gd name="T59" fmla="*/ 92 h 113"/>
                <a:gd name="T60" fmla="*/ 33 w 71"/>
                <a:gd name="T61" fmla="*/ 9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1" h="113">
                  <a:moveTo>
                    <a:pt x="46" y="45"/>
                  </a:moveTo>
                  <a:cubicBezTo>
                    <a:pt x="44" y="45"/>
                    <a:pt x="43" y="45"/>
                    <a:pt x="42" y="46"/>
                  </a:cubicBezTo>
                  <a:cubicBezTo>
                    <a:pt x="41" y="46"/>
                    <a:pt x="41" y="46"/>
                    <a:pt x="41" y="46"/>
                  </a:cubicBezTo>
                  <a:cubicBezTo>
                    <a:pt x="40" y="43"/>
                    <a:pt x="37" y="41"/>
                    <a:pt x="34" y="41"/>
                  </a:cubicBezTo>
                  <a:cubicBezTo>
                    <a:pt x="30" y="41"/>
                    <a:pt x="26" y="43"/>
                    <a:pt x="26" y="47"/>
                  </a:cubicBezTo>
                  <a:cubicBezTo>
                    <a:pt x="25" y="48"/>
                    <a:pt x="25" y="48"/>
                    <a:pt x="25" y="48"/>
                  </a:cubicBezTo>
                  <a:cubicBezTo>
                    <a:pt x="25" y="48"/>
                    <a:pt x="25" y="48"/>
                    <a:pt x="25" y="48"/>
                  </a:cubicBezTo>
                  <a:cubicBezTo>
                    <a:pt x="22" y="48"/>
                    <a:pt x="20" y="50"/>
                    <a:pt x="20" y="52"/>
                  </a:cubicBezTo>
                  <a:cubicBezTo>
                    <a:pt x="20" y="55"/>
                    <a:pt x="22" y="57"/>
                    <a:pt x="24" y="57"/>
                  </a:cubicBezTo>
                  <a:cubicBezTo>
                    <a:pt x="25" y="57"/>
                    <a:pt x="25" y="57"/>
                    <a:pt x="25" y="57"/>
                  </a:cubicBezTo>
                  <a:cubicBezTo>
                    <a:pt x="46" y="57"/>
                    <a:pt x="46" y="57"/>
                    <a:pt x="46" y="57"/>
                  </a:cubicBezTo>
                  <a:cubicBezTo>
                    <a:pt x="49" y="57"/>
                    <a:pt x="52" y="54"/>
                    <a:pt x="52" y="51"/>
                  </a:cubicBezTo>
                  <a:cubicBezTo>
                    <a:pt x="52" y="47"/>
                    <a:pt x="49" y="45"/>
                    <a:pt x="46" y="45"/>
                  </a:cubicBezTo>
                  <a:close/>
                  <a:moveTo>
                    <a:pt x="0" y="0"/>
                  </a:moveTo>
                  <a:cubicBezTo>
                    <a:pt x="0" y="113"/>
                    <a:pt x="0" y="113"/>
                    <a:pt x="0" y="113"/>
                  </a:cubicBezTo>
                  <a:cubicBezTo>
                    <a:pt x="71" y="113"/>
                    <a:pt x="71" y="113"/>
                    <a:pt x="71" y="113"/>
                  </a:cubicBezTo>
                  <a:cubicBezTo>
                    <a:pt x="71" y="0"/>
                    <a:pt x="71" y="0"/>
                    <a:pt x="71" y="0"/>
                  </a:cubicBezTo>
                  <a:cubicBezTo>
                    <a:pt x="0" y="0"/>
                    <a:pt x="0" y="0"/>
                    <a:pt x="0" y="0"/>
                  </a:cubicBezTo>
                  <a:cubicBezTo>
                    <a:pt x="0" y="0"/>
                    <a:pt x="0" y="0"/>
                    <a:pt x="0" y="0"/>
                  </a:cubicBezTo>
                  <a:close/>
                  <a:moveTo>
                    <a:pt x="64" y="106"/>
                  </a:moveTo>
                  <a:cubicBezTo>
                    <a:pt x="7" y="106"/>
                    <a:pt x="7" y="106"/>
                    <a:pt x="7" y="106"/>
                  </a:cubicBezTo>
                  <a:cubicBezTo>
                    <a:pt x="7" y="8"/>
                    <a:pt x="7" y="8"/>
                    <a:pt x="7" y="8"/>
                  </a:cubicBezTo>
                  <a:cubicBezTo>
                    <a:pt x="64" y="8"/>
                    <a:pt x="64" y="8"/>
                    <a:pt x="64" y="8"/>
                  </a:cubicBezTo>
                  <a:cubicBezTo>
                    <a:pt x="64" y="106"/>
                    <a:pt x="64" y="106"/>
                    <a:pt x="64" y="106"/>
                  </a:cubicBezTo>
                  <a:cubicBezTo>
                    <a:pt x="64" y="106"/>
                    <a:pt x="64" y="106"/>
                    <a:pt x="64" y="106"/>
                  </a:cubicBezTo>
                  <a:close/>
                  <a:moveTo>
                    <a:pt x="33" y="92"/>
                  </a:moveTo>
                  <a:cubicBezTo>
                    <a:pt x="40" y="92"/>
                    <a:pt x="40" y="92"/>
                    <a:pt x="40" y="92"/>
                  </a:cubicBezTo>
                  <a:cubicBezTo>
                    <a:pt x="40" y="99"/>
                    <a:pt x="40" y="99"/>
                    <a:pt x="40" y="99"/>
                  </a:cubicBezTo>
                  <a:cubicBezTo>
                    <a:pt x="33" y="99"/>
                    <a:pt x="33" y="99"/>
                    <a:pt x="33" y="99"/>
                  </a:cubicBezTo>
                  <a:cubicBezTo>
                    <a:pt x="33" y="92"/>
                    <a:pt x="33" y="92"/>
                    <a:pt x="33" y="92"/>
                  </a:cubicBezTo>
                  <a:cubicBezTo>
                    <a:pt x="33" y="92"/>
                    <a:pt x="33" y="92"/>
                    <a:pt x="33" y="92"/>
                  </a:cubicBezTo>
                  <a:close/>
                </a:path>
              </a:pathLst>
            </a:custGeom>
            <a:solidFill>
              <a:schemeClr val="tx2"/>
            </a:solidFill>
            <a:ln>
              <a:noFill/>
            </a:ln>
          </p:spPr>
          <p:txBody>
            <a:bodyPr vert="horz" wrap="square" lIns="89630" tIns="44814" rIns="89630" bIns="44814" numCol="1" anchor="t" anchorCtr="0" compatLnSpc="1">
              <a:prstTxWarp prst="textNoShape">
                <a:avLst/>
              </a:prstTxWarp>
            </a:bodyPr>
            <a:lstStyle/>
            <a:p>
              <a:pPr defTabSz="896214"/>
              <a:endParaRPr lang="en-US" sz="1765" kern="0">
                <a:solidFill>
                  <a:sysClr val="windowText" lastClr="000000"/>
                </a:solidFill>
              </a:endParaRPr>
            </a:p>
          </p:txBody>
        </p:sp>
        <p:sp>
          <p:nvSpPr>
            <p:cNvPr id="22" name="Freeform 30"/>
            <p:cNvSpPr>
              <a:spLocks noChangeAspect="1" noEditPoints="1"/>
            </p:cNvSpPr>
            <p:nvPr/>
          </p:nvSpPr>
          <p:spPr bwMode="auto">
            <a:xfrm>
              <a:off x="9298545" y="2106700"/>
              <a:ext cx="562161" cy="316273"/>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2"/>
            </a:solidFill>
            <a:ln>
              <a:noFill/>
            </a:ln>
          </p:spPr>
          <p:txBody>
            <a:bodyPr vert="horz" wrap="square" lIns="89630" tIns="44814" rIns="89630" bIns="44814" numCol="1" anchor="t" anchorCtr="0" compatLnSpc="1">
              <a:prstTxWarp prst="textNoShape">
                <a:avLst/>
              </a:prstTxWarp>
            </a:bodyPr>
            <a:lstStyle/>
            <a:p>
              <a:pPr defTabSz="896214"/>
              <a:endParaRPr lang="en-US" sz="1765" kern="0">
                <a:solidFill>
                  <a:sysClr val="windowText" lastClr="000000"/>
                </a:solidFill>
              </a:endParaRPr>
            </a:p>
          </p:txBody>
        </p:sp>
        <p:sp>
          <p:nvSpPr>
            <p:cNvPr id="23" name="Freeform 31"/>
            <p:cNvSpPr>
              <a:spLocks noChangeAspect="1" noEditPoints="1"/>
            </p:cNvSpPr>
            <p:nvPr/>
          </p:nvSpPr>
          <p:spPr bwMode="auto">
            <a:xfrm>
              <a:off x="8905494" y="2205480"/>
              <a:ext cx="342330" cy="218932"/>
            </a:xfrm>
            <a:custGeom>
              <a:avLst/>
              <a:gdLst>
                <a:gd name="T0" fmla="*/ 0 w 181"/>
                <a:gd name="T1" fmla="*/ 0 h 114"/>
                <a:gd name="T2" fmla="*/ 0 w 181"/>
                <a:gd name="T3" fmla="*/ 114 h 114"/>
                <a:gd name="T4" fmla="*/ 181 w 181"/>
                <a:gd name="T5" fmla="*/ 114 h 114"/>
                <a:gd name="T6" fmla="*/ 181 w 181"/>
                <a:gd name="T7" fmla="*/ 0 h 114"/>
                <a:gd name="T8" fmla="*/ 0 w 181"/>
                <a:gd name="T9" fmla="*/ 0 h 114"/>
                <a:gd name="T10" fmla="*/ 172 w 181"/>
                <a:gd name="T11" fmla="*/ 106 h 114"/>
                <a:gd name="T12" fmla="*/ 9 w 181"/>
                <a:gd name="T13" fmla="*/ 106 h 114"/>
                <a:gd name="T14" fmla="*/ 9 w 181"/>
                <a:gd name="T15" fmla="*/ 7 h 114"/>
                <a:gd name="T16" fmla="*/ 172 w 181"/>
                <a:gd name="T17" fmla="*/ 7 h 114"/>
                <a:gd name="T18" fmla="*/ 172 w 181"/>
                <a:gd name="T19" fmla="*/ 106 h 114"/>
                <a:gd name="T20" fmla="*/ 111 w 181"/>
                <a:gd name="T21" fmla="*/ 47 h 114"/>
                <a:gd name="T22" fmla="*/ 103 w 181"/>
                <a:gd name="T23" fmla="*/ 50 h 114"/>
                <a:gd name="T24" fmla="*/ 103 w 181"/>
                <a:gd name="T25" fmla="*/ 49 h 114"/>
                <a:gd name="T26" fmla="*/ 88 w 181"/>
                <a:gd name="T27" fmla="*/ 39 h 114"/>
                <a:gd name="T28" fmla="*/ 72 w 181"/>
                <a:gd name="T29" fmla="*/ 52 h 114"/>
                <a:gd name="T30" fmla="*/ 72 w 181"/>
                <a:gd name="T31" fmla="*/ 53 h 114"/>
                <a:gd name="T32" fmla="*/ 71 w 181"/>
                <a:gd name="T33" fmla="*/ 53 h 114"/>
                <a:gd name="T34" fmla="*/ 62 w 181"/>
                <a:gd name="T35" fmla="*/ 62 h 114"/>
                <a:gd name="T36" fmla="*/ 69 w 181"/>
                <a:gd name="T37" fmla="*/ 72 h 114"/>
                <a:gd name="T38" fmla="*/ 71 w 181"/>
                <a:gd name="T39" fmla="*/ 72 h 114"/>
                <a:gd name="T40" fmla="*/ 111 w 181"/>
                <a:gd name="T41" fmla="*/ 72 h 114"/>
                <a:gd name="T42" fmla="*/ 123 w 181"/>
                <a:gd name="T43" fmla="*/ 59 h 114"/>
                <a:gd name="T44" fmla="*/ 111 w 181"/>
                <a:gd name="T45" fmla="*/ 4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1" h="114">
                  <a:moveTo>
                    <a:pt x="0" y="0"/>
                  </a:moveTo>
                  <a:cubicBezTo>
                    <a:pt x="0" y="114"/>
                    <a:pt x="0" y="114"/>
                    <a:pt x="0" y="114"/>
                  </a:cubicBezTo>
                  <a:cubicBezTo>
                    <a:pt x="181" y="114"/>
                    <a:pt x="181" y="114"/>
                    <a:pt x="181" y="114"/>
                  </a:cubicBezTo>
                  <a:cubicBezTo>
                    <a:pt x="181" y="0"/>
                    <a:pt x="181" y="0"/>
                    <a:pt x="181" y="0"/>
                  </a:cubicBezTo>
                  <a:lnTo>
                    <a:pt x="0" y="0"/>
                  </a:lnTo>
                  <a:close/>
                  <a:moveTo>
                    <a:pt x="172" y="106"/>
                  </a:moveTo>
                  <a:cubicBezTo>
                    <a:pt x="9" y="106"/>
                    <a:pt x="9" y="106"/>
                    <a:pt x="9" y="106"/>
                  </a:cubicBezTo>
                  <a:cubicBezTo>
                    <a:pt x="9" y="7"/>
                    <a:pt x="9" y="7"/>
                    <a:pt x="9" y="7"/>
                  </a:cubicBezTo>
                  <a:cubicBezTo>
                    <a:pt x="172" y="7"/>
                    <a:pt x="172" y="7"/>
                    <a:pt x="172" y="7"/>
                  </a:cubicBezTo>
                  <a:cubicBezTo>
                    <a:pt x="172" y="106"/>
                    <a:pt x="172" y="106"/>
                    <a:pt x="172" y="106"/>
                  </a:cubicBezTo>
                  <a:close/>
                  <a:moveTo>
                    <a:pt x="111" y="47"/>
                  </a:moveTo>
                  <a:cubicBezTo>
                    <a:pt x="108" y="47"/>
                    <a:pt x="105" y="48"/>
                    <a:pt x="103" y="50"/>
                  </a:cubicBezTo>
                  <a:cubicBezTo>
                    <a:pt x="103" y="49"/>
                    <a:pt x="103" y="49"/>
                    <a:pt x="103" y="49"/>
                  </a:cubicBezTo>
                  <a:cubicBezTo>
                    <a:pt x="100" y="43"/>
                    <a:pt x="94" y="39"/>
                    <a:pt x="88" y="39"/>
                  </a:cubicBezTo>
                  <a:cubicBezTo>
                    <a:pt x="80" y="39"/>
                    <a:pt x="73" y="45"/>
                    <a:pt x="72" y="52"/>
                  </a:cubicBezTo>
                  <a:cubicBezTo>
                    <a:pt x="72" y="53"/>
                    <a:pt x="72" y="53"/>
                    <a:pt x="72" y="53"/>
                  </a:cubicBezTo>
                  <a:cubicBezTo>
                    <a:pt x="71" y="53"/>
                    <a:pt x="71" y="53"/>
                    <a:pt x="71" y="53"/>
                  </a:cubicBezTo>
                  <a:cubicBezTo>
                    <a:pt x="66" y="53"/>
                    <a:pt x="62" y="57"/>
                    <a:pt x="62" y="62"/>
                  </a:cubicBezTo>
                  <a:cubicBezTo>
                    <a:pt x="62" y="67"/>
                    <a:pt x="65" y="71"/>
                    <a:pt x="69" y="72"/>
                  </a:cubicBezTo>
                  <a:cubicBezTo>
                    <a:pt x="71" y="72"/>
                    <a:pt x="71" y="72"/>
                    <a:pt x="71" y="72"/>
                  </a:cubicBezTo>
                  <a:cubicBezTo>
                    <a:pt x="111" y="72"/>
                    <a:pt x="111" y="72"/>
                    <a:pt x="111" y="72"/>
                  </a:cubicBezTo>
                  <a:cubicBezTo>
                    <a:pt x="118" y="72"/>
                    <a:pt x="123" y="66"/>
                    <a:pt x="123" y="59"/>
                  </a:cubicBezTo>
                  <a:cubicBezTo>
                    <a:pt x="123" y="53"/>
                    <a:pt x="118" y="47"/>
                    <a:pt x="111" y="47"/>
                  </a:cubicBezTo>
                  <a:close/>
                </a:path>
              </a:pathLst>
            </a:custGeom>
            <a:solidFill>
              <a:schemeClr val="tx2"/>
            </a:solidFill>
            <a:ln>
              <a:noFill/>
            </a:ln>
          </p:spPr>
          <p:txBody>
            <a:bodyPr vert="horz" wrap="square" lIns="89630" tIns="44814" rIns="89630" bIns="44814" numCol="1" anchor="t" anchorCtr="0" compatLnSpc="1">
              <a:prstTxWarp prst="textNoShape">
                <a:avLst/>
              </a:prstTxWarp>
            </a:bodyPr>
            <a:lstStyle/>
            <a:p>
              <a:pPr defTabSz="896214"/>
              <a:endParaRPr lang="en-US" sz="1765" kern="0">
                <a:solidFill>
                  <a:sysClr val="windowText" lastClr="000000"/>
                </a:solidFill>
              </a:endParaRPr>
            </a:p>
          </p:txBody>
        </p:sp>
        <p:cxnSp>
          <p:nvCxnSpPr>
            <p:cNvPr id="25" name="Straight Connector 24"/>
            <p:cNvCxnSpPr/>
            <p:nvPr/>
          </p:nvCxnSpPr>
          <p:spPr>
            <a:xfrm flipV="1">
              <a:off x="9549606" y="2460772"/>
              <a:ext cx="0" cy="138490"/>
            </a:xfrm>
            <a:prstGeom prst="line">
              <a:avLst/>
            </a:prstGeom>
            <a:ln w="2222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51" name="TextBox 50"/>
          <p:cNvSpPr txBox="1"/>
          <p:nvPr/>
        </p:nvSpPr>
        <p:spPr>
          <a:xfrm>
            <a:off x="866" y="5842859"/>
            <a:ext cx="12190271" cy="579233"/>
          </a:xfrm>
          <a:prstGeom prst="rect">
            <a:avLst/>
          </a:prstGeom>
        </p:spPr>
        <p:txBody>
          <a:bodyPr/>
          <a:lstStyle>
            <a:defPPr>
              <a:defRPr lang="en-US"/>
            </a:defPPr>
            <a:lvl1pPr marR="0" indent="0" algn="ctr" fontAlgn="auto">
              <a:lnSpc>
                <a:spcPct val="90000"/>
              </a:lnSpc>
              <a:spcBef>
                <a:spcPct val="20000"/>
              </a:spcBef>
              <a:spcAft>
                <a:spcPts val="0"/>
              </a:spcAft>
              <a:buClrTx/>
              <a:buSzPct val="90000"/>
              <a:buFont typeface="Arial" pitchFamily="34" charset="0"/>
              <a:buNone/>
              <a:tabLst/>
              <a:defRPr sz="3600" spc="-80" baseline="0">
                <a:gradFill>
                  <a:gsLst>
                    <a:gs pos="28205">
                      <a:schemeClr val="tx2"/>
                    </a:gs>
                    <a:gs pos="42000">
                      <a:schemeClr val="tx2"/>
                    </a:gs>
                  </a:gsLst>
                  <a:lin ang="5400000" scaled="0"/>
                </a:gradFill>
                <a:latin typeface="Segoe UI Semilight" panose="020B0402040204020203" pitchFamily="34" charset="0"/>
                <a:cs typeface="Segoe UI Semilight" panose="020B0402040204020203" pitchFamily="34" charset="0"/>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defTabSz="896214"/>
            <a:r>
              <a:rPr lang="en-US" sz="3136" kern="0" dirty="0"/>
              <a:t>API based integration is the backbone</a:t>
            </a:r>
          </a:p>
        </p:txBody>
      </p:sp>
      <p:cxnSp>
        <p:nvCxnSpPr>
          <p:cNvPr id="29" name="Straight Connector 28"/>
          <p:cNvCxnSpPr/>
          <p:nvPr/>
        </p:nvCxnSpPr>
        <p:spPr>
          <a:xfrm flipH="1" flipV="1">
            <a:off x="449015" y="5669746"/>
            <a:ext cx="11293973" cy="1"/>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5688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6" presetClass="entr" presetSubtype="37" fill="hold" nodeType="withEffect">
                                  <p:stCondLst>
                                    <p:cond delay="500"/>
                                  </p:stCondLst>
                                  <p:childTnLst>
                                    <p:set>
                                      <p:cBhvr>
                                        <p:cTn id="18" dur="1" fill="hold">
                                          <p:stCondLst>
                                            <p:cond delay="0"/>
                                          </p:stCondLst>
                                        </p:cTn>
                                        <p:tgtEl>
                                          <p:spTgt spid="29"/>
                                        </p:tgtEl>
                                        <p:attrNameLst>
                                          <p:attrName>style.visibility</p:attrName>
                                        </p:attrNameLst>
                                      </p:cBhvr>
                                      <p:to>
                                        <p:strVal val="visible"/>
                                      </p:to>
                                    </p:set>
                                    <p:animEffect transition="in" filter="barn(outVertical)">
                                      <p:cBhvr>
                                        <p:cTn id="19" dur="500"/>
                                        <p:tgtEl>
                                          <p:spTgt spid="29"/>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5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09CEC-767A-1248-898B-B01F907D6DD8}"/>
              </a:ext>
            </a:extLst>
          </p:cNvPr>
          <p:cNvSpPr>
            <a:spLocks noGrp="1"/>
          </p:cNvSpPr>
          <p:nvPr>
            <p:ph type="title"/>
          </p:nvPr>
        </p:nvSpPr>
        <p:spPr/>
        <p:txBody>
          <a:bodyPr/>
          <a:lstStyle/>
          <a:p>
            <a:r>
              <a:rPr lang="en-US"/>
              <a:t>Customer use cases</a:t>
            </a:r>
          </a:p>
        </p:txBody>
      </p:sp>
      <p:graphicFrame>
        <p:nvGraphicFramePr>
          <p:cNvPr id="3" name="Table 2">
            <a:extLst>
              <a:ext uri="{FF2B5EF4-FFF2-40B4-BE49-F238E27FC236}">
                <a16:creationId xmlns:a16="http://schemas.microsoft.com/office/drawing/2014/main" id="{B15AD609-7451-C44F-9481-EBE967245F23}"/>
              </a:ext>
            </a:extLst>
          </p:cNvPr>
          <p:cNvGraphicFramePr>
            <a:graphicFrameLocks noGrp="1"/>
          </p:cNvGraphicFramePr>
          <p:nvPr>
            <p:extLst/>
          </p:nvPr>
        </p:nvGraphicFramePr>
        <p:xfrm>
          <a:off x="853441" y="1127490"/>
          <a:ext cx="11018522" cy="5486400"/>
        </p:xfrm>
        <a:graphic>
          <a:graphicData uri="http://schemas.openxmlformats.org/drawingml/2006/table">
            <a:tbl>
              <a:tblPr bandRow="1">
                <a:tableStyleId>{2D5ABB26-0587-4C30-8999-92F81FD0307C}</a:tableStyleId>
              </a:tblPr>
              <a:tblGrid>
                <a:gridCol w="5731258">
                  <a:extLst>
                    <a:ext uri="{9D8B030D-6E8A-4147-A177-3AD203B41FA5}">
                      <a16:colId xmlns:a16="http://schemas.microsoft.com/office/drawing/2014/main" val="3475049773"/>
                    </a:ext>
                  </a:extLst>
                </a:gridCol>
                <a:gridCol w="5287264">
                  <a:extLst>
                    <a:ext uri="{9D8B030D-6E8A-4147-A177-3AD203B41FA5}">
                      <a16:colId xmlns:a16="http://schemas.microsoft.com/office/drawing/2014/main" val="3971843319"/>
                    </a:ext>
                  </a:extLst>
                </a:gridCol>
              </a:tblGrid>
              <a:tr h="1097280">
                <a:tc>
                  <a:txBody>
                    <a:bodyPr/>
                    <a:lstStyle/>
                    <a:p>
                      <a:r>
                        <a:rPr lang="en-US" sz="2800"/>
                        <a:t>Enterprise API catalog</a:t>
                      </a:r>
                    </a:p>
                  </a:txBody>
                  <a:tcPr anchor="ctr"/>
                </a:tc>
                <a:tc>
                  <a:txBody>
                    <a:bodyPr/>
                    <a:lstStyle/>
                    <a:p>
                      <a:endParaRPr lang="en-US" sz="2800"/>
                    </a:p>
                  </a:txBody>
                  <a:tcPr anchor="ctr"/>
                </a:tc>
                <a:extLst>
                  <a:ext uri="{0D108BD9-81ED-4DB2-BD59-A6C34878D82A}">
                    <a16:rowId xmlns:a16="http://schemas.microsoft.com/office/drawing/2014/main" val="88730813"/>
                  </a:ext>
                </a:extLst>
              </a:tr>
              <a:tr h="1097280">
                <a:tc>
                  <a:txBody>
                    <a:bodyPr/>
                    <a:lstStyle/>
                    <a:p>
                      <a:r>
                        <a:rPr lang="en-US" sz="2800"/>
                        <a:t>Customer and partner integration</a:t>
                      </a:r>
                    </a:p>
                  </a:txBody>
                  <a:tcPr anchor="ctr"/>
                </a:tc>
                <a:tc>
                  <a:txBody>
                    <a:bodyPr/>
                    <a:lstStyle/>
                    <a:p>
                      <a:endParaRPr lang="en-US" sz="2800"/>
                    </a:p>
                  </a:txBody>
                  <a:tcPr anchor="ctr"/>
                </a:tc>
                <a:extLst>
                  <a:ext uri="{0D108BD9-81ED-4DB2-BD59-A6C34878D82A}">
                    <a16:rowId xmlns:a16="http://schemas.microsoft.com/office/drawing/2014/main" val="252769815"/>
                  </a:ext>
                </a:extLst>
              </a:tr>
              <a:tr h="1097280">
                <a:tc>
                  <a:txBody>
                    <a:bodyPr/>
                    <a:lstStyle/>
                    <a:p>
                      <a:r>
                        <a:rPr lang="en-US" sz="2800"/>
                        <a:t>Mobile enablement and IoT</a:t>
                      </a:r>
                    </a:p>
                  </a:txBody>
                  <a:tcPr anchor="ctr"/>
                </a:tc>
                <a:tc>
                  <a:txBody>
                    <a:bodyPr/>
                    <a:lstStyle/>
                    <a:p>
                      <a:endParaRPr lang="en-US" sz="2800"/>
                    </a:p>
                  </a:txBody>
                  <a:tcPr anchor="ctr"/>
                </a:tc>
                <a:extLst>
                  <a:ext uri="{0D108BD9-81ED-4DB2-BD59-A6C34878D82A}">
                    <a16:rowId xmlns:a16="http://schemas.microsoft.com/office/drawing/2014/main" val="2502810004"/>
                  </a:ext>
                </a:extLst>
              </a:tr>
              <a:tr h="1097280">
                <a:tc>
                  <a:txBody>
                    <a:bodyPr/>
                    <a:lstStyle/>
                    <a:p>
                      <a:r>
                        <a:rPr lang="en-US" sz="2800"/>
                        <a:t>APIs as a business</a:t>
                      </a:r>
                    </a:p>
                  </a:txBody>
                  <a:tcPr anchor="ctr"/>
                </a:tc>
                <a:tc>
                  <a:txBody>
                    <a:bodyPr/>
                    <a:lstStyle/>
                    <a:p>
                      <a:endParaRPr lang="en-US" sz="2800"/>
                    </a:p>
                  </a:txBody>
                  <a:tcPr anchor="ctr"/>
                </a:tc>
                <a:extLst>
                  <a:ext uri="{0D108BD9-81ED-4DB2-BD59-A6C34878D82A}">
                    <a16:rowId xmlns:a16="http://schemas.microsoft.com/office/drawing/2014/main" val="1568367240"/>
                  </a:ext>
                </a:extLst>
              </a:tr>
              <a:tr h="1097280">
                <a:tc>
                  <a:txBody>
                    <a:bodyPr/>
                    <a:lstStyle/>
                    <a:p>
                      <a:r>
                        <a:rPr lang="en-US" sz="2800"/>
                        <a:t>Gateway for microservices</a:t>
                      </a:r>
                    </a:p>
                  </a:txBody>
                  <a:tcPr anchor="ctr"/>
                </a:tc>
                <a:tc>
                  <a:txBody>
                    <a:bodyPr/>
                    <a:lstStyle/>
                    <a:p>
                      <a:endParaRPr lang="en-US" sz="2800"/>
                    </a:p>
                  </a:txBody>
                  <a:tcPr anchor="ctr"/>
                </a:tc>
                <a:extLst>
                  <a:ext uri="{0D108BD9-81ED-4DB2-BD59-A6C34878D82A}">
                    <a16:rowId xmlns:a16="http://schemas.microsoft.com/office/drawing/2014/main" val="3629772474"/>
                  </a:ext>
                </a:extLst>
              </a:tr>
            </a:tbl>
          </a:graphicData>
        </a:graphic>
      </p:graphicFrame>
      <p:pic>
        <p:nvPicPr>
          <p:cNvPr id="6" name="Picture 106" descr="Image result for blackbaud logo">
            <a:extLst>
              <a:ext uri="{FF2B5EF4-FFF2-40B4-BE49-F238E27FC236}">
                <a16:creationId xmlns:a16="http://schemas.microsoft.com/office/drawing/2014/main" id="{61F6BFEF-3CBA-E34B-B71D-B818A487D2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1551" y="2284935"/>
            <a:ext cx="1974942" cy="10533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9E45432-D564-7343-9AC3-24A15E494486}"/>
              </a:ext>
            </a:extLst>
          </p:cNvPr>
          <p:cNvPicPr>
            <a:picLocks noChangeAspect="1"/>
          </p:cNvPicPr>
          <p:nvPr/>
        </p:nvPicPr>
        <p:blipFill>
          <a:blip r:embed="rId4"/>
          <a:stretch>
            <a:fillRect/>
          </a:stretch>
        </p:blipFill>
        <p:spPr>
          <a:xfrm>
            <a:off x="7043100" y="3670301"/>
            <a:ext cx="1811844" cy="462464"/>
          </a:xfrm>
          <a:prstGeom prst="rect">
            <a:avLst/>
          </a:prstGeom>
        </p:spPr>
      </p:pic>
      <p:pic>
        <p:nvPicPr>
          <p:cNvPr id="11" name="Picture 104" descr="Image result for fantasy data logo">
            <a:extLst>
              <a:ext uri="{FF2B5EF4-FFF2-40B4-BE49-F238E27FC236}">
                <a16:creationId xmlns:a16="http://schemas.microsoft.com/office/drawing/2014/main" id="{110604B7-B3F0-3848-A66D-084BDA484D7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9154" b="9271"/>
          <a:stretch/>
        </p:blipFill>
        <p:spPr bwMode="auto">
          <a:xfrm>
            <a:off x="6889066" y="4620777"/>
            <a:ext cx="2119913" cy="6833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2" descr="Image result for earth network logo">
            <a:extLst>
              <a:ext uri="{FF2B5EF4-FFF2-40B4-BE49-F238E27FC236}">
                <a16:creationId xmlns:a16="http://schemas.microsoft.com/office/drawing/2014/main" id="{D255BE95-704F-5945-8967-D103E7455AA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969" t="31632" r="21246" b="33193"/>
          <a:stretch/>
        </p:blipFill>
        <p:spPr bwMode="auto">
          <a:xfrm>
            <a:off x="9663714" y="4543516"/>
            <a:ext cx="1811844" cy="8378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8" descr="Image result for quest software logo">
            <a:extLst>
              <a:ext uri="{FF2B5EF4-FFF2-40B4-BE49-F238E27FC236}">
                <a16:creationId xmlns:a16="http://schemas.microsoft.com/office/drawing/2014/main" id="{5F667A86-CCDD-1948-88C2-BBCDC1FCBA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99274" y="5555693"/>
            <a:ext cx="1740724" cy="10974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alaska air logo">
            <a:extLst>
              <a:ext uri="{FF2B5EF4-FFF2-40B4-BE49-F238E27FC236}">
                <a16:creationId xmlns:a16="http://schemas.microsoft.com/office/drawing/2014/main" id="{583CE007-1905-4787-8933-788076DD7C0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7463" y="1309346"/>
            <a:ext cx="1263118" cy="7578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arl zeiss logo">
            <a:extLst>
              <a:ext uri="{FF2B5EF4-FFF2-40B4-BE49-F238E27FC236}">
                <a16:creationId xmlns:a16="http://schemas.microsoft.com/office/drawing/2014/main" id="{5DF99215-2D3E-4CF3-AB66-C5F43DAB063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39084" y="1254111"/>
            <a:ext cx="861104" cy="8683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et office logo">
            <a:extLst>
              <a:ext uri="{FF2B5EF4-FFF2-40B4-BE49-F238E27FC236}">
                <a16:creationId xmlns:a16="http://schemas.microsoft.com/office/drawing/2014/main" id="{ED053D8F-9B44-4FC4-9E3F-6BE79D0F9EA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33685" y="2635870"/>
            <a:ext cx="2471902" cy="35143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legrand logo">
            <a:extLst>
              <a:ext uri="{FF2B5EF4-FFF2-40B4-BE49-F238E27FC236}">
                <a16:creationId xmlns:a16="http://schemas.microsoft.com/office/drawing/2014/main" id="{DCE1B62C-DD28-42F3-9983-EEE91A0E03C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80338" y="3654208"/>
            <a:ext cx="1978596" cy="4946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fujifilm logo">
            <a:extLst>
              <a:ext uri="{FF2B5EF4-FFF2-40B4-BE49-F238E27FC236}">
                <a16:creationId xmlns:a16="http://schemas.microsoft.com/office/drawing/2014/main" id="{C403E0BA-7D20-4DF1-B4E7-8824C016999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10113" y="5978746"/>
            <a:ext cx="1477818" cy="251306"/>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hlinkClick r:id="rId13"/>
            <a:extLst>
              <a:ext uri="{FF2B5EF4-FFF2-40B4-BE49-F238E27FC236}">
                <a16:creationId xmlns:a16="http://schemas.microsoft.com/office/drawing/2014/main" id="{985E6972-3A7C-4273-A62B-4EE1E9A933C3}"/>
              </a:ext>
            </a:extLst>
          </p:cNvPr>
          <p:cNvSpPr/>
          <p:nvPr/>
        </p:nvSpPr>
        <p:spPr>
          <a:xfrm>
            <a:off x="269240" y="6499217"/>
            <a:ext cx="2449517"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353535"/>
                </a:solidFill>
                <a:latin typeface="Segoe UI Semilight"/>
                <a:hlinkClick r:id="rId14"/>
              </a:rPr>
              <a:t>http://aka.ms/apimcustomers</a:t>
            </a:r>
            <a:endParaRPr lang="en-US" sz="1400">
              <a:solidFill>
                <a:srgbClr val="353535"/>
              </a:solidFill>
              <a:latin typeface="Segoe UI Semi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987504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50E6E000-6DBA-D14E-9AFA-F7C310832428}"/>
              </a:ext>
            </a:extLst>
          </p:cNvPr>
          <p:cNvGraphicFramePr>
            <a:graphicFrameLocks noGrp="1"/>
          </p:cNvGraphicFramePr>
          <p:nvPr>
            <p:extLst>
              <p:ext uri="{D42A27DB-BD31-4B8C-83A1-F6EECF244321}">
                <p14:modId xmlns:p14="http://schemas.microsoft.com/office/powerpoint/2010/main" val="1466441099"/>
              </p:ext>
            </p:extLst>
          </p:nvPr>
        </p:nvGraphicFramePr>
        <p:xfrm>
          <a:off x="26680" y="557049"/>
          <a:ext cx="12138640" cy="5743902"/>
        </p:xfrm>
        <a:graphic>
          <a:graphicData uri="http://schemas.openxmlformats.org/drawingml/2006/table">
            <a:tbl>
              <a:tblPr bandRow="1">
                <a:tableStyleId>{2D5ABB26-0587-4C30-8999-92F81FD0307C}</a:tableStyleId>
              </a:tblPr>
              <a:tblGrid>
                <a:gridCol w="2427728">
                  <a:extLst>
                    <a:ext uri="{9D8B030D-6E8A-4147-A177-3AD203B41FA5}">
                      <a16:colId xmlns:a16="http://schemas.microsoft.com/office/drawing/2014/main" val="4050808051"/>
                    </a:ext>
                  </a:extLst>
                </a:gridCol>
                <a:gridCol w="2427728">
                  <a:extLst>
                    <a:ext uri="{9D8B030D-6E8A-4147-A177-3AD203B41FA5}">
                      <a16:colId xmlns:a16="http://schemas.microsoft.com/office/drawing/2014/main" val="2278500562"/>
                    </a:ext>
                  </a:extLst>
                </a:gridCol>
                <a:gridCol w="2427728">
                  <a:extLst>
                    <a:ext uri="{9D8B030D-6E8A-4147-A177-3AD203B41FA5}">
                      <a16:colId xmlns:a16="http://schemas.microsoft.com/office/drawing/2014/main" val="280699582"/>
                    </a:ext>
                  </a:extLst>
                </a:gridCol>
                <a:gridCol w="2427728">
                  <a:extLst>
                    <a:ext uri="{9D8B030D-6E8A-4147-A177-3AD203B41FA5}">
                      <a16:colId xmlns:a16="http://schemas.microsoft.com/office/drawing/2014/main" val="1451659298"/>
                    </a:ext>
                  </a:extLst>
                </a:gridCol>
                <a:gridCol w="2427728">
                  <a:extLst>
                    <a:ext uri="{9D8B030D-6E8A-4147-A177-3AD203B41FA5}">
                      <a16:colId xmlns:a16="http://schemas.microsoft.com/office/drawing/2014/main" val="3389562508"/>
                    </a:ext>
                  </a:extLst>
                </a:gridCol>
              </a:tblGrid>
              <a:tr h="1867862">
                <a:tc>
                  <a:txBody>
                    <a:bodyPr/>
                    <a:lstStyle/>
                    <a:p>
                      <a:pPr algn="ctr"/>
                      <a:endParaRPr lang="en-US" sz="3500" b="0" i="0">
                        <a:solidFill>
                          <a:schemeClr val="bg2">
                            <a:lumMod val="75000"/>
                          </a:schemeClr>
                        </a:solidFill>
                        <a:latin typeface="Segoe UI Light" panose="020B0502040204020203" pitchFamily="34" charset="0"/>
                        <a:cs typeface="Segoe UI Light" panose="020B0502040204020203" pitchFamily="34" charset="0"/>
                      </a:endParaRPr>
                    </a:p>
                  </a:txBody>
                  <a:tcPr marL="89642" marR="89642" marT="44821" marB="44821"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500" b="0" i="0">
                          <a:solidFill>
                            <a:srgbClr val="0070C0"/>
                          </a:solidFill>
                          <a:latin typeface="Segoe UI Light" panose="020B0502040204020203" pitchFamily="34" charset="0"/>
                          <a:cs typeface="Segoe UI Light" panose="020B0502040204020203" pitchFamily="34" charset="0"/>
                        </a:rPr>
                        <a:t>Customers</a:t>
                      </a:r>
                    </a:p>
                  </a:txBody>
                  <a:tcPr marL="89642" marR="89642" marT="44821" marB="448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500" b="0" i="0">
                          <a:solidFill>
                            <a:srgbClr val="0070C0"/>
                          </a:solidFill>
                          <a:latin typeface="Segoe UI Light" panose="020B0502040204020203" pitchFamily="34" charset="0"/>
                          <a:cs typeface="Segoe UI Light" panose="020B0502040204020203" pitchFamily="34" charset="0"/>
                        </a:rPr>
                        <a:t>Instances</a:t>
                      </a:r>
                    </a:p>
                  </a:txBody>
                  <a:tcPr marL="89642" marR="89642" marT="44821" marB="448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500" b="0" i="0">
                          <a:solidFill>
                            <a:srgbClr val="0070C0"/>
                          </a:solidFill>
                          <a:latin typeface="Segoe UI Light" panose="020B0502040204020203" pitchFamily="34" charset="0"/>
                          <a:cs typeface="Segoe UI Light" panose="020B0502040204020203" pitchFamily="34" charset="0"/>
                        </a:rPr>
                        <a:t>Calls</a:t>
                      </a:r>
                    </a:p>
                  </a:txBody>
                  <a:tcPr marL="89642" marR="89642" marT="44821" marB="448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500" b="0" i="0">
                          <a:solidFill>
                            <a:srgbClr val="0070C0"/>
                          </a:solidFill>
                          <a:latin typeface="Segoe UI Light" panose="020B0502040204020203" pitchFamily="34" charset="0"/>
                          <a:cs typeface="Segoe UI Light" panose="020B0502040204020203" pitchFamily="34" charset="0"/>
                        </a:rPr>
                        <a:t>APIs</a:t>
                      </a:r>
                    </a:p>
                  </a:txBody>
                  <a:tcPr marL="89642" marR="89642" marT="44821" marB="44821"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90922255"/>
                  </a:ext>
                </a:extLst>
              </a:tr>
              <a:tr h="1938020">
                <a:tc>
                  <a:txBody>
                    <a:bodyPr/>
                    <a:lstStyle/>
                    <a:p>
                      <a:pPr algn="ctr"/>
                      <a:r>
                        <a:rPr lang="en-US" sz="3500" b="0" i="0">
                          <a:solidFill>
                            <a:srgbClr val="0070C0"/>
                          </a:solidFill>
                          <a:latin typeface="Segoe UI Light" panose="020B0502040204020203" pitchFamily="34" charset="0"/>
                          <a:cs typeface="Segoe UI Light" panose="020B0502040204020203" pitchFamily="34" charset="0"/>
                        </a:rPr>
                        <a:t>Growth</a:t>
                      </a:r>
                    </a:p>
                    <a:p>
                      <a:pPr algn="ctr"/>
                      <a:r>
                        <a:rPr lang="en-US" sz="1400" b="0" i="0">
                          <a:solidFill>
                            <a:srgbClr val="0070C0"/>
                          </a:solidFill>
                          <a:latin typeface="Segoe UI Light" panose="020B0502040204020203" pitchFamily="34" charset="0"/>
                          <a:cs typeface="Segoe UI Light" panose="020B0502040204020203" pitchFamily="34" charset="0"/>
                        </a:rPr>
                        <a:t>(trailing 12 months)</a:t>
                      </a:r>
                    </a:p>
                  </a:txBody>
                  <a:tcPr marL="89642" marR="89642" marT="44821" marB="44821"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500" b="0" i="0">
                          <a:latin typeface="Segoe UI Light" panose="020B0502040204020203" pitchFamily="34" charset="0"/>
                          <a:cs typeface="Segoe UI Light" panose="020B0502040204020203" pitchFamily="34" charset="0"/>
                        </a:rPr>
                        <a:t>+50%</a:t>
                      </a:r>
                    </a:p>
                  </a:txBody>
                  <a:tcPr marL="89642" marR="89642" marT="44821" marB="448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500" b="0" i="0">
                          <a:latin typeface="Segoe UI Light" panose="020B0502040204020203" pitchFamily="34" charset="0"/>
                          <a:cs typeface="Segoe UI Light" panose="020B0502040204020203" pitchFamily="34" charset="0"/>
                        </a:rPr>
                        <a:t>+65%</a:t>
                      </a:r>
                    </a:p>
                  </a:txBody>
                  <a:tcPr marL="89642" marR="89642" marT="44821" marB="448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500" b="0" i="0">
                          <a:latin typeface="Segoe UI Light" panose="020B0502040204020203" pitchFamily="34" charset="0"/>
                          <a:cs typeface="Segoe UI Light" panose="020B0502040204020203" pitchFamily="34" charset="0"/>
                        </a:rPr>
                        <a:t>+530%</a:t>
                      </a:r>
                    </a:p>
                  </a:txBody>
                  <a:tcPr marL="89642" marR="89642" marT="44821" marB="448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500" b="0" i="0">
                          <a:latin typeface="Segoe UI Light" panose="020B0502040204020203" pitchFamily="34" charset="0"/>
                          <a:cs typeface="Segoe UI Light" panose="020B0502040204020203" pitchFamily="34" charset="0"/>
                        </a:rPr>
                        <a:t>+244%</a:t>
                      </a:r>
                    </a:p>
                  </a:txBody>
                  <a:tcPr marL="89642" marR="89642" marT="44821" marB="44821"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264528"/>
                  </a:ext>
                </a:extLst>
              </a:tr>
              <a:tr h="1938020">
                <a:tc>
                  <a:txBody>
                    <a:bodyPr/>
                    <a:lstStyle/>
                    <a:p>
                      <a:pPr algn="ctr"/>
                      <a:r>
                        <a:rPr lang="en-US" sz="3500" b="0" i="0" dirty="0">
                          <a:solidFill>
                            <a:srgbClr val="0070C0"/>
                          </a:solidFill>
                          <a:latin typeface="Segoe UI Light" panose="020B0502040204020203" pitchFamily="34" charset="0"/>
                          <a:cs typeface="Segoe UI Light" panose="020B0502040204020203" pitchFamily="34" charset="0"/>
                        </a:rPr>
                        <a:t>Total</a:t>
                      </a:r>
                    </a:p>
                    <a:p>
                      <a:pPr algn="ctr"/>
                      <a:r>
                        <a:rPr lang="en-US" sz="1400" b="0" i="0" dirty="0">
                          <a:solidFill>
                            <a:srgbClr val="0070C0"/>
                          </a:solidFill>
                          <a:latin typeface="Segoe UI Light" panose="020B0502040204020203" pitchFamily="34" charset="0"/>
                          <a:cs typeface="Segoe UI Light" panose="020B0502040204020203" pitchFamily="34" charset="0"/>
                        </a:rPr>
                        <a:t>(as of end of May 2018)</a:t>
                      </a:r>
                    </a:p>
                  </a:txBody>
                  <a:tcPr marL="89642" marR="89642" marT="44821" marB="44821"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500" b="0" i="0">
                          <a:latin typeface="Segoe UI Light" panose="020B0502040204020203" pitchFamily="34" charset="0"/>
                          <a:cs typeface="Segoe UI Light" panose="020B0502040204020203" pitchFamily="34" charset="0"/>
                        </a:rPr>
                        <a:t>10.5K</a:t>
                      </a:r>
                    </a:p>
                  </a:txBody>
                  <a:tcPr marL="89642" marR="89642" marT="44821" marB="448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500" b="0" i="0">
                          <a:latin typeface="Segoe UI Light" panose="020B0502040204020203" pitchFamily="34" charset="0"/>
                          <a:cs typeface="Segoe UI Light" panose="020B0502040204020203" pitchFamily="34" charset="0"/>
                        </a:rPr>
                        <a:t>17.4K</a:t>
                      </a:r>
                    </a:p>
                  </a:txBody>
                  <a:tcPr marL="89642" marR="89642" marT="44821" marB="448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500" b="0" i="0">
                          <a:latin typeface="Segoe UI Light" panose="020B0502040204020203" pitchFamily="34" charset="0"/>
                          <a:cs typeface="Segoe UI Light" panose="020B0502040204020203" pitchFamily="34" charset="0"/>
                        </a:rPr>
                        <a:t>77B</a:t>
                      </a:r>
                    </a:p>
                  </a:txBody>
                  <a:tcPr marL="89642" marR="89642" marT="44821" marB="448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3500" b="0" i="0" dirty="0">
                          <a:latin typeface="Segoe UI Light" panose="020B0502040204020203" pitchFamily="34" charset="0"/>
                          <a:cs typeface="Segoe UI Light" panose="020B0502040204020203" pitchFamily="34" charset="0"/>
                        </a:rPr>
                        <a:t>112K</a:t>
                      </a:r>
                    </a:p>
                  </a:txBody>
                  <a:tcPr marL="89642" marR="89642" marT="44821" marB="44821"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139957506"/>
                  </a:ext>
                </a:extLst>
              </a:tr>
            </a:tbl>
          </a:graphicData>
        </a:graphic>
      </p:graphicFrame>
    </p:spTree>
    <p:extLst>
      <p:ext uri="{BB962C8B-B14F-4D97-AF65-F5344CB8AC3E}">
        <p14:creationId xmlns:p14="http://schemas.microsoft.com/office/powerpoint/2010/main" val="2696335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2120" y="472896"/>
            <a:ext cx="11521440" cy="6574107"/>
          </a:xfrm>
          <a:prstGeom prst="rect">
            <a:avLst/>
          </a:prstGeom>
          <a:noFill/>
        </p:spPr>
        <p:txBody>
          <a:bodyPr wrap="square" lIns="182880" tIns="146304" rIns="182880" bIns="146304" rtlCol="0">
            <a:spAutoFit/>
          </a:bodyPr>
          <a:lstStyle/>
          <a:p>
            <a:pPr>
              <a:lnSpc>
                <a:spcPct val="150000"/>
              </a:lnSpc>
              <a:spcAft>
                <a:spcPts val="600"/>
              </a:spcAft>
            </a:pPr>
            <a:r>
              <a:rPr lang="en-US" sz="3200" b="1"/>
              <a:t>“Application </a:t>
            </a:r>
            <a:r>
              <a:rPr lang="en-US" sz="3200">
                <a:latin typeface="Segoe Pro Display SemiLight" charset="0"/>
                <a:ea typeface="Segoe Pro Display SemiLight" charset="0"/>
                <a:cs typeface="Segoe Pro Display SemiLight" charset="0"/>
              </a:rPr>
              <a:t>programming</a:t>
            </a:r>
            <a:r>
              <a:rPr lang="en-US" sz="3200" b="1"/>
              <a:t> interfaces open new business opportunities. However, too many CIOs make the mistake of seeing APIs as technology only, instead of basing their company's business models, digital strategies and ecosystems on them.”</a:t>
            </a:r>
          </a:p>
          <a:p>
            <a:pPr>
              <a:lnSpc>
                <a:spcPct val="150000"/>
              </a:lnSpc>
              <a:spcAft>
                <a:spcPts val="600"/>
              </a:spcAft>
            </a:pPr>
            <a:endParaRPr lang="en-US" sz="3200" err="1">
              <a:gradFill>
                <a:gsLst>
                  <a:gs pos="2917">
                    <a:schemeClr val="tx1"/>
                  </a:gs>
                  <a:gs pos="30000">
                    <a:schemeClr val="tx1"/>
                  </a:gs>
                </a:gsLst>
                <a:lin ang="5400000" scaled="0"/>
              </a:gradFill>
            </a:endParaRPr>
          </a:p>
          <a:p>
            <a:pPr algn="r">
              <a:lnSpc>
                <a:spcPct val="90000"/>
              </a:lnSpc>
              <a:spcAft>
                <a:spcPts val="600"/>
              </a:spcAft>
            </a:pPr>
            <a:r>
              <a:rPr lang="en-US" sz="2000" i="1">
                <a:solidFill>
                  <a:schemeClr val="bg2">
                    <a:lumMod val="75000"/>
                  </a:schemeClr>
                </a:solidFill>
              </a:rPr>
              <a:t>From the Gartner research note </a:t>
            </a:r>
            <a:r>
              <a:rPr lang="en-US" sz="2000" i="1">
                <a:solidFill>
                  <a:schemeClr val="bg2">
                    <a:lumMod val="75000"/>
                  </a:schemeClr>
                </a:solidFill>
                <a:hlinkClick r:id="rId3"/>
              </a:rPr>
              <a:t>“Top 10 Things CIOs Need to Know About APIs and the API Economy”</a:t>
            </a:r>
            <a:endParaRPr lang="en-US" sz="2000" i="1">
              <a:solidFill>
                <a:schemeClr val="bg2">
                  <a:lumMod val="75000"/>
                </a:schemeClr>
              </a:solidFill>
            </a:endParaRPr>
          </a:p>
          <a:p>
            <a:pPr algn="r">
              <a:lnSpc>
                <a:spcPct val="90000"/>
              </a:lnSpc>
              <a:spcAft>
                <a:spcPts val="600"/>
              </a:spcAft>
            </a:pPr>
            <a:r>
              <a:rPr lang="en-US" sz="2000" i="1">
                <a:solidFill>
                  <a:schemeClr val="bg2">
                    <a:lumMod val="75000"/>
                  </a:schemeClr>
                </a:solidFill>
              </a:rPr>
              <a:t>By Paolo </a:t>
            </a:r>
            <a:r>
              <a:rPr lang="en-US" sz="2000" i="1" err="1">
                <a:solidFill>
                  <a:schemeClr val="bg2">
                    <a:lumMod val="75000"/>
                  </a:schemeClr>
                </a:solidFill>
              </a:rPr>
              <a:t>Malinverno</a:t>
            </a:r>
            <a:r>
              <a:rPr lang="en-US" sz="2000" i="1">
                <a:solidFill>
                  <a:schemeClr val="bg2">
                    <a:lumMod val="75000"/>
                  </a:schemeClr>
                </a:solidFill>
              </a:rPr>
              <a:t>, Kristin R. Moyer, Mark O'Neill, Mike Gilpin</a:t>
            </a:r>
          </a:p>
          <a:p>
            <a:pPr algn="r">
              <a:lnSpc>
                <a:spcPct val="90000"/>
              </a:lnSpc>
              <a:spcAft>
                <a:spcPts val="600"/>
              </a:spcAft>
            </a:pPr>
            <a:r>
              <a:rPr lang="en-US" sz="2000" i="1">
                <a:solidFill>
                  <a:schemeClr val="bg2">
                    <a:lumMod val="75000"/>
                  </a:schemeClr>
                </a:solidFill>
              </a:rPr>
              <a:t>Published 25 January 2017</a:t>
            </a:r>
          </a:p>
          <a:p>
            <a:pPr>
              <a:lnSpc>
                <a:spcPct val="90000"/>
              </a:lnSpc>
              <a:spcAft>
                <a:spcPts val="600"/>
              </a:spcAft>
            </a:pPr>
            <a:endParaRPr lang="en-US" sz="2000" i="1"/>
          </a:p>
          <a:p>
            <a:pPr>
              <a:lnSpc>
                <a:spcPct val="90000"/>
              </a:lnSpc>
              <a:spcAft>
                <a:spcPts val="600"/>
              </a:spcAft>
            </a:pPr>
            <a:endParaRPr lang="en-US" sz="2000" i="1"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441727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Freeform 41">
            <a:extLst>
              <a:ext uri="{FF2B5EF4-FFF2-40B4-BE49-F238E27FC236}">
                <a16:creationId xmlns:a16="http://schemas.microsoft.com/office/drawing/2014/main" id="{D602CB6C-F379-AD4D-91D2-6DAA6E892F65}"/>
              </a:ext>
            </a:extLst>
          </p:cNvPr>
          <p:cNvSpPr/>
          <p:nvPr/>
        </p:nvSpPr>
        <p:spPr bwMode="auto">
          <a:xfrm>
            <a:off x="1492469" y="2175641"/>
            <a:ext cx="3846786" cy="1671145"/>
          </a:xfrm>
          <a:custGeom>
            <a:avLst/>
            <a:gdLst>
              <a:gd name="connsiteX0" fmla="*/ 0 w 3846786"/>
              <a:gd name="connsiteY0" fmla="*/ 1671145 h 1671145"/>
              <a:gd name="connsiteX1" fmla="*/ 273269 w 3846786"/>
              <a:gd name="connsiteY1" fmla="*/ 672662 h 1671145"/>
              <a:gd name="connsiteX2" fmla="*/ 1166648 w 3846786"/>
              <a:gd name="connsiteY2" fmla="*/ 168166 h 1671145"/>
              <a:gd name="connsiteX3" fmla="*/ 3846786 w 3846786"/>
              <a:gd name="connsiteY3" fmla="*/ 0 h 1671145"/>
              <a:gd name="connsiteX4" fmla="*/ 3846786 w 3846786"/>
              <a:gd name="connsiteY4" fmla="*/ 0 h 1671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786" h="1671145">
                <a:moveTo>
                  <a:pt x="0" y="1671145"/>
                </a:moveTo>
                <a:cubicBezTo>
                  <a:pt x="39414" y="1297151"/>
                  <a:pt x="78828" y="923158"/>
                  <a:pt x="273269" y="672662"/>
                </a:cubicBezTo>
                <a:cubicBezTo>
                  <a:pt x="467710" y="422166"/>
                  <a:pt x="571062" y="280276"/>
                  <a:pt x="1166648" y="168166"/>
                </a:cubicBezTo>
                <a:cubicBezTo>
                  <a:pt x="1762234" y="56056"/>
                  <a:pt x="3846786" y="0"/>
                  <a:pt x="3846786" y="0"/>
                </a:cubicBezTo>
                <a:lnTo>
                  <a:pt x="3846786" y="0"/>
                </a:lnTo>
              </a:path>
            </a:pathLst>
          </a:custGeom>
          <a:noFill/>
          <a:ln w="38100">
            <a:solidFill>
              <a:srgbClr val="C00000">
                <a:alpha val="50000"/>
              </a:srgbClr>
            </a:solidFill>
            <a:prstDash val="solid"/>
            <a:headEnd type="none" w="med" len="med"/>
            <a:tailEnd type="arrow"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C21A23BF-31A3-5347-93ED-FCDBB56F75EE}"/>
              </a:ext>
            </a:extLst>
          </p:cNvPr>
          <p:cNvGrpSpPr/>
          <p:nvPr/>
        </p:nvGrpSpPr>
        <p:grpSpPr>
          <a:xfrm>
            <a:off x="2755596" y="2645964"/>
            <a:ext cx="6801728" cy="2513281"/>
            <a:chOff x="2063610" y="2268614"/>
            <a:chExt cx="8226805" cy="3039856"/>
          </a:xfrm>
        </p:grpSpPr>
        <p:grpSp>
          <p:nvGrpSpPr>
            <p:cNvPr id="7" name="Group 6">
              <a:extLst>
                <a:ext uri="{FF2B5EF4-FFF2-40B4-BE49-F238E27FC236}">
                  <a16:creationId xmlns:a16="http://schemas.microsoft.com/office/drawing/2014/main" id="{703023C9-C678-AD46-843C-F818F49FEFCE}"/>
                </a:ext>
              </a:extLst>
            </p:cNvPr>
            <p:cNvGrpSpPr/>
            <p:nvPr/>
          </p:nvGrpSpPr>
          <p:grpSpPr>
            <a:xfrm>
              <a:off x="2063610" y="2268614"/>
              <a:ext cx="8226805" cy="3039856"/>
              <a:chOff x="1886186" y="2384224"/>
              <a:chExt cx="8226805" cy="3039856"/>
            </a:xfrm>
          </p:grpSpPr>
          <p:sp>
            <p:nvSpPr>
              <p:cNvPr id="17" name="Rectangle 16">
                <a:extLst>
                  <a:ext uri="{FF2B5EF4-FFF2-40B4-BE49-F238E27FC236}">
                    <a16:creationId xmlns:a16="http://schemas.microsoft.com/office/drawing/2014/main" id="{BE50A166-601E-7146-A3BB-02F96A462D06}"/>
                  </a:ext>
                </a:extLst>
              </p:cNvPr>
              <p:cNvSpPr/>
              <p:nvPr/>
            </p:nvSpPr>
            <p:spPr bwMode="auto">
              <a:xfrm>
                <a:off x="1886186" y="2923454"/>
                <a:ext cx="8226805" cy="250062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8" name="Picture 17">
                <a:extLst>
                  <a:ext uri="{FF2B5EF4-FFF2-40B4-BE49-F238E27FC236}">
                    <a16:creationId xmlns:a16="http://schemas.microsoft.com/office/drawing/2014/main" id="{2F107257-ED57-904B-8DB3-46514C387B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2821" y="2384224"/>
                <a:ext cx="780288" cy="780288"/>
              </a:xfrm>
              <a:prstGeom prst="rect">
                <a:avLst/>
              </a:prstGeom>
            </p:spPr>
          </p:pic>
        </p:grpSp>
        <p:sp>
          <p:nvSpPr>
            <p:cNvPr id="8" name="Rectangle 7">
              <a:extLst>
                <a:ext uri="{FF2B5EF4-FFF2-40B4-BE49-F238E27FC236}">
                  <a16:creationId xmlns:a16="http://schemas.microsoft.com/office/drawing/2014/main" id="{406B0626-D550-994B-A7B4-B372A19D9CEF}"/>
                </a:ext>
              </a:extLst>
            </p:cNvPr>
            <p:cNvSpPr/>
            <p:nvPr/>
          </p:nvSpPr>
          <p:spPr bwMode="auto">
            <a:xfrm>
              <a:off x="2312848" y="3038086"/>
              <a:ext cx="2479040" cy="2092960"/>
            </a:xfrm>
            <a:prstGeom prst="rect">
              <a:avLst/>
            </a:prstGeom>
            <a:solidFill>
              <a:srgbClr val="DB47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Rectangle 8">
              <a:extLst>
                <a:ext uri="{FF2B5EF4-FFF2-40B4-BE49-F238E27FC236}">
                  <a16:creationId xmlns:a16="http://schemas.microsoft.com/office/drawing/2014/main" id="{8857F372-A0E1-6C4C-ACC2-053CA94B62D3}"/>
                </a:ext>
              </a:extLst>
            </p:cNvPr>
            <p:cNvSpPr/>
            <p:nvPr/>
          </p:nvSpPr>
          <p:spPr bwMode="auto">
            <a:xfrm>
              <a:off x="4944288" y="3038086"/>
              <a:ext cx="2479040" cy="2092960"/>
            </a:xfrm>
            <a:prstGeom prst="rect">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Rectangle 9">
              <a:extLst>
                <a:ext uri="{FF2B5EF4-FFF2-40B4-BE49-F238E27FC236}">
                  <a16:creationId xmlns:a16="http://schemas.microsoft.com/office/drawing/2014/main" id="{B20C827D-30EF-EA47-AD0C-F19430E63656}"/>
                </a:ext>
              </a:extLst>
            </p:cNvPr>
            <p:cNvSpPr/>
            <p:nvPr/>
          </p:nvSpPr>
          <p:spPr bwMode="auto">
            <a:xfrm>
              <a:off x="7575728" y="3038086"/>
              <a:ext cx="2479040" cy="2092960"/>
            </a:xfrm>
            <a:prstGeom prst="rect">
              <a:avLst/>
            </a:prstGeom>
            <a:solidFill>
              <a:srgbClr val="488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TextBox 10">
              <a:extLst>
                <a:ext uri="{FF2B5EF4-FFF2-40B4-BE49-F238E27FC236}">
                  <a16:creationId xmlns:a16="http://schemas.microsoft.com/office/drawing/2014/main" id="{3E46963A-72C3-E044-A23A-B28B198F0819}"/>
                </a:ext>
              </a:extLst>
            </p:cNvPr>
            <p:cNvSpPr txBox="1"/>
            <p:nvPr/>
          </p:nvSpPr>
          <p:spPr>
            <a:xfrm>
              <a:off x="2590306" y="3270522"/>
              <a:ext cx="1924124" cy="759412"/>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1" u="none" strike="noStrike" kern="1200" cap="none" spc="0" normalizeH="0" baseline="0" noProof="0">
                  <a:ln>
                    <a:noFill/>
                  </a:ln>
                  <a:solidFill>
                    <a:srgbClr val="FFFFFF"/>
                  </a:solidFill>
                  <a:effectLst/>
                  <a:uLnTx/>
                  <a:uFillTx/>
                  <a:latin typeface="Segoe UI Semilight"/>
                  <a:ea typeface="+mn-ea"/>
                  <a:cs typeface="+mn-cs"/>
                </a:rPr>
                <a:t>Consume</a:t>
              </a:r>
            </a:p>
          </p:txBody>
        </p:sp>
        <p:sp>
          <p:nvSpPr>
            <p:cNvPr id="12" name="TextBox 11">
              <a:extLst>
                <a:ext uri="{FF2B5EF4-FFF2-40B4-BE49-F238E27FC236}">
                  <a16:creationId xmlns:a16="http://schemas.microsoft.com/office/drawing/2014/main" id="{9AF2F570-088D-7F4E-882A-470385A7EB86}"/>
                </a:ext>
              </a:extLst>
            </p:cNvPr>
            <p:cNvSpPr txBox="1"/>
            <p:nvPr/>
          </p:nvSpPr>
          <p:spPr>
            <a:xfrm>
              <a:off x="8074552" y="3264263"/>
              <a:ext cx="1572830" cy="75941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1" u="none" strike="noStrike" kern="1200" cap="none" spc="0" normalizeH="0" baseline="0" noProof="0">
                  <a:ln>
                    <a:noFill/>
                  </a:ln>
                  <a:solidFill>
                    <a:srgbClr val="FFFFFF"/>
                  </a:solidFill>
                  <a:effectLst/>
                  <a:uLnTx/>
                  <a:uFillTx/>
                  <a:latin typeface="Segoe UI Semilight"/>
                  <a:ea typeface="+mn-ea"/>
                  <a:cs typeface="+mn-cs"/>
                </a:rPr>
                <a:t>Publish</a:t>
              </a:r>
            </a:p>
          </p:txBody>
        </p:sp>
        <p:sp>
          <p:nvSpPr>
            <p:cNvPr id="13" name="TextBox 12">
              <a:extLst>
                <a:ext uri="{FF2B5EF4-FFF2-40B4-BE49-F238E27FC236}">
                  <a16:creationId xmlns:a16="http://schemas.microsoft.com/office/drawing/2014/main" id="{F21FF512-FD2F-6F4C-8C79-61ABB0C409C4}"/>
                </a:ext>
              </a:extLst>
            </p:cNvPr>
            <p:cNvSpPr txBox="1"/>
            <p:nvPr/>
          </p:nvSpPr>
          <p:spPr>
            <a:xfrm>
              <a:off x="5390201" y="3263799"/>
              <a:ext cx="1447576"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1" u="none" strike="noStrike" kern="1200" cap="none" spc="0" normalizeH="0" baseline="0" noProof="0">
                  <a:ln>
                    <a:noFill/>
                  </a:ln>
                  <a:solidFill>
                    <a:srgbClr val="FFFFFF"/>
                  </a:solidFill>
                  <a:effectLst/>
                  <a:uLnTx/>
                  <a:uFillTx/>
                  <a:latin typeface="Segoe UI Semilight"/>
                  <a:ea typeface="+mn-ea"/>
                  <a:cs typeface="+mn-cs"/>
                </a:rPr>
                <a:t>Mediate</a:t>
              </a:r>
            </a:p>
          </p:txBody>
        </p:sp>
        <p:sp>
          <p:nvSpPr>
            <p:cNvPr id="14" name="TextBox 13">
              <a:extLst>
                <a:ext uri="{FF2B5EF4-FFF2-40B4-BE49-F238E27FC236}">
                  <a16:creationId xmlns:a16="http://schemas.microsoft.com/office/drawing/2014/main" id="{B0E503B5-1A8B-AF45-8406-E1AA830BB349}"/>
                </a:ext>
              </a:extLst>
            </p:cNvPr>
            <p:cNvSpPr txBox="1"/>
            <p:nvPr/>
          </p:nvSpPr>
          <p:spPr>
            <a:xfrm flipH="1">
              <a:off x="8053248" y="4129139"/>
              <a:ext cx="1615440" cy="59189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Light"/>
                  <a:ea typeface="+mn-ea"/>
                  <a:cs typeface="+mn-cs"/>
                </a:rPr>
                <a:t>Azure portal</a:t>
              </a:r>
            </a:p>
          </p:txBody>
        </p:sp>
        <p:sp>
          <p:nvSpPr>
            <p:cNvPr id="15" name="TextBox 14">
              <a:extLst>
                <a:ext uri="{FF2B5EF4-FFF2-40B4-BE49-F238E27FC236}">
                  <a16:creationId xmlns:a16="http://schemas.microsoft.com/office/drawing/2014/main" id="{C7D95A31-F086-B541-9017-4EEE00B89BFC}"/>
                </a:ext>
              </a:extLst>
            </p:cNvPr>
            <p:cNvSpPr txBox="1"/>
            <p:nvPr/>
          </p:nvSpPr>
          <p:spPr>
            <a:xfrm flipH="1">
              <a:off x="5585551" y="4129139"/>
              <a:ext cx="1322046" cy="59189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Light"/>
                  <a:ea typeface="+mn-ea"/>
                  <a:cs typeface="+mn-cs"/>
                </a:rPr>
                <a:t>Gateway</a:t>
              </a:r>
            </a:p>
          </p:txBody>
        </p:sp>
        <p:sp>
          <p:nvSpPr>
            <p:cNvPr id="16" name="TextBox 15">
              <a:extLst>
                <a:ext uri="{FF2B5EF4-FFF2-40B4-BE49-F238E27FC236}">
                  <a16:creationId xmlns:a16="http://schemas.microsoft.com/office/drawing/2014/main" id="{97EF1290-BCEB-554F-9CA2-FDC4EDE984B8}"/>
                </a:ext>
              </a:extLst>
            </p:cNvPr>
            <p:cNvSpPr txBox="1"/>
            <p:nvPr/>
          </p:nvSpPr>
          <p:spPr>
            <a:xfrm flipH="1">
              <a:off x="2551609" y="4129139"/>
              <a:ext cx="2001519" cy="59189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Light"/>
                  <a:ea typeface="+mn-ea"/>
                  <a:cs typeface="+mn-cs"/>
                </a:rPr>
                <a:t>Developer portal</a:t>
              </a:r>
            </a:p>
          </p:txBody>
        </p:sp>
      </p:grpSp>
      <p:sp>
        <p:nvSpPr>
          <p:cNvPr id="22" name="Down Arrow 21">
            <a:extLst>
              <a:ext uri="{FF2B5EF4-FFF2-40B4-BE49-F238E27FC236}">
                <a16:creationId xmlns:a16="http://schemas.microsoft.com/office/drawing/2014/main" id="{6410121F-CF10-774A-80D8-8DF55B4D6473}"/>
              </a:ext>
            </a:extLst>
          </p:cNvPr>
          <p:cNvSpPr/>
          <p:nvPr/>
        </p:nvSpPr>
        <p:spPr bwMode="auto">
          <a:xfrm>
            <a:off x="5931326" y="2944641"/>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Down Arrow 26">
            <a:extLst>
              <a:ext uri="{FF2B5EF4-FFF2-40B4-BE49-F238E27FC236}">
                <a16:creationId xmlns:a16="http://schemas.microsoft.com/office/drawing/2014/main" id="{FA886D65-1B78-3847-A90E-F550BEB9C47F}"/>
              </a:ext>
            </a:extLst>
          </p:cNvPr>
          <p:cNvSpPr/>
          <p:nvPr/>
        </p:nvSpPr>
        <p:spPr bwMode="auto">
          <a:xfrm>
            <a:off x="5934391" y="5122492"/>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Down Arrow 27">
            <a:extLst>
              <a:ext uri="{FF2B5EF4-FFF2-40B4-BE49-F238E27FC236}">
                <a16:creationId xmlns:a16="http://schemas.microsoft.com/office/drawing/2014/main" id="{A192CA66-9A0E-0240-8ECE-59B8741A6B59}"/>
              </a:ext>
            </a:extLst>
          </p:cNvPr>
          <p:cNvSpPr/>
          <p:nvPr/>
        </p:nvSpPr>
        <p:spPr bwMode="auto">
          <a:xfrm rot="5400000">
            <a:off x="9437241" y="4003744"/>
            <a:ext cx="346056" cy="243544"/>
          </a:xfrm>
          <a:prstGeom prst="downArrow">
            <a:avLst/>
          </a:prstGeom>
          <a:solidFill>
            <a:srgbClr val="488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Down Arrow 28">
            <a:extLst>
              <a:ext uri="{FF2B5EF4-FFF2-40B4-BE49-F238E27FC236}">
                <a16:creationId xmlns:a16="http://schemas.microsoft.com/office/drawing/2014/main" id="{3206DE14-95F6-BD4F-887E-5302BAA63736}"/>
              </a:ext>
            </a:extLst>
          </p:cNvPr>
          <p:cNvSpPr/>
          <p:nvPr/>
        </p:nvSpPr>
        <p:spPr bwMode="auto">
          <a:xfrm rot="5400000">
            <a:off x="2560693" y="4039118"/>
            <a:ext cx="346056" cy="243544"/>
          </a:xfrm>
          <a:prstGeom prst="downArrow">
            <a:avLst/>
          </a:prstGeom>
          <a:solidFill>
            <a:srgbClr val="DB47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TextBox 31">
            <a:extLst>
              <a:ext uri="{FF2B5EF4-FFF2-40B4-BE49-F238E27FC236}">
                <a16:creationId xmlns:a16="http://schemas.microsoft.com/office/drawing/2014/main" id="{61BC153A-E1E0-C249-8A78-698F5C0ECAFF}"/>
              </a:ext>
            </a:extLst>
          </p:cNvPr>
          <p:cNvSpPr txBox="1"/>
          <p:nvPr/>
        </p:nvSpPr>
        <p:spPr>
          <a:xfrm flipH="1">
            <a:off x="9732040" y="1187965"/>
            <a:ext cx="2193039" cy="230832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4884ED"/>
                </a:solidFill>
                <a:effectLst/>
                <a:uLnTx/>
                <a:uFillTx/>
                <a:latin typeface="Segoe UI Light"/>
                <a:ea typeface="+mn-ea"/>
                <a:cs typeface="+mn-cs"/>
              </a:rPr>
              <a:t>Abstract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4884ED"/>
                </a:solidFill>
                <a:effectLst/>
                <a:uLnTx/>
                <a:uFillTx/>
                <a:latin typeface="Segoe UI Light"/>
                <a:ea typeface="+mn-ea"/>
                <a:cs typeface="+mn-cs"/>
              </a:rPr>
              <a:t>Secure &amp; protect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4884ED"/>
                </a:solidFill>
                <a:effectLst/>
                <a:uLnTx/>
                <a:uFillTx/>
                <a:latin typeface="Segoe UI Light"/>
                <a:ea typeface="+mn-ea"/>
                <a:cs typeface="+mn-cs"/>
              </a:rPr>
              <a:t>Manage lifecycle</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4884ED"/>
                </a:solidFill>
                <a:effectLst/>
                <a:uLnTx/>
                <a:uFillTx/>
                <a:latin typeface="Segoe UI Light"/>
                <a:ea typeface="+mn-ea"/>
                <a:cs typeface="+mn-cs"/>
              </a:rPr>
              <a:t>Monitor &amp; measure</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4884ED"/>
                </a:solidFill>
                <a:effectLst/>
                <a:uLnTx/>
                <a:uFillTx/>
                <a:latin typeface="Segoe UI Light"/>
                <a:ea typeface="+mn-ea"/>
                <a:cs typeface="+mn-cs"/>
              </a:rPr>
              <a:t>Onboard developers</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4884ED"/>
                </a:solidFill>
                <a:effectLst/>
                <a:uLnTx/>
                <a:uFillTx/>
                <a:latin typeface="Segoe UI Light"/>
                <a:ea typeface="+mn-ea"/>
                <a:cs typeface="+mn-cs"/>
              </a:rPr>
              <a:t>Monetize</a:t>
            </a: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solidFill>
                <a:srgbClr val="4884ED"/>
              </a:solidFill>
              <a:effectLst/>
              <a:uLnTx/>
              <a:uFillTx/>
              <a:latin typeface="Segoe UI Light"/>
              <a:ea typeface="+mn-ea"/>
              <a:cs typeface="+mn-cs"/>
            </a:endParaRPr>
          </a:p>
        </p:txBody>
      </p:sp>
      <p:sp>
        <p:nvSpPr>
          <p:cNvPr id="33" name="TextBox 32">
            <a:extLst>
              <a:ext uri="{FF2B5EF4-FFF2-40B4-BE49-F238E27FC236}">
                <a16:creationId xmlns:a16="http://schemas.microsoft.com/office/drawing/2014/main" id="{5ADA4101-679C-8247-9315-8443A77CFEE6}"/>
              </a:ext>
            </a:extLst>
          </p:cNvPr>
          <p:cNvSpPr txBox="1"/>
          <p:nvPr/>
        </p:nvSpPr>
        <p:spPr>
          <a:xfrm flipH="1">
            <a:off x="713200" y="1281307"/>
            <a:ext cx="1930429" cy="2009781"/>
          </a:xfrm>
          <a:prstGeom prst="rect">
            <a:avLst/>
          </a:prstGeom>
          <a:solidFill>
            <a:srgbClr val="E6E6E6"/>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DB4733"/>
                </a:solidFill>
                <a:effectLst/>
                <a:uLnTx/>
                <a:uFillTx/>
                <a:latin typeface="Segoe UI Light"/>
                <a:ea typeface="+mn-ea"/>
                <a:cs typeface="+mn-cs"/>
              </a:rPr>
              <a:t>Discover</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DB4733"/>
                </a:solidFill>
                <a:effectLst/>
                <a:uLnTx/>
                <a:uFillTx/>
                <a:latin typeface="Segoe UI Light"/>
                <a:ea typeface="+mn-ea"/>
                <a:cs typeface="+mn-cs"/>
              </a:rPr>
              <a:t>Learn</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DB4733"/>
                </a:solidFill>
                <a:effectLst/>
                <a:uLnTx/>
                <a:uFillTx/>
                <a:latin typeface="Segoe UI Light"/>
                <a:ea typeface="+mn-ea"/>
                <a:cs typeface="+mn-cs"/>
              </a:rPr>
              <a:t>Get access</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DB4733"/>
                </a:solidFill>
                <a:effectLst/>
                <a:uLnTx/>
                <a:uFillTx/>
                <a:latin typeface="Segoe UI Light"/>
                <a:ea typeface="+mn-ea"/>
                <a:cs typeface="+mn-cs"/>
              </a:rPr>
              <a:t>Try</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DB4733"/>
                </a:solidFill>
                <a:effectLst/>
                <a:uLnTx/>
                <a:uFillTx/>
                <a:latin typeface="Segoe UI Light"/>
                <a:ea typeface="+mn-ea"/>
                <a:cs typeface="+mn-cs"/>
              </a:rPr>
              <a:t>Get help</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DB4733"/>
                </a:solidFill>
                <a:effectLst/>
                <a:uLnTx/>
                <a:uFillTx/>
                <a:latin typeface="Segoe UI Light"/>
                <a:ea typeface="+mn-ea"/>
                <a:cs typeface="+mn-cs"/>
              </a:rPr>
              <a:t>SDKs and samples</a:t>
            </a:r>
          </a:p>
        </p:txBody>
      </p:sp>
      <p:grpSp>
        <p:nvGrpSpPr>
          <p:cNvPr id="5" name="Group 4">
            <a:extLst>
              <a:ext uri="{FF2B5EF4-FFF2-40B4-BE49-F238E27FC236}">
                <a16:creationId xmlns:a16="http://schemas.microsoft.com/office/drawing/2014/main" id="{A65EA8F5-481C-3949-ACF9-F6BAD9433E0F}"/>
              </a:ext>
            </a:extLst>
          </p:cNvPr>
          <p:cNvGrpSpPr/>
          <p:nvPr/>
        </p:nvGrpSpPr>
        <p:grpSpPr>
          <a:xfrm>
            <a:off x="4873326" y="1160549"/>
            <a:ext cx="2448393" cy="1775903"/>
            <a:chOff x="4873326" y="1160549"/>
            <a:chExt cx="2448393" cy="1775903"/>
          </a:xfrm>
        </p:grpSpPr>
        <p:sp>
          <p:nvSpPr>
            <p:cNvPr id="25" name="TextBox 24">
              <a:extLst>
                <a:ext uri="{FF2B5EF4-FFF2-40B4-BE49-F238E27FC236}">
                  <a16:creationId xmlns:a16="http://schemas.microsoft.com/office/drawing/2014/main" id="{3FC3374A-44EC-0441-B271-8A6D679A3D8E}"/>
                </a:ext>
              </a:extLst>
            </p:cNvPr>
            <p:cNvSpPr txBox="1"/>
            <p:nvPr/>
          </p:nvSpPr>
          <p:spPr>
            <a:xfrm flipH="1">
              <a:off x="4873326" y="1160549"/>
              <a:ext cx="2448393"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Light"/>
                  <a:ea typeface="+mn-ea"/>
                  <a:cs typeface="+mn-cs"/>
                </a:rPr>
                <a:t>1</a:t>
              </a:r>
              <a:r>
                <a:rPr kumimoji="0" lang="en-US" sz="1400" b="0" i="0" u="none" strike="noStrike" kern="1200" cap="none" spc="0" normalizeH="0" baseline="30000" noProof="0">
                  <a:ln>
                    <a:noFill/>
                  </a:ln>
                  <a:gradFill>
                    <a:gsLst>
                      <a:gs pos="2917">
                        <a:srgbClr val="353535"/>
                      </a:gs>
                      <a:gs pos="30000">
                        <a:srgbClr val="353535"/>
                      </a:gs>
                    </a:gsLst>
                    <a:lin ang="5400000" scaled="0"/>
                  </a:gradFill>
                  <a:effectLst/>
                  <a:uLnTx/>
                  <a:uFillTx/>
                  <a:latin typeface="Segoe UI Light"/>
                  <a:ea typeface="+mn-ea"/>
                  <a:cs typeface="+mn-cs"/>
                </a:rPr>
                <a:t>st</a:t>
              </a: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Light"/>
                  <a:ea typeface="+mn-ea"/>
                  <a:cs typeface="+mn-cs"/>
                </a:rPr>
                <a:t> and 3</a:t>
              </a:r>
              <a:r>
                <a:rPr kumimoji="0" lang="en-US" sz="1400" b="0" i="0" u="none" strike="noStrike" kern="1200" cap="none" spc="0" normalizeH="0" baseline="30000" noProof="0">
                  <a:ln>
                    <a:noFill/>
                  </a:ln>
                  <a:gradFill>
                    <a:gsLst>
                      <a:gs pos="2917">
                        <a:srgbClr val="353535"/>
                      </a:gs>
                      <a:gs pos="30000">
                        <a:srgbClr val="353535"/>
                      </a:gs>
                    </a:gsLst>
                    <a:lin ang="5400000" scaled="0"/>
                  </a:gradFill>
                  <a:effectLst/>
                  <a:uLnTx/>
                  <a:uFillTx/>
                  <a:latin typeface="Segoe UI Light"/>
                  <a:ea typeface="+mn-ea"/>
                  <a:cs typeface="+mn-cs"/>
                </a:rPr>
                <a:t>rd</a:t>
              </a: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Light"/>
                  <a:ea typeface="+mn-ea"/>
                  <a:cs typeface="+mn-cs"/>
                </a:rPr>
                <a:t> party apps</a:t>
              </a:r>
            </a:p>
          </p:txBody>
        </p:sp>
        <p:pic>
          <p:nvPicPr>
            <p:cNvPr id="34" name="Picture 33">
              <a:extLst>
                <a:ext uri="{FF2B5EF4-FFF2-40B4-BE49-F238E27FC236}">
                  <a16:creationId xmlns:a16="http://schemas.microsoft.com/office/drawing/2014/main" id="{689D82BB-CC20-9548-A59A-DB929E2398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4245" y="1449841"/>
              <a:ext cx="1486611" cy="1486611"/>
            </a:xfrm>
            <a:prstGeom prst="rect">
              <a:avLst/>
            </a:prstGeom>
          </p:spPr>
        </p:pic>
      </p:grpSp>
      <p:grpSp>
        <p:nvGrpSpPr>
          <p:cNvPr id="4" name="Group 3">
            <a:extLst>
              <a:ext uri="{FF2B5EF4-FFF2-40B4-BE49-F238E27FC236}">
                <a16:creationId xmlns:a16="http://schemas.microsoft.com/office/drawing/2014/main" id="{949AAE7E-1FAE-4741-BDA1-949AC68C026F}"/>
              </a:ext>
            </a:extLst>
          </p:cNvPr>
          <p:cNvGrpSpPr/>
          <p:nvPr/>
        </p:nvGrpSpPr>
        <p:grpSpPr>
          <a:xfrm>
            <a:off x="609839" y="3686873"/>
            <a:ext cx="2137149" cy="1491602"/>
            <a:chOff x="609839" y="3686873"/>
            <a:chExt cx="2137149" cy="1491602"/>
          </a:xfrm>
        </p:grpSpPr>
        <p:sp>
          <p:nvSpPr>
            <p:cNvPr id="24" name="TextBox 23">
              <a:extLst>
                <a:ext uri="{FF2B5EF4-FFF2-40B4-BE49-F238E27FC236}">
                  <a16:creationId xmlns:a16="http://schemas.microsoft.com/office/drawing/2014/main" id="{C37BC1CB-BA3D-DA48-A399-88074AEA1405}"/>
                </a:ext>
              </a:extLst>
            </p:cNvPr>
            <p:cNvSpPr txBox="1"/>
            <p:nvPr/>
          </p:nvSpPr>
          <p:spPr>
            <a:xfrm flipH="1">
              <a:off x="609839" y="4689110"/>
              <a:ext cx="2137149"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Light"/>
                  <a:ea typeface="+mn-ea"/>
                  <a:cs typeface="+mn-cs"/>
                </a:rPr>
                <a:t>App developers</a:t>
              </a:r>
            </a:p>
          </p:txBody>
        </p:sp>
        <p:sp>
          <p:nvSpPr>
            <p:cNvPr id="36" name="people_7" title="Icon of two people">
              <a:extLst>
                <a:ext uri="{FF2B5EF4-FFF2-40B4-BE49-F238E27FC236}">
                  <a16:creationId xmlns:a16="http://schemas.microsoft.com/office/drawing/2014/main" id="{A8C62121-5C15-6C47-B985-F9B3491AAA23}"/>
                </a:ext>
              </a:extLst>
            </p:cNvPr>
            <p:cNvSpPr>
              <a:spLocks noChangeAspect="1" noEditPoints="1"/>
            </p:cNvSpPr>
            <p:nvPr/>
          </p:nvSpPr>
          <p:spPr bwMode="auto">
            <a:xfrm>
              <a:off x="1229001" y="3686873"/>
              <a:ext cx="898828" cy="98125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47625" cap="sq">
              <a:solidFill>
                <a:srgbClr val="CA513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7" name="Freeform 36">
            <a:extLst>
              <a:ext uri="{FF2B5EF4-FFF2-40B4-BE49-F238E27FC236}">
                <a16:creationId xmlns:a16="http://schemas.microsoft.com/office/drawing/2014/main" id="{2259EF72-7DC4-C64E-A1AA-FAE37D91A2C3}"/>
              </a:ext>
            </a:extLst>
          </p:cNvPr>
          <p:cNvSpPr/>
          <p:nvPr/>
        </p:nvSpPr>
        <p:spPr bwMode="auto">
          <a:xfrm>
            <a:off x="1861457" y="2100943"/>
            <a:ext cx="3439886" cy="1676400"/>
          </a:xfrm>
          <a:custGeom>
            <a:avLst/>
            <a:gdLst>
              <a:gd name="connsiteX0" fmla="*/ 0 w 3439886"/>
              <a:gd name="connsiteY0" fmla="*/ 1676400 h 1676400"/>
              <a:gd name="connsiteX1" fmla="*/ 3439886 w 3439886"/>
              <a:gd name="connsiteY1" fmla="*/ 0 h 1676400"/>
            </a:gdLst>
            <a:ahLst/>
            <a:cxnLst>
              <a:cxn ang="0">
                <a:pos x="connsiteX0" y="connsiteY0"/>
              </a:cxn>
              <a:cxn ang="0">
                <a:pos x="connsiteX1" y="connsiteY1"/>
              </a:cxn>
            </a:cxnLst>
            <a:rect l="l" t="t" r="r" b="b"/>
            <a:pathLst>
              <a:path w="3439886" h="1676400">
                <a:moveTo>
                  <a:pt x="0" y="1676400"/>
                </a:moveTo>
                <a:cubicBezTo>
                  <a:pt x="1445986" y="895350"/>
                  <a:pt x="2891972" y="114300"/>
                  <a:pt x="3439886" y="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94556833-1D72-FD47-8CEE-F66FB5D187BB}"/>
              </a:ext>
            </a:extLst>
          </p:cNvPr>
          <p:cNvSpPr/>
          <p:nvPr/>
        </p:nvSpPr>
        <p:spPr bwMode="auto">
          <a:xfrm>
            <a:off x="1567543" y="2209800"/>
            <a:ext cx="1143000" cy="1578429"/>
          </a:xfrm>
          <a:custGeom>
            <a:avLst/>
            <a:gdLst>
              <a:gd name="connsiteX0" fmla="*/ 0 w 1143000"/>
              <a:gd name="connsiteY0" fmla="*/ 1578429 h 1578429"/>
              <a:gd name="connsiteX1" fmla="*/ 1143000 w 1143000"/>
              <a:gd name="connsiteY1" fmla="*/ 0 h 1578429"/>
            </a:gdLst>
            <a:ahLst/>
            <a:cxnLst>
              <a:cxn ang="0">
                <a:pos x="connsiteX0" y="connsiteY0"/>
              </a:cxn>
              <a:cxn ang="0">
                <a:pos x="connsiteX1" y="connsiteY1"/>
              </a:cxn>
            </a:cxnLst>
            <a:rect l="l" t="t" r="r" b="b"/>
            <a:pathLst>
              <a:path w="1143000" h="1578429">
                <a:moveTo>
                  <a:pt x="0" y="1578429"/>
                </a:moveTo>
                <a:cubicBezTo>
                  <a:pt x="254907" y="937079"/>
                  <a:pt x="509814" y="295729"/>
                  <a:pt x="1143000" y="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85D1C47E-19D4-C74B-9709-C0C7B85E3273}"/>
              </a:ext>
            </a:extLst>
          </p:cNvPr>
          <p:cNvGrpSpPr/>
          <p:nvPr/>
        </p:nvGrpSpPr>
        <p:grpSpPr>
          <a:xfrm>
            <a:off x="9481777" y="3686873"/>
            <a:ext cx="2693563" cy="1470031"/>
            <a:chOff x="9481777" y="3686873"/>
            <a:chExt cx="2693563" cy="1470031"/>
          </a:xfrm>
        </p:grpSpPr>
        <p:sp>
          <p:nvSpPr>
            <p:cNvPr id="23" name="TextBox 22">
              <a:extLst>
                <a:ext uri="{FF2B5EF4-FFF2-40B4-BE49-F238E27FC236}">
                  <a16:creationId xmlns:a16="http://schemas.microsoft.com/office/drawing/2014/main" id="{49A5D2BF-C512-7043-B81E-B38FB65791F7}"/>
                </a:ext>
              </a:extLst>
            </p:cNvPr>
            <p:cNvSpPr txBox="1"/>
            <p:nvPr/>
          </p:nvSpPr>
          <p:spPr>
            <a:xfrm flipH="1">
              <a:off x="9481777" y="4667539"/>
              <a:ext cx="2693563"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Light"/>
                  <a:ea typeface="+mn-ea"/>
                  <a:cs typeface="+mn-cs"/>
                </a:rPr>
                <a:t>API publishers</a:t>
              </a:r>
            </a:p>
          </p:txBody>
        </p:sp>
        <p:sp>
          <p:nvSpPr>
            <p:cNvPr id="39" name="people_7" title="Icon of two people">
              <a:extLst>
                <a:ext uri="{FF2B5EF4-FFF2-40B4-BE49-F238E27FC236}">
                  <a16:creationId xmlns:a16="http://schemas.microsoft.com/office/drawing/2014/main" id="{85A9A20C-80DC-184C-9985-F54143A0A320}"/>
                </a:ext>
              </a:extLst>
            </p:cNvPr>
            <p:cNvSpPr>
              <a:spLocks noChangeAspect="1" noEditPoints="1"/>
            </p:cNvSpPr>
            <p:nvPr/>
          </p:nvSpPr>
          <p:spPr bwMode="auto">
            <a:xfrm>
              <a:off x="10185091" y="3686873"/>
              <a:ext cx="898828" cy="98125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47625" cap="sq">
              <a:solidFill>
                <a:srgbClr val="5487E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0" name="Title 39">
            <a:extLst>
              <a:ext uri="{FF2B5EF4-FFF2-40B4-BE49-F238E27FC236}">
                <a16:creationId xmlns:a16="http://schemas.microsoft.com/office/drawing/2014/main" id="{9904FC48-E36F-EC42-92E8-F0487EC1667E}"/>
              </a:ext>
            </a:extLst>
          </p:cNvPr>
          <p:cNvSpPr>
            <a:spLocks noGrp="1"/>
          </p:cNvSpPr>
          <p:nvPr>
            <p:ph type="title"/>
          </p:nvPr>
        </p:nvSpPr>
        <p:spPr/>
        <p:txBody>
          <a:bodyPr/>
          <a:lstStyle/>
          <a:p>
            <a:r>
              <a:rPr lang="en-US"/>
              <a:t>API Management</a:t>
            </a:r>
          </a:p>
        </p:txBody>
      </p:sp>
      <p:grpSp>
        <p:nvGrpSpPr>
          <p:cNvPr id="2" name="Group 30">
            <a:extLst>
              <a:ext uri="{FF2B5EF4-FFF2-40B4-BE49-F238E27FC236}">
                <a16:creationId xmlns:a16="http://schemas.microsoft.com/office/drawing/2014/main" id="{6B57010A-CA19-E84B-8D7E-C891B423FFC5}"/>
              </a:ext>
            </a:extLst>
          </p:cNvPr>
          <p:cNvGrpSpPr/>
          <p:nvPr/>
        </p:nvGrpSpPr>
        <p:grpSpPr>
          <a:xfrm>
            <a:off x="3152126" y="5366684"/>
            <a:ext cx="5925623" cy="1254363"/>
            <a:chOff x="3152126" y="5366684"/>
            <a:chExt cx="5925623" cy="1254363"/>
          </a:xfrm>
        </p:grpSpPr>
        <p:pic>
          <p:nvPicPr>
            <p:cNvPr id="19" name="Picture 40">
              <a:extLst>
                <a:ext uri="{FF2B5EF4-FFF2-40B4-BE49-F238E27FC236}">
                  <a16:creationId xmlns:a16="http://schemas.microsoft.com/office/drawing/2014/main" id="{D77779E1-6713-ED42-A10A-39BC438814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2652" y="5525026"/>
              <a:ext cx="607919" cy="607919"/>
            </a:xfrm>
            <a:prstGeom prst="rect">
              <a:avLst/>
            </a:prstGeom>
          </p:spPr>
        </p:pic>
        <p:pic>
          <p:nvPicPr>
            <p:cNvPr id="20" name="Picture 42">
              <a:extLst>
                <a:ext uri="{FF2B5EF4-FFF2-40B4-BE49-F238E27FC236}">
                  <a16:creationId xmlns:a16="http://schemas.microsoft.com/office/drawing/2014/main" id="{EF88F15D-C4C9-6B49-841E-35733E9669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4253" y="5493579"/>
              <a:ext cx="607919" cy="607919"/>
            </a:xfrm>
            <a:prstGeom prst="rect">
              <a:avLst/>
            </a:prstGeom>
          </p:spPr>
        </p:pic>
        <p:pic>
          <p:nvPicPr>
            <p:cNvPr id="21" name="Picture 43">
              <a:extLst>
                <a:ext uri="{FF2B5EF4-FFF2-40B4-BE49-F238E27FC236}">
                  <a16:creationId xmlns:a16="http://schemas.microsoft.com/office/drawing/2014/main" id="{7C40AAC2-BE82-6348-90A4-723BD9B5BF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73501" y="5541470"/>
              <a:ext cx="607919" cy="607919"/>
            </a:xfrm>
            <a:prstGeom prst="rect">
              <a:avLst/>
            </a:prstGeom>
          </p:spPr>
        </p:pic>
        <p:sp>
          <p:nvSpPr>
            <p:cNvPr id="26" name="TextBox 44">
              <a:extLst>
                <a:ext uri="{FF2B5EF4-FFF2-40B4-BE49-F238E27FC236}">
                  <a16:creationId xmlns:a16="http://schemas.microsoft.com/office/drawing/2014/main" id="{C30C6B4F-DA68-E743-A44C-9BBB743DE10E}"/>
                </a:ext>
              </a:extLst>
            </p:cNvPr>
            <p:cNvSpPr txBox="1"/>
            <p:nvPr/>
          </p:nvSpPr>
          <p:spPr>
            <a:xfrm flipH="1">
              <a:off x="3152126" y="6131682"/>
              <a:ext cx="5925623"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Light"/>
                  <a:ea typeface="+mn-ea"/>
                  <a:cs typeface="+mn-cs"/>
                </a:rPr>
                <a:t>APIs hosted on and outside of Azure</a:t>
              </a:r>
            </a:p>
          </p:txBody>
        </p:sp>
        <p:pic>
          <p:nvPicPr>
            <p:cNvPr id="30" name="Picture 45">
              <a:extLst>
                <a:ext uri="{FF2B5EF4-FFF2-40B4-BE49-F238E27FC236}">
                  <a16:creationId xmlns:a16="http://schemas.microsoft.com/office/drawing/2014/main" id="{17BDF0D9-F435-744D-9A38-419BCC1041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7722" y="5443586"/>
              <a:ext cx="780288" cy="780288"/>
            </a:xfrm>
            <a:prstGeom prst="rect">
              <a:avLst/>
            </a:prstGeom>
          </p:spPr>
        </p:pic>
        <p:pic>
          <p:nvPicPr>
            <p:cNvPr id="35" name="Picture 46">
              <a:extLst>
                <a:ext uri="{FF2B5EF4-FFF2-40B4-BE49-F238E27FC236}">
                  <a16:creationId xmlns:a16="http://schemas.microsoft.com/office/drawing/2014/main" id="{761DC1EC-4058-B240-9F57-0E69B110CD39}"/>
                </a:ext>
              </a:extLst>
            </p:cNvPr>
            <p:cNvPicPr>
              <a:picLocks noChangeAspect="1"/>
            </p:cNvPicPr>
            <p:nvPr/>
          </p:nvPicPr>
          <p:blipFill>
            <a:blip r:embed="rId8"/>
            <a:stretch>
              <a:fillRect/>
            </a:stretch>
          </p:blipFill>
          <p:spPr>
            <a:xfrm>
              <a:off x="3730060" y="5459634"/>
              <a:ext cx="738702" cy="738702"/>
            </a:xfrm>
            <a:prstGeom prst="rect">
              <a:avLst/>
            </a:prstGeom>
          </p:spPr>
        </p:pic>
        <p:pic>
          <p:nvPicPr>
            <p:cNvPr id="48" name="Graphic 47">
              <a:extLst>
                <a:ext uri="{FF2B5EF4-FFF2-40B4-BE49-F238E27FC236}">
                  <a16:creationId xmlns:a16="http://schemas.microsoft.com/office/drawing/2014/main" id="{F8E1E8CB-EF28-4049-B4B2-D5666B56EF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92611" y="5366684"/>
              <a:ext cx="856064" cy="856064"/>
            </a:xfrm>
            <a:prstGeom prst="rect">
              <a:avLst/>
            </a:prstGeom>
          </p:spPr>
        </p:pic>
      </p:grpSp>
      <p:sp>
        <p:nvSpPr>
          <p:cNvPr id="49" name="Freeform 48">
            <a:extLst>
              <a:ext uri="{FF2B5EF4-FFF2-40B4-BE49-F238E27FC236}">
                <a16:creationId xmlns:a16="http://schemas.microsoft.com/office/drawing/2014/main" id="{94CD1491-B177-104A-B84B-D03440730A0C}"/>
              </a:ext>
            </a:extLst>
          </p:cNvPr>
          <p:cNvSpPr/>
          <p:nvPr/>
        </p:nvSpPr>
        <p:spPr bwMode="auto">
          <a:xfrm>
            <a:off x="8559866" y="5171090"/>
            <a:ext cx="2108134" cy="657862"/>
          </a:xfrm>
          <a:custGeom>
            <a:avLst/>
            <a:gdLst>
              <a:gd name="connsiteX0" fmla="*/ 2543503 w 2543503"/>
              <a:gd name="connsiteY0" fmla="*/ 0 h 557048"/>
              <a:gd name="connsiteX1" fmla="*/ 2039006 w 2543503"/>
              <a:gd name="connsiteY1" fmla="*/ 462455 h 557048"/>
              <a:gd name="connsiteX2" fmla="*/ 0 w 2543503"/>
              <a:gd name="connsiteY2" fmla="*/ 557048 h 557048"/>
            </a:gdLst>
            <a:ahLst/>
            <a:cxnLst>
              <a:cxn ang="0">
                <a:pos x="connsiteX0" y="connsiteY0"/>
              </a:cxn>
              <a:cxn ang="0">
                <a:pos x="connsiteX1" y="connsiteY1"/>
              </a:cxn>
              <a:cxn ang="0">
                <a:pos x="connsiteX2" y="connsiteY2"/>
              </a:cxn>
            </a:cxnLst>
            <a:rect l="l" t="t" r="r" b="b"/>
            <a:pathLst>
              <a:path w="2543503" h="557048">
                <a:moveTo>
                  <a:pt x="2543503" y="0"/>
                </a:moveTo>
                <a:cubicBezTo>
                  <a:pt x="2503213" y="184807"/>
                  <a:pt x="2462923" y="369614"/>
                  <a:pt x="2039006" y="462455"/>
                </a:cubicBezTo>
                <a:cubicBezTo>
                  <a:pt x="1615089" y="555296"/>
                  <a:pt x="807544" y="556172"/>
                  <a:pt x="0" y="557048"/>
                </a:cubicBezTo>
              </a:path>
            </a:pathLst>
          </a:custGeom>
          <a:noFill/>
          <a:ln w="38100">
            <a:solidFill>
              <a:srgbClr val="5487E5"/>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615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dissolve">
                                      <p:cBhvr>
                                        <p:cTn id="17" dur="500"/>
                                        <p:tgtEl>
                                          <p:spTgt spid="49"/>
                                        </p:tgtEl>
                                      </p:cBhvr>
                                    </p:animEffect>
                                  </p:childTnLst>
                                </p:cTn>
                              </p:par>
                            </p:childTnLst>
                          </p:cTn>
                        </p:par>
                        <p:par>
                          <p:cTn id="18" fill="hold">
                            <p:stCondLst>
                              <p:cond delay="500"/>
                            </p:stCondLst>
                            <p:childTnLst>
                              <p:par>
                                <p:cTn id="19" presetID="9" presetClass="entr" presetSubtype="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dissolv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dissolve">
                                      <p:cBhvr>
                                        <p:cTn id="26" dur="500"/>
                                        <p:tgtEl>
                                          <p:spTgt spid="42"/>
                                        </p:tgtEl>
                                      </p:cBhvr>
                                    </p:animEffect>
                                  </p:childTnLst>
                                </p:cTn>
                              </p:par>
                            </p:childTnLst>
                          </p:cTn>
                        </p:par>
                        <p:par>
                          <p:cTn id="27" fill="hold">
                            <p:stCondLst>
                              <p:cond delay="500"/>
                            </p:stCondLst>
                            <p:childTnLst>
                              <p:par>
                                <p:cTn id="28" presetID="9" presetClass="entr" presetSubtype="0"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dissolv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dissolve">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dissolve">
                                      <p:cBhvr>
                                        <p:cTn id="40" dur="500"/>
                                        <p:tgtEl>
                                          <p:spTgt spid="33"/>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dissolve">
                                      <p:cBhvr>
                                        <p:cTn id="45" dur="500"/>
                                        <p:tgtEl>
                                          <p:spTgt spid="29"/>
                                        </p:tgtEl>
                                      </p:cBhvr>
                                    </p:animEffect>
                                  </p:childTnLst>
                                </p:cTn>
                              </p:par>
                              <p:par>
                                <p:cTn id="46" presetID="9" presetClass="entr" presetSubtype="0" fill="hold"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dissolve">
                                      <p:cBhvr>
                                        <p:cTn id="48" dur="500"/>
                                        <p:tgtEl>
                                          <p:spTgt spid="6"/>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dissolve">
                                      <p:cBhvr>
                                        <p:cTn id="51" dur="500"/>
                                        <p:tgtEl>
                                          <p:spTgt spid="27"/>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dissolve">
                                      <p:cBhvr>
                                        <p:cTn id="54" dur="500"/>
                                        <p:tgtEl>
                                          <p:spTgt spid="22"/>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dissolve">
                                      <p:cBhvr>
                                        <p:cTn id="5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22" grpId="0" animBg="1"/>
      <p:bldP spid="27" grpId="0" animBg="1"/>
      <p:bldP spid="28" grpId="0" animBg="1"/>
      <p:bldP spid="29" grpId="0" animBg="1"/>
      <p:bldP spid="32" grpId="0"/>
      <p:bldP spid="33" grpId="0" animBg="1"/>
      <p:bldP spid="49" grpId="0" animBg="1"/>
    </p:bldLst>
  </p:timing>
</p:sld>
</file>

<file path=ppt/theme/theme1.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2.xml><?xml version="1.0" encoding="utf-8"?>
<a:theme xmlns:a="http://schemas.openxmlformats.org/drawingml/2006/main" name="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7C638A3A-D771-4183-8214-2AFBE384714F}"/>
    </a:ext>
  </a:extLst>
</a:theme>
</file>

<file path=ppt/theme/theme3.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2017 Integrate 2017" id="{EE58B92F-B8CC-4526-A384-AEC797AE0569}" vid="{55A720F0-38A9-47DF-83B6-AF94240AF202}"/>
    </a:ext>
  </a:extLst>
</a:theme>
</file>

<file path=ppt/theme/theme4.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83998DD3-A322-4A83-9C5D-71EE13D2BF29}" vid="{87A84D0E-FF42-445C-826C-F9773245B591}"/>
    </a:ext>
  </a:extLst>
</a:theme>
</file>

<file path=ppt/theme/theme5.xml><?xml version="1.0" encoding="utf-8"?>
<a:theme xmlns:a="http://schemas.openxmlformats.org/drawingml/2006/main" name="BGS_master_theme">
  <a:themeElements>
    <a:clrScheme name="BGS Colors">
      <a:dk1>
        <a:srgbClr val="1A1918"/>
      </a:dk1>
      <a:lt1>
        <a:srgbClr val="FFFFFF"/>
      </a:lt1>
      <a:dk2>
        <a:srgbClr val="5B6770"/>
      </a:dk2>
      <a:lt2>
        <a:srgbClr val="A5ACB0"/>
      </a:lt2>
      <a:accent1>
        <a:srgbClr val="009BDE"/>
      </a:accent1>
      <a:accent2>
        <a:srgbClr val="0033A0"/>
      </a:accent2>
      <a:accent3>
        <a:srgbClr val="0096DB"/>
      </a:accent3>
      <a:accent4>
        <a:srgbClr val="77B800"/>
      </a:accent4>
      <a:accent5>
        <a:srgbClr val="580F8B"/>
      </a:accent5>
      <a:accent6>
        <a:srgbClr val="FFA200"/>
      </a:accent6>
      <a:hlink>
        <a:srgbClr val="0039A6"/>
      </a:hlink>
      <a:folHlink>
        <a:srgbClr val="A5ACB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C615904-33CE-4CD5-908F-AE5107914351}" vid="{88F8FD77-A0B0-41CA-9905-B791DA746803}"/>
    </a:ext>
  </a:extLst>
</a:theme>
</file>

<file path=ppt/theme/theme6.xml><?xml version="1.0" encoding="utf-8"?>
<a:theme xmlns:a="http://schemas.openxmlformats.org/drawingml/2006/main" name="1_Boeing Log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C615904-33CE-4CD5-908F-AE5107914351}" vid="{6DE80C66-DCA0-4809-AE93-B8B1D5ABC1B9}"/>
    </a:ext>
  </a:extLst>
</a:theme>
</file>

<file path=ppt/theme/theme7.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8A95AC407529A4B8367EBCC1BDB6E99" ma:contentTypeVersion="10" ma:contentTypeDescription="Create a new document." ma:contentTypeScope="" ma:versionID="acf13ab5de2e2f4a2a349df49c9ce78a">
  <xsd:schema xmlns:xsd="http://www.w3.org/2001/XMLSchema" xmlns:xs="http://www.w3.org/2001/XMLSchema" xmlns:p="http://schemas.microsoft.com/office/2006/metadata/properties" xmlns:ns2="1c88734f-45cf-4ee3-8ac1-e8e10e08d449" xmlns:ns3="876de33e-aaa5-4507-9b92-b84e676ded0d" targetNamespace="http://schemas.microsoft.com/office/2006/metadata/properties" ma:root="true" ma:fieldsID="e508c641b4a3d3e2e1bc8dd841e24763" ns2:_="" ns3:_="">
    <xsd:import namespace="1c88734f-45cf-4ee3-8ac1-e8e10e08d449"/>
    <xsd:import namespace="876de33e-aaa5-4507-9b92-b84e676ded0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3:LastSharedByUser" minOccurs="0"/>
                <xsd:element ref="ns3:LastSharedByTime" minOccurs="0"/>
                <xsd:element ref="ns2:MediaServiceLocatio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c88734f-45cf-4ee3-8ac1-e8e10e08d449"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Location" ma:index="16" nillable="true" ma:displayName="MediaServiceLocation" ma:description="" ma:internalName="MediaServiceLocation"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76de33e-aaa5-4507-9b92-b84e676ded0d"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BE1D57D-78D9-4053-B2B6-85406640726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c88734f-45cf-4ee3-8ac1-e8e10e08d449"/>
    <ds:schemaRef ds:uri="876de33e-aaa5-4507-9b92-b84e676ded0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4BBCF5-14B9-47B1-9C35-569B4515456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Microsoft_2017_16x9_Template</Template>
  <TotalTime>10955</TotalTime>
  <Words>1348</Words>
  <Application>Microsoft Office PowerPoint</Application>
  <PresentationFormat>Widescreen</PresentationFormat>
  <Paragraphs>378</Paragraphs>
  <Slides>32</Slides>
  <Notes>21</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32</vt:i4>
      </vt:variant>
    </vt:vector>
  </HeadingPairs>
  <TitlesOfParts>
    <vt:vector size="50" baseType="lpstr">
      <vt:lpstr>Arial</vt:lpstr>
      <vt:lpstr>Calibri</vt:lpstr>
      <vt:lpstr>Consolas</vt:lpstr>
      <vt:lpstr>Courier New</vt:lpstr>
      <vt:lpstr>Microsoft Sans Serif</vt:lpstr>
      <vt:lpstr>Segoe Pro Display</vt:lpstr>
      <vt:lpstr>Segoe Pro Display SemiLight</vt:lpstr>
      <vt:lpstr>Segoe UI</vt:lpstr>
      <vt:lpstr>Segoe UI Light</vt:lpstr>
      <vt:lpstr>Segoe UI Semilight</vt:lpstr>
      <vt:lpstr>Wingdings</vt:lpstr>
      <vt:lpstr>5-50109_Microsoft_Light_Template</vt:lpstr>
      <vt:lpstr>5-50109_Microsoft_Dark_Template</vt:lpstr>
      <vt:lpstr>5-50111_Build 2017_LIGHT GRAY TEMPLATE</vt:lpstr>
      <vt:lpstr>5-30721_Build_2016_Template_Dark</vt:lpstr>
      <vt:lpstr>BGS_master_theme</vt:lpstr>
      <vt:lpstr>1_Boeing Logo</vt:lpstr>
      <vt:lpstr>5-50113_Microsoft_Ready_Light_Template</vt:lpstr>
      <vt:lpstr>Azure API Management</vt:lpstr>
      <vt:lpstr>What’s in common?</vt:lpstr>
      <vt:lpstr>The Rise of APIs</vt:lpstr>
      <vt:lpstr>PowerPoint Presentation</vt:lpstr>
      <vt:lpstr>Leading</vt:lpstr>
      <vt:lpstr>Customer use cases</vt:lpstr>
      <vt:lpstr>PowerPoint Presentation</vt:lpstr>
      <vt:lpstr>PowerPoint Presentation</vt:lpstr>
      <vt:lpstr>API Management</vt:lpstr>
      <vt:lpstr>Façade and front door</vt:lpstr>
      <vt:lpstr>Façade and front door</vt:lpstr>
      <vt:lpstr>There is a policy for that</vt:lpstr>
      <vt:lpstr>Policy scopes</vt:lpstr>
      <vt:lpstr>PowerPoint Presentation</vt:lpstr>
      <vt:lpstr>Our approach to versioning</vt:lpstr>
      <vt:lpstr>Revisions without versions</vt:lpstr>
      <vt:lpstr>Versions and revisions</vt:lpstr>
      <vt:lpstr>Security and protection</vt:lpstr>
      <vt:lpstr>VNETs and Hybrid</vt:lpstr>
      <vt:lpstr>VNETs and Hybrid</vt:lpstr>
      <vt:lpstr>Regional availability</vt:lpstr>
      <vt:lpstr>Multi-region topologies</vt:lpstr>
      <vt:lpstr>Multi-region topologies</vt:lpstr>
      <vt:lpstr>Multi-region topologies</vt:lpstr>
      <vt:lpstr>Multi-region topologies</vt:lpstr>
      <vt:lpstr>Multi-region topologies</vt:lpstr>
      <vt:lpstr>Multi-region topologies</vt:lpstr>
      <vt:lpstr>Multi-region topologies – custom TM</vt:lpstr>
      <vt:lpstr>We just scratched the surface</vt:lpstr>
      <vt:lpstr>Stay in touch</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API Management: Why, what, how, and what’s next</dc:title>
  <dc:creator/>
  <cp:lastModifiedBy>David Barkol</cp:lastModifiedBy>
  <cp:revision>296</cp:revision>
  <dcterms:created xsi:type="dcterms:W3CDTF">2017-09-15T21:20:24Z</dcterms:created>
  <dcterms:modified xsi:type="dcterms:W3CDTF">2018-08-09T19:01:28Z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0x010100A8A95AC407529A4B8367EBCC1BDB6E99</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mattfarm@microsoft.com</vt:lpwstr>
  </property>
  <property fmtid="{D5CDD505-2E9C-101B-9397-08002B2CF9AE}" pid="7" name="MSIP_Label_f42aa342-8706-4288-bd11-ebb85995028c_SetDate">
    <vt:lpwstr>2017-09-22T10:56:18.2119214-07:00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